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68" r:id="rId4"/>
    <p:sldId id="264" r:id="rId5"/>
    <p:sldId id="258" r:id="rId6"/>
    <p:sldId id="262" r:id="rId7"/>
    <p:sldId id="259" r:id="rId8"/>
    <p:sldId id="260" r:id="rId9"/>
    <p:sldId id="261" r:id="rId10"/>
    <p:sldId id="265" r:id="rId11"/>
    <p:sldId id="267" r:id="rId12"/>
    <p:sldId id="269" r:id="rId13"/>
    <p:sldId id="270"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jXEHt1wyb+JISnN1tNm8Pg71vV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26"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5926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8.2.3.0/22/A/005"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demandsage.com/internet-user-statistics/" TargetMode="External"/><Relationship Id="rId7" Type="http://schemas.openxmlformats.org/officeDocument/2006/relationships/image" Target="../media/image17.png"/><Relationship Id="rId2" Type="http://schemas.openxmlformats.org/officeDocument/2006/relationships/hyperlink" Target="https://www.demandsage.com/tiktok-user-statistics/" TargetMode="Externa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hyperlink" Target="https://www.demandsage.com/youtube-stats/" TargetMode="External"/><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8.2.3.0/22/A/00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8.2.3.0/22/A/00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8.2.3.0/22/A/00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8.2.3.0/22/A/00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8.2.3.0/22/A/00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94266" y="1453952"/>
            <a:ext cx="10803466" cy="19750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500"/>
              <a:buFont typeface="Calibri"/>
              <a:buNone/>
            </a:pPr>
            <a:r>
              <a:rPr lang="lv-LV" sz="3500" dirty="0"/>
              <a:t>Studiju kursa</a:t>
            </a:r>
            <a:br>
              <a:rPr lang="lv-LV" sz="3500" dirty="0"/>
            </a:br>
            <a:r>
              <a:rPr lang="lv-LV" sz="3500" b="1" dirty="0"/>
              <a:t>«Digitālais mārketings»</a:t>
            </a:r>
            <a:br>
              <a:rPr lang="lv-LV" sz="3500" b="1" dirty="0"/>
            </a:br>
            <a:r>
              <a:rPr lang="lv-LV" sz="3500" dirty="0"/>
              <a:t>lekciju materiāli</a:t>
            </a:r>
            <a:br>
              <a:rPr lang="lv-LV" sz="3500" dirty="0"/>
            </a:br>
            <a:r>
              <a:rPr lang="lv-LV" sz="2700" dirty="0"/>
              <a:t>1.1. tēma </a:t>
            </a:r>
            <a:r>
              <a:rPr lang="lv-LV" sz="2700" b="1" dirty="0"/>
              <a:t>«Ievads digitālajā mārketingā un tā vadība»</a:t>
            </a:r>
            <a:endParaRPr sz="2700" b="1" dirty="0"/>
          </a:p>
        </p:txBody>
      </p:sp>
      <p:pic>
        <p:nvPicPr>
          <p:cNvPr id="85" name="Google Shape;85;p1"/>
          <p:cNvPicPr preferRelativeResize="0"/>
          <p:nvPr/>
        </p:nvPicPr>
        <p:blipFill rotWithShape="1">
          <a:blip r:embed="rId3">
            <a:alphaModFix/>
          </a:blip>
          <a:srcRect/>
          <a:stretch/>
        </p:blipFill>
        <p:spPr>
          <a:xfrm>
            <a:off x="3365498" y="5481032"/>
            <a:ext cx="5461000" cy="1127985"/>
          </a:xfrm>
          <a:prstGeom prst="rect">
            <a:avLst/>
          </a:prstGeom>
          <a:noFill/>
          <a:ln>
            <a:noFill/>
          </a:ln>
        </p:spPr>
      </p:pic>
      <p:sp>
        <p:nvSpPr>
          <p:cNvPr id="86" name="Google Shape;86;p1"/>
          <p:cNvSpPr txBox="1">
            <a:spLocks noGrp="1"/>
          </p:cNvSpPr>
          <p:nvPr>
            <p:ph type="subTitle" idx="1"/>
          </p:nvPr>
        </p:nvSpPr>
        <p:spPr>
          <a:xfrm>
            <a:off x="478365" y="4504020"/>
            <a:ext cx="11235267" cy="112798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lv-LV" sz="2000"/>
              <a:t>«Digitalizācijas iniciatīvas studiju kvalitātes pilnveidei augstskolu stratēģiskās specializācijas jomās»</a:t>
            </a:r>
            <a:endParaRPr/>
          </a:p>
          <a:p>
            <a:pPr marL="0" lvl="0" indent="0" algn="ctr" rtl="0">
              <a:lnSpc>
                <a:spcPct val="90000"/>
              </a:lnSpc>
              <a:spcBef>
                <a:spcPts val="1000"/>
              </a:spcBef>
              <a:spcAft>
                <a:spcPts val="0"/>
              </a:spcAft>
              <a:buClr>
                <a:schemeClr val="dk1"/>
              </a:buClr>
              <a:buSzPts val="2000"/>
              <a:buNone/>
            </a:pPr>
            <a:r>
              <a:rPr lang="lv-LV" sz="2000"/>
              <a:t>Projekts Nr. </a:t>
            </a:r>
            <a:r>
              <a:rPr lang="lv-LV" sz="2000" u="sng">
                <a:solidFill>
                  <a:schemeClr val="hlink"/>
                </a:solidFill>
                <a:hlinkClick r:id="rId4"/>
              </a:rPr>
              <a:t>8.2.3.0/22/A/005</a:t>
            </a:r>
            <a:endParaRPr sz="2000"/>
          </a:p>
          <a:p>
            <a:pPr marL="0" lvl="0" indent="0" algn="ctr" rtl="0">
              <a:lnSpc>
                <a:spcPct val="90000"/>
              </a:lnSpc>
              <a:spcBef>
                <a:spcPts val="1000"/>
              </a:spcBef>
              <a:spcAft>
                <a:spcPts val="0"/>
              </a:spcAft>
              <a:buClr>
                <a:schemeClr val="dk1"/>
              </a:buClr>
              <a:buSzPts val="2400"/>
              <a:buNone/>
            </a:pPr>
            <a:endParaRPr/>
          </a:p>
        </p:txBody>
      </p:sp>
      <p:sp>
        <p:nvSpPr>
          <p:cNvPr id="87" name="Google Shape;87;p1"/>
          <p:cNvSpPr/>
          <p:nvPr/>
        </p:nvSpPr>
        <p:spPr>
          <a:xfrm>
            <a:off x="3849757" y="4036679"/>
            <a:ext cx="513115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1800" b="0" i="0" u="none" strike="noStrike" cap="none" dirty="0">
                <a:solidFill>
                  <a:schemeClr val="dk1"/>
                </a:solidFill>
                <a:latin typeface="Calibri"/>
                <a:ea typeface="Calibri"/>
                <a:cs typeface="Calibri"/>
                <a:sym typeface="Calibri"/>
              </a:rPr>
              <a:t>Autors: </a:t>
            </a:r>
            <a:r>
              <a:rPr lang="lv-LV" sz="1800" b="0" i="0" u="none" strike="noStrike" cap="none" dirty="0" err="1">
                <a:solidFill>
                  <a:schemeClr val="dk1"/>
                </a:solidFill>
                <a:latin typeface="Calibri"/>
                <a:ea typeface="Calibri"/>
                <a:cs typeface="Calibri"/>
                <a:sym typeface="Calibri"/>
              </a:rPr>
              <a:t>dr.oec</a:t>
            </a:r>
            <a:r>
              <a:rPr lang="lv-LV" sz="1800" b="0" i="0" u="none" strike="noStrike" cap="none" dirty="0">
                <a:solidFill>
                  <a:schemeClr val="dk1"/>
                </a:solidFill>
                <a:latin typeface="Calibri"/>
                <a:ea typeface="Calibri"/>
                <a:cs typeface="Calibri"/>
                <a:sym typeface="Calibri"/>
              </a:rPr>
              <a:t>., prof. Gunta Grīnberga-Zālīte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890EE73-4C4B-4CF2-BF47-23E6FCA5EB8E}"/>
              </a:ext>
            </a:extLst>
          </p:cNvPr>
          <p:cNvSpPr>
            <a:spLocks noGrp="1"/>
          </p:cNvSpPr>
          <p:nvPr>
            <p:ph type="title"/>
          </p:nvPr>
        </p:nvSpPr>
        <p:spPr/>
        <p:txBody>
          <a:bodyPr/>
          <a:lstStyle/>
          <a:p>
            <a:r>
              <a:rPr lang="lv-LV" dirty="0"/>
              <a:t>Daži fakti par mobilo e-komerciju</a:t>
            </a:r>
          </a:p>
        </p:txBody>
      </p:sp>
      <p:sp>
        <p:nvSpPr>
          <p:cNvPr id="3" name="Teksta vietturis 2">
            <a:extLst>
              <a:ext uri="{FF2B5EF4-FFF2-40B4-BE49-F238E27FC236}">
                <a16:creationId xmlns:a16="http://schemas.microsoft.com/office/drawing/2014/main" id="{F3BE8826-F4DA-4AF6-99E9-C613969F768C}"/>
              </a:ext>
            </a:extLst>
          </p:cNvPr>
          <p:cNvSpPr>
            <a:spLocks noGrp="1"/>
          </p:cNvSpPr>
          <p:nvPr>
            <p:ph type="body" idx="1"/>
          </p:nvPr>
        </p:nvSpPr>
        <p:spPr/>
        <p:txBody>
          <a:bodyPr>
            <a:normAutofit fontScale="55000" lnSpcReduction="20000"/>
          </a:bodyPr>
          <a:lstStyle/>
          <a:p>
            <a:pPr lvl="0" indent="-457200" algn="just">
              <a:lnSpc>
                <a:spcPct val="120000"/>
              </a:lnSpc>
              <a:spcBef>
                <a:spcPts val="0"/>
              </a:spcBef>
              <a:spcAft>
                <a:spcPts val="600"/>
              </a:spcAft>
              <a:buFont typeface="Wingdings" panose="05000000000000000000" pitchFamily="2" charset="2"/>
              <a:buChar char="Ø"/>
              <a:tabLst>
                <a:tab pos="457200" algn="l"/>
              </a:tabLst>
            </a:pPr>
            <a:r>
              <a:rPr lang="lv-LV">
                <a:latin typeface="Calibri" panose="020F0502020204030204" pitchFamily="34" charset="0"/>
                <a:ea typeface="Calibri" panose="020F0502020204030204" pitchFamily="34" charset="0"/>
                <a:cs typeface="Times New Roman" panose="02020603050405020304" pitchFamily="18" charset="0"/>
              </a:rPr>
              <a:t>Viedtālruņi veido 70% no visiem e-komercijas apmeklējumiem.</a:t>
            </a:r>
          </a:p>
          <a:p>
            <a:pPr lvl="0" indent="-457200" algn="just">
              <a:lnSpc>
                <a:spcPct val="120000"/>
              </a:lnSpc>
              <a:spcBef>
                <a:spcPts val="0"/>
              </a:spcBef>
              <a:spcAft>
                <a:spcPts val="600"/>
              </a:spcAft>
              <a:buFont typeface="Wingdings" panose="05000000000000000000" pitchFamily="2" charset="2"/>
              <a:buChar char="Ø"/>
              <a:tabLst>
                <a:tab pos="457200" algn="l"/>
              </a:tabLst>
            </a:pPr>
            <a:r>
              <a:rPr lang="lv-LV">
                <a:latin typeface="Calibri" panose="020F0502020204030204" pitchFamily="34" charset="0"/>
                <a:ea typeface="Calibri" panose="020F0502020204030204" pitchFamily="34" charset="0"/>
                <a:cs typeface="Times New Roman" panose="02020603050405020304" pitchFamily="18" charset="0"/>
              </a:rPr>
              <a:t>93% Millenials paaudzes patērētāji izmanto viedtālruņus, lai salīdzinātu tiešsaistes piedāvājumus.</a:t>
            </a:r>
          </a:p>
          <a:p>
            <a:pPr lvl="0" indent="-457200" algn="just">
              <a:lnSpc>
                <a:spcPct val="120000"/>
              </a:lnSpc>
              <a:spcBef>
                <a:spcPts val="0"/>
              </a:spcBef>
              <a:spcAft>
                <a:spcPts val="600"/>
              </a:spcAft>
              <a:buFont typeface="Wingdings" panose="05000000000000000000" pitchFamily="2" charset="2"/>
              <a:buChar char="Ø"/>
              <a:tabLst>
                <a:tab pos="457200" algn="l"/>
              </a:tabLst>
            </a:pPr>
            <a:r>
              <a:rPr lang="lv-LV">
                <a:latin typeface="Calibri" panose="020F0502020204030204" pitchFamily="34" charset="0"/>
                <a:ea typeface="Calibri" panose="020F0502020204030204" pitchFamily="34" charset="0"/>
                <a:cs typeface="Times New Roman" panose="02020603050405020304" pitchFamily="18" charset="0"/>
              </a:rPr>
              <a:t>53% viedtālruņu lietotāju izvēlas iepirkties no sava iecienītākā uzņēmuma lietotnes.</a:t>
            </a:r>
          </a:p>
          <a:p>
            <a:pPr lvl="0" indent="-457200" algn="just">
              <a:lnSpc>
                <a:spcPct val="120000"/>
              </a:lnSpc>
              <a:spcBef>
                <a:spcPts val="0"/>
              </a:spcBef>
              <a:spcAft>
                <a:spcPts val="600"/>
              </a:spcAft>
              <a:buFont typeface="Wingdings" panose="05000000000000000000" pitchFamily="2" charset="2"/>
              <a:buChar char="Ø"/>
              <a:tabLst>
                <a:tab pos="457200" algn="l"/>
              </a:tabLst>
            </a:pPr>
            <a:r>
              <a:rPr lang="lv-LV">
                <a:latin typeface="Calibri" panose="020F0502020204030204" pitchFamily="34" charset="0"/>
                <a:ea typeface="Calibri" panose="020F0502020204030204" pitchFamily="34" charset="0"/>
                <a:cs typeface="Times New Roman" panose="02020603050405020304" pitchFamily="18" charset="0"/>
              </a:rPr>
              <a:t>65% klientu, atrodoties veikalā, savos mobilajos tālruņos tiešsaistē meklē līdzīgas preces. </a:t>
            </a:r>
          </a:p>
          <a:p>
            <a:pPr lvl="0" indent="-457200" algn="just">
              <a:lnSpc>
                <a:spcPct val="120000"/>
              </a:lnSpc>
              <a:spcBef>
                <a:spcPts val="0"/>
              </a:spcBef>
              <a:spcAft>
                <a:spcPts val="600"/>
              </a:spcAft>
              <a:buFont typeface="Wingdings" panose="05000000000000000000" pitchFamily="2" charset="2"/>
              <a:buChar char="Ø"/>
              <a:tabLst>
                <a:tab pos="457200" algn="l"/>
              </a:tabLst>
            </a:pPr>
            <a:r>
              <a:rPr lang="lv-LV">
                <a:latin typeface="Calibri" panose="020F0502020204030204" pitchFamily="34" charset="0"/>
                <a:ea typeface="Calibri" panose="020F0502020204030204" pitchFamily="34" charset="0"/>
                <a:cs typeface="Times New Roman" panose="02020603050405020304" pitchFamily="18" charset="0"/>
              </a:rPr>
              <a:t>3,4 triljonu dolāru vērti tiešsaistes mazumtirdzniecības e-komercijas pārdošanas apjomi nāk no viedtālruņiem.</a:t>
            </a:r>
          </a:p>
          <a:p>
            <a:pPr lvl="0" indent="-457200" algn="just">
              <a:lnSpc>
                <a:spcPct val="120000"/>
              </a:lnSpc>
              <a:spcBef>
                <a:spcPts val="0"/>
              </a:spcBef>
              <a:spcAft>
                <a:spcPts val="600"/>
              </a:spcAft>
              <a:buFont typeface="Wingdings" panose="05000000000000000000" pitchFamily="2" charset="2"/>
              <a:buChar char="Ø"/>
              <a:tabLst>
                <a:tab pos="457200" algn="l"/>
              </a:tabLst>
            </a:pPr>
            <a:r>
              <a:rPr lang="lv-LV">
                <a:latin typeface="Calibri" panose="020F0502020204030204" pitchFamily="34" charset="0"/>
                <a:ea typeface="Calibri" panose="020F0502020204030204" pitchFamily="34" charset="0"/>
                <a:cs typeface="Times New Roman" panose="02020603050405020304" pitchFamily="18" charset="0"/>
              </a:rPr>
              <a:t>M-komercijas vietņu atlēcienu līmenis palielinās par 32%, kad to ielādes laiks palielinās no 1 līdz 3 sekundēm.</a:t>
            </a:r>
          </a:p>
          <a:p>
            <a:pPr lvl="0" indent="-457200" algn="just">
              <a:lnSpc>
                <a:spcPct val="120000"/>
              </a:lnSpc>
              <a:spcBef>
                <a:spcPts val="0"/>
              </a:spcBef>
              <a:spcAft>
                <a:spcPts val="600"/>
              </a:spcAft>
              <a:buFont typeface="Wingdings" panose="05000000000000000000" pitchFamily="2" charset="2"/>
              <a:buChar char="Ø"/>
              <a:tabLst>
                <a:tab pos="457200" algn="l"/>
              </a:tabLst>
            </a:pPr>
            <a:r>
              <a:rPr lang="lv-LV">
                <a:latin typeface="Calibri" panose="020F0502020204030204" pitchFamily="34" charset="0"/>
                <a:ea typeface="Calibri" panose="020F0502020204030204" pitchFamily="34" charset="0"/>
                <a:cs typeface="Times New Roman" panose="02020603050405020304" pitchFamily="18" charset="0"/>
              </a:rPr>
              <a:t>32% klientu izlemj par preču iegādi veikalā tikai pēc tam, kad viedtālruņos tiešsaistē ir noskaidrojuši informāciju par līdzīgu produktu.</a:t>
            </a:r>
          </a:p>
          <a:p>
            <a:pPr lvl="0" indent="-457200" algn="just">
              <a:lnSpc>
                <a:spcPct val="120000"/>
              </a:lnSpc>
              <a:spcBef>
                <a:spcPts val="0"/>
              </a:spcBef>
              <a:spcAft>
                <a:spcPts val="600"/>
              </a:spcAft>
              <a:buFont typeface="Wingdings" panose="05000000000000000000" pitchFamily="2" charset="2"/>
              <a:buChar char="Ø"/>
              <a:tabLst>
                <a:tab pos="457200" algn="l"/>
              </a:tabLst>
            </a:pPr>
            <a:r>
              <a:rPr lang="lv-LV">
                <a:latin typeface="Calibri" panose="020F0502020204030204" pitchFamily="34" charset="0"/>
                <a:ea typeface="Calibri" panose="020F0502020204030204" pitchFamily="34" charset="0"/>
                <a:cs typeface="Times New Roman" panose="02020603050405020304" pitchFamily="18" charset="0"/>
              </a:rPr>
              <a:t>Vairāk nekā 70% tiešsaistes pircēju dod priekšroku pirkumiem no </a:t>
            </a:r>
            <a:r>
              <a:rPr lang="lv-LV">
                <a:solidFill>
                  <a:schemeClr val="tx1"/>
                </a:solidFill>
                <a:latin typeface="Calibri" panose="020F0502020204030204" pitchFamily="34" charset="0"/>
                <a:ea typeface="Calibri" panose="020F0502020204030204" pitchFamily="34" charset="0"/>
                <a:cs typeface="Times New Roman" panose="02020603050405020304" pitchFamily="18" charset="0"/>
              </a:rPr>
              <a:t>labi optimizētām vietnēm</a:t>
            </a:r>
            <a:r>
              <a:rPr lang="lv-LV">
                <a:latin typeface="Calibri" panose="020F0502020204030204" pitchFamily="34" charset="0"/>
                <a:ea typeface="Calibri" panose="020F0502020204030204" pitchFamily="34" charset="0"/>
                <a:cs typeface="Times New Roman" panose="02020603050405020304" pitchFamily="18" charset="0"/>
              </a:rPr>
              <a:t> , kas viņiem piedāvā vienmērīgāku iepirkšanās pieredzi.</a:t>
            </a:r>
          </a:p>
          <a:p>
            <a:pPr lvl="0" indent="-457200" algn="just">
              <a:lnSpc>
                <a:spcPct val="120000"/>
              </a:lnSpc>
              <a:spcBef>
                <a:spcPts val="0"/>
              </a:spcBef>
              <a:spcAft>
                <a:spcPts val="600"/>
              </a:spcAft>
              <a:buFont typeface="Wingdings" panose="05000000000000000000" pitchFamily="2" charset="2"/>
              <a:buChar char="Ø"/>
              <a:tabLst>
                <a:tab pos="457200" algn="l"/>
              </a:tabLst>
            </a:pPr>
            <a:r>
              <a:rPr lang="lv-LV">
                <a:latin typeface="Calibri" panose="020F0502020204030204" pitchFamily="34" charset="0"/>
                <a:ea typeface="Calibri" panose="020F0502020204030204" pitchFamily="34" charset="0"/>
                <a:cs typeface="Times New Roman" panose="02020603050405020304" pitchFamily="18" charset="0"/>
              </a:rPr>
              <a:t>62% klientu atkārtoti iepirksies pie jums ar mazāku varbūtību, ja viņiem būs gadījusies slikta pieredze ar jūsu vietnes darbību.</a:t>
            </a:r>
          </a:p>
          <a:p>
            <a:pPr lvl="0" indent="-457200" algn="just">
              <a:lnSpc>
                <a:spcPct val="120000"/>
              </a:lnSpc>
              <a:spcBef>
                <a:spcPts val="0"/>
              </a:spcBef>
              <a:spcAft>
                <a:spcPts val="600"/>
              </a:spcAft>
              <a:buFont typeface="Wingdings" panose="05000000000000000000" pitchFamily="2" charset="2"/>
              <a:buChar char="Ø"/>
              <a:tabLst>
                <a:tab pos="457200" algn="l"/>
              </a:tabLst>
            </a:pPr>
            <a:r>
              <a:rPr lang="lv-LV">
                <a:latin typeface="Calibri" panose="020F0502020204030204" pitchFamily="34" charset="0"/>
                <a:ea typeface="Calibri" panose="020F0502020204030204" pitchFamily="34" charset="0"/>
                <a:cs typeface="Times New Roman" panose="02020603050405020304" pitchFamily="18" charset="0"/>
              </a:rPr>
              <a:t>Pievienojot pogas CTA (call to action) darbību, klikšķu skaits var palielināties par 45%.</a:t>
            </a:r>
          </a:p>
          <a:p>
            <a:pPr lvl="0" indent="-457200" algn="just">
              <a:lnSpc>
                <a:spcPct val="120000"/>
              </a:lnSpc>
              <a:spcBef>
                <a:spcPts val="0"/>
              </a:spcBef>
              <a:spcAft>
                <a:spcPts val="600"/>
              </a:spcAft>
              <a:buFont typeface="Wingdings" panose="05000000000000000000" pitchFamily="2" charset="2"/>
              <a:buChar char="Ø"/>
              <a:tabLst>
                <a:tab pos="457200" algn="l"/>
              </a:tabLst>
            </a:pPr>
            <a:r>
              <a:rPr lang="lv-LV">
                <a:latin typeface="Calibri" panose="020F0502020204030204" pitchFamily="34" charset="0"/>
                <a:ea typeface="Calibri" panose="020F0502020204030204" pitchFamily="34" charset="0"/>
                <a:cs typeface="Times New Roman" panose="02020603050405020304" pitchFamily="18" charset="0"/>
              </a:rPr>
              <a:t>61% cilvēku mēdz iepirkties mobilajās vietnēs, kas ļauj lietot meklēšanas filtrus.</a:t>
            </a:r>
          </a:p>
          <a:p>
            <a:endParaRPr lang="lv-LV" dirty="0"/>
          </a:p>
        </p:txBody>
      </p:sp>
      <p:pic>
        <p:nvPicPr>
          <p:cNvPr id="4" name="Attēls 3">
            <a:extLst>
              <a:ext uri="{FF2B5EF4-FFF2-40B4-BE49-F238E27FC236}">
                <a16:creationId xmlns:a16="http://schemas.microsoft.com/office/drawing/2014/main" id="{22D841FF-02AF-4010-A723-5CECBC3859E4}"/>
              </a:ext>
            </a:extLst>
          </p:cNvPr>
          <p:cNvPicPr>
            <a:picLocks noChangeAspect="1"/>
          </p:cNvPicPr>
          <p:nvPr/>
        </p:nvPicPr>
        <p:blipFill>
          <a:blip r:embed="rId2"/>
          <a:stretch>
            <a:fillRect/>
          </a:stretch>
        </p:blipFill>
        <p:spPr>
          <a:xfrm>
            <a:off x="10091530" y="365125"/>
            <a:ext cx="1616351" cy="2270906"/>
          </a:xfrm>
          <a:prstGeom prst="rect">
            <a:avLst/>
          </a:prstGeom>
        </p:spPr>
      </p:pic>
      <p:sp>
        <p:nvSpPr>
          <p:cNvPr id="5" name="Taisnstūris 4">
            <a:extLst>
              <a:ext uri="{FF2B5EF4-FFF2-40B4-BE49-F238E27FC236}">
                <a16:creationId xmlns:a16="http://schemas.microsoft.com/office/drawing/2014/main" id="{28B84FBA-BD20-4899-A579-2E55938419E5}"/>
              </a:ext>
            </a:extLst>
          </p:cNvPr>
          <p:cNvSpPr/>
          <p:nvPr/>
        </p:nvSpPr>
        <p:spPr>
          <a:xfrm>
            <a:off x="1194085" y="5927279"/>
            <a:ext cx="1656223" cy="249684"/>
          </a:xfrm>
          <a:prstGeom prst="rect">
            <a:avLst/>
          </a:prstGeom>
        </p:spPr>
        <p:txBody>
          <a:bodyPr wrap="none">
            <a:spAutoFit/>
          </a:bodyPr>
          <a:lstStyle/>
          <a:p>
            <a:pPr marL="114300" lvl="0">
              <a:lnSpc>
                <a:spcPct val="107000"/>
              </a:lnSpc>
              <a:spcBef>
                <a:spcPts val="1000"/>
              </a:spcBef>
              <a:spcAft>
                <a:spcPts val="800"/>
              </a:spcAft>
              <a:buSzPts val="1800"/>
            </a:pPr>
            <a:r>
              <a:rPr lang="lv-LV" sz="1000" i="1" dirty="0">
                <a:latin typeface="Calibri" panose="020F0502020204030204" pitchFamily="34" charset="0"/>
                <a:ea typeface="Calibri" panose="020F0502020204030204" pitchFamily="34" charset="0"/>
                <a:cs typeface="Times New Roman" panose="02020603050405020304" pitchFamily="18" charset="0"/>
                <a:sym typeface="Calibri"/>
              </a:rPr>
              <a:t>Avots: </a:t>
            </a:r>
            <a:r>
              <a:rPr lang="lv-LV" sz="1000" i="1" dirty="0" err="1">
                <a:latin typeface="Calibri" panose="020F0502020204030204" pitchFamily="34" charset="0"/>
                <a:ea typeface="Calibri" panose="020F0502020204030204" pitchFamily="34" charset="0"/>
                <a:cs typeface="Times New Roman" panose="02020603050405020304" pitchFamily="18" charset="0"/>
                <a:sym typeface="Calibri"/>
              </a:rPr>
              <a:t>Demandsage</a:t>
            </a:r>
            <a:r>
              <a:rPr lang="lv-LV" sz="1000" i="1" dirty="0">
                <a:latin typeface="Calibri" panose="020F0502020204030204" pitchFamily="34" charset="0"/>
                <a:ea typeface="Calibri" panose="020F0502020204030204" pitchFamily="34" charset="0"/>
                <a:cs typeface="Times New Roman" panose="02020603050405020304" pitchFamily="18" charset="0"/>
                <a:sym typeface="Calibri"/>
              </a:rPr>
              <a:t>, 2023</a:t>
            </a:r>
          </a:p>
        </p:txBody>
      </p:sp>
    </p:spTree>
    <p:extLst>
      <p:ext uri="{BB962C8B-B14F-4D97-AF65-F5344CB8AC3E}">
        <p14:creationId xmlns:p14="http://schemas.microsoft.com/office/powerpoint/2010/main" val="1083252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BDDF3A8-7F4D-4660-AA97-66BEC4010830}"/>
              </a:ext>
            </a:extLst>
          </p:cNvPr>
          <p:cNvSpPr>
            <a:spLocks noGrp="1"/>
          </p:cNvSpPr>
          <p:nvPr>
            <p:ph type="title"/>
          </p:nvPr>
        </p:nvSpPr>
        <p:spPr>
          <a:xfrm>
            <a:off x="838200" y="365125"/>
            <a:ext cx="10515600" cy="896747"/>
          </a:xfrm>
        </p:spPr>
        <p:txBody>
          <a:bodyPr/>
          <a:lstStyle/>
          <a:p>
            <a:r>
              <a:rPr lang="lv-LV" dirty="0">
                <a:solidFill>
                  <a:srgbClr val="000000"/>
                </a:solidFill>
              </a:rPr>
              <a:t>Daži fakti par mobilo SEO</a:t>
            </a:r>
            <a:endParaRPr lang="lv-LV" dirty="0"/>
          </a:p>
        </p:txBody>
      </p:sp>
      <p:sp>
        <p:nvSpPr>
          <p:cNvPr id="3" name="Teksta vietturis 2">
            <a:extLst>
              <a:ext uri="{FF2B5EF4-FFF2-40B4-BE49-F238E27FC236}">
                <a16:creationId xmlns:a16="http://schemas.microsoft.com/office/drawing/2014/main" id="{58D369F6-0284-43CF-8405-A3FDC82654D7}"/>
              </a:ext>
            </a:extLst>
          </p:cNvPr>
          <p:cNvSpPr>
            <a:spLocks noGrp="1"/>
          </p:cNvSpPr>
          <p:nvPr>
            <p:ph type="body" idx="1"/>
          </p:nvPr>
        </p:nvSpPr>
        <p:spPr>
          <a:xfrm>
            <a:off x="838200" y="1344168"/>
            <a:ext cx="10515600" cy="5148707"/>
          </a:xfrm>
        </p:spPr>
        <p:txBody>
          <a:bodyPr>
            <a:normAutofit fontScale="40000" lnSpcReduction="20000"/>
          </a:bodyPr>
          <a:lstStyle/>
          <a:p>
            <a:pPr marL="571500" lvl="0" indent="-571500" algn="just">
              <a:lnSpc>
                <a:spcPct val="107000"/>
              </a:lnSpc>
              <a:spcAft>
                <a:spcPts val="800"/>
              </a:spcAft>
              <a:buFont typeface="Wingdings" panose="05000000000000000000" pitchFamily="2" charset="2"/>
              <a:buChar char="Ø"/>
              <a:tabLst>
                <a:tab pos="457200" algn="l"/>
              </a:tabLst>
            </a:pPr>
            <a:r>
              <a:rPr lang="lv-LV" sz="3700" dirty="0">
                <a:solidFill>
                  <a:schemeClr val="tx1"/>
                </a:solidFill>
                <a:latin typeface="Calibri" panose="020F0502020204030204" pitchFamily="34" charset="0"/>
                <a:ea typeface="Calibri" panose="020F0502020204030204" pitchFamily="34" charset="0"/>
                <a:cs typeface="Times New Roman" panose="02020603050405020304" pitchFamily="18" charset="0"/>
              </a:rPr>
              <a:t>SEO nozares vērtība 2023. gadā pārsniedz 50 miljardus USD.</a:t>
            </a:r>
          </a:p>
          <a:p>
            <a:pPr marL="571500" lvl="0" indent="-571500" algn="just">
              <a:lnSpc>
                <a:spcPct val="107000"/>
              </a:lnSpc>
              <a:spcAft>
                <a:spcPts val="800"/>
              </a:spcAft>
              <a:buFont typeface="Wingdings" panose="05000000000000000000" pitchFamily="2" charset="2"/>
              <a:buChar char="Ø"/>
              <a:tabLst>
                <a:tab pos="457200" algn="l"/>
              </a:tabLst>
            </a:pPr>
            <a:r>
              <a:rPr lang="lv-LV" sz="3700" dirty="0">
                <a:solidFill>
                  <a:schemeClr val="tx1"/>
                </a:solidFill>
                <a:latin typeface="Calibri" panose="020F0502020204030204" pitchFamily="34" charset="0"/>
                <a:ea typeface="Calibri" panose="020F0502020204030204" pitchFamily="34" charset="0"/>
                <a:cs typeface="Times New Roman" panose="02020603050405020304" pitchFamily="18" charset="0"/>
              </a:rPr>
              <a:t>Dabiskā/organiskā datplūsma ir atbildīga par 53% datplūsmas uz visām vietnēm.</a:t>
            </a:r>
          </a:p>
          <a:p>
            <a:pPr marL="571500" lvl="0" indent="-571500" algn="just">
              <a:lnSpc>
                <a:spcPct val="107000"/>
              </a:lnSpc>
              <a:spcAft>
                <a:spcPts val="800"/>
              </a:spcAft>
              <a:buFont typeface="Wingdings" panose="05000000000000000000" pitchFamily="2" charset="2"/>
              <a:buChar char="Ø"/>
              <a:tabLst>
                <a:tab pos="457200" algn="l"/>
              </a:tabLst>
            </a:pPr>
            <a:r>
              <a:rPr lang="lv-LV" sz="3700" dirty="0">
                <a:solidFill>
                  <a:schemeClr val="tx1"/>
                </a:solidFill>
                <a:latin typeface="Calibri" panose="020F0502020204030204" pitchFamily="34" charset="0"/>
                <a:ea typeface="Calibri" panose="020F0502020204030204" pitchFamily="34" charset="0"/>
                <a:cs typeface="Times New Roman" panose="02020603050405020304" pitchFamily="18" charset="0"/>
              </a:rPr>
              <a:t>Zīmoliem ar īpašu emuāru ir par 55% lielāks datplūsmas līmenis nekā tiem, kuriem tā nav.</a:t>
            </a:r>
          </a:p>
          <a:p>
            <a:pPr marL="571500" lvl="0" indent="-571500" algn="just">
              <a:lnSpc>
                <a:spcPct val="107000"/>
              </a:lnSpc>
              <a:spcAft>
                <a:spcPts val="800"/>
              </a:spcAft>
              <a:buFont typeface="Wingdings" panose="05000000000000000000" pitchFamily="2" charset="2"/>
              <a:buChar char="Ø"/>
              <a:tabLst>
                <a:tab pos="457200" algn="l"/>
              </a:tabLst>
            </a:pPr>
            <a:r>
              <a:rPr lang="lv-LV" sz="3700" dirty="0">
                <a:solidFill>
                  <a:schemeClr val="tx1"/>
                </a:solidFill>
                <a:latin typeface="Calibri" panose="020F0502020204030204" pitchFamily="34" charset="0"/>
                <a:ea typeface="Calibri" panose="020F0502020204030204" pitchFamily="34" charset="0"/>
                <a:cs typeface="Times New Roman" panose="02020603050405020304" pitchFamily="18" charset="0"/>
              </a:rPr>
              <a:t>75% cilvēku nemeklē </a:t>
            </a:r>
            <a:r>
              <a:rPr lang="lv-LV" sz="37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Google</a:t>
            </a:r>
            <a:r>
              <a:rPr lang="lv-LV" sz="3700" dirty="0">
                <a:solidFill>
                  <a:schemeClr val="tx1"/>
                </a:solidFill>
                <a:latin typeface="Calibri" panose="020F0502020204030204" pitchFamily="34" charset="0"/>
                <a:ea typeface="Calibri" panose="020F0502020204030204" pitchFamily="34" charset="0"/>
                <a:cs typeface="Times New Roman" panose="02020603050405020304" pitchFamily="18" charset="0"/>
              </a:rPr>
              <a:t> informāciju tālāk par pirmo atvērto lapu</a:t>
            </a:r>
          </a:p>
          <a:p>
            <a:pPr marL="571500" lvl="0" indent="-571500" algn="just">
              <a:lnSpc>
                <a:spcPct val="107000"/>
              </a:lnSpc>
              <a:spcAft>
                <a:spcPts val="800"/>
              </a:spcAft>
              <a:buFont typeface="Wingdings" panose="05000000000000000000" pitchFamily="2" charset="2"/>
              <a:buChar char="Ø"/>
              <a:tabLst>
                <a:tab pos="457200" algn="l"/>
              </a:tabLst>
            </a:pPr>
            <a:r>
              <a:rPr lang="lv-LV" sz="3700" dirty="0">
                <a:solidFill>
                  <a:schemeClr val="tx1"/>
                </a:solidFill>
                <a:latin typeface="Calibri" panose="020F0502020204030204" pitchFamily="34" charset="0"/>
                <a:ea typeface="Calibri" panose="020F0502020204030204" pitchFamily="34" charset="0"/>
                <a:cs typeface="Times New Roman" panose="02020603050405020304" pitchFamily="18" charset="0"/>
              </a:rPr>
              <a:t>Pirmajai lapai </a:t>
            </a:r>
            <a:r>
              <a:rPr lang="lv-LV" sz="37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Google</a:t>
            </a:r>
            <a:r>
              <a:rPr lang="lv-LV" sz="3700" dirty="0">
                <a:solidFill>
                  <a:schemeClr val="tx1"/>
                </a:solidFill>
                <a:latin typeface="Calibri" panose="020F0502020204030204" pitchFamily="34" charset="0"/>
                <a:ea typeface="Calibri" panose="020F0502020204030204" pitchFamily="34" charset="0"/>
                <a:cs typeface="Times New Roman" panose="02020603050405020304" pitchFamily="18" charset="0"/>
              </a:rPr>
              <a:t> meklēšanas rezultātos ir vidēji 32% klikšķu</a:t>
            </a:r>
          </a:p>
          <a:p>
            <a:pPr marL="571500" lvl="0" indent="-571500" algn="just">
              <a:lnSpc>
                <a:spcPct val="107000"/>
              </a:lnSpc>
              <a:spcAft>
                <a:spcPts val="800"/>
              </a:spcAft>
              <a:buFont typeface="Wingdings" panose="05000000000000000000" pitchFamily="2" charset="2"/>
              <a:buChar char="Ø"/>
              <a:tabLst>
                <a:tab pos="457200" algn="l"/>
              </a:tabLst>
            </a:pPr>
            <a:r>
              <a:rPr lang="lv-LV" sz="3700" dirty="0">
                <a:solidFill>
                  <a:schemeClr val="tx1"/>
                </a:solidFill>
                <a:latin typeface="Calibri" panose="020F0502020204030204" pitchFamily="34" charset="0"/>
                <a:ea typeface="Calibri" panose="020F0502020204030204" pitchFamily="34" charset="0"/>
                <a:cs typeface="Times New Roman" panose="02020603050405020304" pitchFamily="18" charset="0"/>
              </a:rPr>
              <a:t>Gandrīz 50% uzņēmumu apgalvo, ka SEO izmantošana būtiski palielina reklāmu rentabilitāti</a:t>
            </a:r>
          </a:p>
          <a:p>
            <a:pPr marL="571500" lvl="0" indent="-571500" algn="just">
              <a:lnSpc>
                <a:spcPct val="107000"/>
              </a:lnSpc>
              <a:spcAft>
                <a:spcPts val="800"/>
              </a:spcAft>
              <a:buFont typeface="Wingdings" panose="05000000000000000000" pitchFamily="2" charset="2"/>
              <a:buChar char="Ø"/>
              <a:tabLst>
                <a:tab pos="457200" algn="l"/>
              </a:tabLst>
            </a:pPr>
            <a:r>
              <a:rPr lang="lv-LV" sz="3700" dirty="0">
                <a:solidFill>
                  <a:schemeClr val="tx1"/>
                </a:solidFill>
                <a:latin typeface="Calibri" panose="020F0502020204030204" pitchFamily="34" charset="0"/>
                <a:ea typeface="Calibri" panose="020F0502020204030204" pitchFamily="34" charset="0"/>
                <a:cs typeface="Times New Roman" panose="02020603050405020304" pitchFamily="18" charset="0"/>
              </a:rPr>
              <a:t>86% cilvēku ignorē apmaksātās reklāmas.</a:t>
            </a:r>
          </a:p>
          <a:p>
            <a:pPr marL="571500" lvl="0" indent="-571500" algn="just">
              <a:lnSpc>
                <a:spcPct val="107000"/>
              </a:lnSpc>
              <a:spcAft>
                <a:spcPts val="800"/>
              </a:spcAft>
              <a:buFont typeface="Wingdings" panose="05000000000000000000" pitchFamily="2" charset="2"/>
              <a:buChar char="Ø"/>
              <a:tabLst>
                <a:tab pos="457200" algn="l"/>
              </a:tabLst>
            </a:pPr>
            <a:r>
              <a:rPr lang="lv-LV" sz="3700" dirty="0">
                <a:solidFill>
                  <a:schemeClr val="tx1"/>
                </a:solidFill>
                <a:latin typeface="Calibri" panose="020F0502020204030204" pitchFamily="34" charset="0"/>
                <a:ea typeface="Calibri" panose="020F0502020204030204" pitchFamily="34" charset="0"/>
                <a:cs typeface="Times New Roman" panose="02020603050405020304" pitchFamily="18" charset="0"/>
              </a:rPr>
              <a:t>Vairāk nekā puse (55%) no pasaules interneta trafika tiek iegūta, izmantojot viedtālruņus.</a:t>
            </a:r>
          </a:p>
          <a:p>
            <a:pPr marL="571500" lvl="0" indent="-571500" algn="just">
              <a:lnSpc>
                <a:spcPct val="107000"/>
              </a:lnSpc>
              <a:spcAft>
                <a:spcPts val="800"/>
              </a:spcAft>
              <a:buFont typeface="Wingdings" panose="05000000000000000000" pitchFamily="2" charset="2"/>
              <a:buChar char="Ø"/>
              <a:tabLst>
                <a:tab pos="457200" algn="l"/>
              </a:tabLst>
            </a:pPr>
            <a:r>
              <a:rPr lang="lv-LV" sz="3700" dirty="0">
                <a:solidFill>
                  <a:schemeClr val="tx1"/>
                </a:solidFill>
                <a:latin typeface="Calibri" panose="020F0502020204030204" pitchFamily="34" charset="0"/>
                <a:ea typeface="Calibri" panose="020F0502020204030204" pitchFamily="34" charset="0"/>
                <a:cs typeface="Times New Roman" panose="02020603050405020304" pitchFamily="18" charset="0"/>
              </a:rPr>
              <a:t>92% atslēgvārdu katru mēnesi veic mazāk nekā 10 meklējumu.</a:t>
            </a:r>
          </a:p>
          <a:p>
            <a:pPr marL="571500" lvl="0" indent="-571500" algn="just">
              <a:lnSpc>
                <a:spcPct val="107000"/>
              </a:lnSpc>
              <a:spcAft>
                <a:spcPts val="800"/>
              </a:spcAft>
              <a:buFont typeface="Wingdings" panose="05000000000000000000" pitchFamily="2" charset="2"/>
              <a:buChar char="Ø"/>
              <a:tabLst>
                <a:tab pos="457200" algn="l"/>
              </a:tabLst>
            </a:pPr>
            <a:r>
              <a:rPr lang="lv-LV" sz="3700" dirty="0">
                <a:solidFill>
                  <a:schemeClr val="tx1"/>
                </a:solidFill>
                <a:latin typeface="Calibri" panose="020F0502020204030204" pitchFamily="34" charset="0"/>
                <a:ea typeface="Calibri" panose="020F0502020204030204" pitchFamily="34" charset="0"/>
                <a:cs typeface="Times New Roman" panose="02020603050405020304" pitchFamily="18" charset="0"/>
              </a:rPr>
              <a:t>25% mazo uzņēmumu vietņu nav H1 taga.</a:t>
            </a:r>
          </a:p>
          <a:p>
            <a:pPr marL="571500" lvl="0" indent="-571500" algn="just">
              <a:lnSpc>
                <a:spcPct val="107000"/>
              </a:lnSpc>
              <a:spcAft>
                <a:spcPts val="800"/>
              </a:spcAft>
              <a:buFont typeface="Wingdings" panose="05000000000000000000" pitchFamily="2" charset="2"/>
              <a:buChar char="Ø"/>
              <a:tabLst>
                <a:tab pos="457200" algn="l"/>
              </a:tabLst>
            </a:pPr>
            <a:r>
              <a:rPr lang="lv-LV" sz="3700" i="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Semrush</a:t>
            </a:r>
            <a:r>
              <a:rPr lang="lv-LV" sz="3700" dirty="0">
                <a:solidFill>
                  <a:schemeClr val="tx1"/>
                </a:solidFill>
                <a:latin typeface="Calibri" panose="020F0502020204030204" pitchFamily="34" charset="0"/>
                <a:ea typeface="Calibri" panose="020F0502020204030204" pitchFamily="34" charset="0"/>
                <a:cs typeface="Times New Roman" panose="02020603050405020304" pitchFamily="18" charset="0"/>
              </a:rPr>
              <a:t> un </a:t>
            </a:r>
            <a:r>
              <a:rPr lang="lv-LV" sz="3700" i="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Ahrefs</a:t>
            </a:r>
            <a:r>
              <a:rPr lang="lv-LV" sz="3700" dirty="0">
                <a:solidFill>
                  <a:schemeClr val="tx1"/>
                </a:solidFill>
                <a:latin typeface="Calibri" panose="020F0502020204030204" pitchFamily="34" charset="0"/>
                <a:ea typeface="Calibri" panose="020F0502020204030204" pitchFamily="34" charset="0"/>
                <a:cs typeface="Times New Roman" panose="02020603050405020304" pitchFamily="18" charset="0"/>
              </a:rPr>
              <a:t> ir divi populārākie SEO rīki visā pasaulē. </a:t>
            </a:r>
            <a:endParaRPr lang="lv-LV" dirty="0">
              <a:solidFill>
                <a:schemeClr val="tx1"/>
              </a:solidFill>
            </a:endParaRPr>
          </a:p>
        </p:txBody>
      </p:sp>
      <p:pic>
        <p:nvPicPr>
          <p:cNvPr id="4" name="Attēls 3">
            <a:extLst>
              <a:ext uri="{FF2B5EF4-FFF2-40B4-BE49-F238E27FC236}">
                <a16:creationId xmlns:a16="http://schemas.microsoft.com/office/drawing/2014/main" id="{E6B69082-091C-4B48-A17C-5D533BED0C1B}"/>
              </a:ext>
            </a:extLst>
          </p:cNvPr>
          <p:cNvPicPr>
            <a:picLocks noChangeAspect="1"/>
          </p:cNvPicPr>
          <p:nvPr/>
        </p:nvPicPr>
        <p:blipFill>
          <a:blip r:embed="rId2"/>
          <a:stretch>
            <a:fillRect/>
          </a:stretch>
        </p:blipFill>
        <p:spPr>
          <a:xfrm>
            <a:off x="8233664" y="238378"/>
            <a:ext cx="3242056" cy="1819021"/>
          </a:xfrm>
          <a:prstGeom prst="rect">
            <a:avLst/>
          </a:prstGeom>
        </p:spPr>
      </p:pic>
      <p:sp>
        <p:nvSpPr>
          <p:cNvPr id="6" name="Taisnstūris 5">
            <a:extLst>
              <a:ext uri="{FF2B5EF4-FFF2-40B4-BE49-F238E27FC236}">
                <a16:creationId xmlns:a16="http://schemas.microsoft.com/office/drawing/2014/main" id="{A50086CA-3F37-4CB8-8DC9-B8A65E4D8D0C}"/>
              </a:ext>
            </a:extLst>
          </p:cNvPr>
          <p:cNvSpPr/>
          <p:nvPr/>
        </p:nvSpPr>
        <p:spPr>
          <a:xfrm>
            <a:off x="1175797" y="6325487"/>
            <a:ext cx="1656223" cy="249684"/>
          </a:xfrm>
          <a:prstGeom prst="rect">
            <a:avLst/>
          </a:prstGeom>
        </p:spPr>
        <p:txBody>
          <a:bodyPr wrap="none">
            <a:spAutoFit/>
          </a:bodyPr>
          <a:lstStyle/>
          <a:p>
            <a:pPr marL="114300" lvl="0">
              <a:lnSpc>
                <a:spcPct val="107000"/>
              </a:lnSpc>
              <a:spcBef>
                <a:spcPts val="1000"/>
              </a:spcBef>
              <a:spcAft>
                <a:spcPts val="800"/>
              </a:spcAft>
              <a:buSzPts val="1800"/>
            </a:pPr>
            <a:r>
              <a:rPr lang="lv-LV" sz="1000" i="1" dirty="0">
                <a:latin typeface="Calibri" panose="020F0502020204030204" pitchFamily="34" charset="0"/>
                <a:ea typeface="Calibri" panose="020F0502020204030204" pitchFamily="34" charset="0"/>
                <a:cs typeface="Times New Roman" panose="02020603050405020304" pitchFamily="18" charset="0"/>
                <a:sym typeface="Calibri"/>
              </a:rPr>
              <a:t>Avots: </a:t>
            </a:r>
            <a:r>
              <a:rPr lang="lv-LV" sz="1000" i="1" dirty="0" err="1">
                <a:latin typeface="Calibri" panose="020F0502020204030204" pitchFamily="34" charset="0"/>
                <a:ea typeface="Calibri" panose="020F0502020204030204" pitchFamily="34" charset="0"/>
                <a:cs typeface="Times New Roman" panose="02020603050405020304" pitchFamily="18" charset="0"/>
                <a:sym typeface="Calibri"/>
              </a:rPr>
              <a:t>Demandsage</a:t>
            </a:r>
            <a:r>
              <a:rPr lang="lv-LV" sz="1000" i="1" dirty="0">
                <a:latin typeface="Calibri" panose="020F0502020204030204" pitchFamily="34" charset="0"/>
                <a:ea typeface="Calibri" panose="020F0502020204030204" pitchFamily="34" charset="0"/>
                <a:cs typeface="Times New Roman" panose="02020603050405020304" pitchFamily="18" charset="0"/>
                <a:sym typeface="Calibri"/>
              </a:rPr>
              <a:t>, 2023</a:t>
            </a:r>
          </a:p>
        </p:txBody>
      </p:sp>
    </p:spTree>
    <p:extLst>
      <p:ext uri="{BB962C8B-B14F-4D97-AF65-F5344CB8AC3E}">
        <p14:creationId xmlns:p14="http://schemas.microsoft.com/office/powerpoint/2010/main" val="1976176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C67D6F2-005B-4135-A169-785616A93262}"/>
              </a:ext>
            </a:extLst>
          </p:cNvPr>
          <p:cNvSpPr>
            <a:spLocks noGrp="1"/>
          </p:cNvSpPr>
          <p:nvPr>
            <p:ph type="title"/>
          </p:nvPr>
        </p:nvSpPr>
        <p:spPr>
          <a:xfrm>
            <a:off x="536448" y="265176"/>
            <a:ext cx="10515600" cy="819785"/>
          </a:xfrm>
        </p:spPr>
        <p:txBody>
          <a:bodyPr/>
          <a:lstStyle/>
          <a:p>
            <a:r>
              <a:rPr lang="lv-LV" dirty="0"/>
              <a:t>Sociālo mediju mārketinga statistika</a:t>
            </a:r>
          </a:p>
        </p:txBody>
      </p:sp>
      <p:sp>
        <p:nvSpPr>
          <p:cNvPr id="3" name="Teksta vietturis 2">
            <a:extLst>
              <a:ext uri="{FF2B5EF4-FFF2-40B4-BE49-F238E27FC236}">
                <a16:creationId xmlns:a16="http://schemas.microsoft.com/office/drawing/2014/main" id="{BC8E1B07-9EC3-4E7E-84CC-5918B1C5F9E5}"/>
              </a:ext>
            </a:extLst>
          </p:cNvPr>
          <p:cNvSpPr>
            <a:spLocks noGrp="1"/>
          </p:cNvSpPr>
          <p:nvPr>
            <p:ph type="body" idx="1"/>
          </p:nvPr>
        </p:nvSpPr>
        <p:spPr>
          <a:xfrm>
            <a:off x="569975" y="1479455"/>
            <a:ext cx="4340353" cy="4351338"/>
          </a:xfrm>
        </p:spPr>
        <p:txBody>
          <a:bodyPr>
            <a:normAutofit fontScale="55000" lnSpcReduction="20000"/>
          </a:bodyPr>
          <a:lstStyle/>
          <a:p>
            <a:pPr lvl="0" indent="-457200">
              <a:lnSpc>
                <a:spcPct val="107000"/>
              </a:lnSpc>
              <a:spcAft>
                <a:spcPts val="800"/>
              </a:spcAft>
              <a:buFont typeface="Wingdings" panose="05000000000000000000" pitchFamily="2" charset="2"/>
              <a:buChar char="Ø"/>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Sociālo mediju mārketinga sektora vērtība  2023. gada sākumā bija  223 miljardi USD.</a:t>
            </a:r>
          </a:p>
          <a:p>
            <a:pPr lvl="0" indent="-457200">
              <a:lnSpc>
                <a:spcPct val="107000"/>
              </a:lnSpc>
              <a:spcAft>
                <a:spcPts val="800"/>
              </a:spcAft>
              <a:buFont typeface="Wingdings" panose="05000000000000000000" pitchFamily="2" charset="2"/>
              <a:buChar char="Ø"/>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Visā pasaulē ir vairāk nekā 4,26 miljardi </a:t>
            </a:r>
            <a:r>
              <a:rPr lang="lv-LV" dirty="0">
                <a:solidFill>
                  <a:schemeClr val="tx1"/>
                </a:solidFill>
                <a:latin typeface="Calibri" panose="020F0502020204030204" pitchFamily="34" charset="0"/>
                <a:ea typeface="Calibri" panose="020F0502020204030204" pitchFamily="34" charset="0"/>
                <a:cs typeface="Times New Roman" panose="02020603050405020304" pitchFamily="18" charset="0"/>
              </a:rPr>
              <a:t>sociālo mediju lietotāju .</a:t>
            </a:r>
          </a:p>
          <a:p>
            <a:pPr lvl="0" indent="-457200">
              <a:lnSpc>
                <a:spcPct val="107000"/>
              </a:lnSpc>
              <a:spcAft>
                <a:spcPts val="800"/>
              </a:spcAft>
              <a:buFont typeface="Wingdings" panose="05000000000000000000" pitchFamily="2" charset="2"/>
              <a:buChar char="Ø"/>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Uzņēmumi sociālo mediju mārketingam atvēl aptuveni 15% no sava mārketinga budžeta.</a:t>
            </a:r>
          </a:p>
          <a:p>
            <a:pPr lvl="0" indent="-457200">
              <a:lnSpc>
                <a:spcPct val="107000"/>
              </a:lnSpc>
              <a:spcAft>
                <a:spcPts val="800"/>
              </a:spcAft>
              <a:buFont typeface="Wingdings" panose="05000000000000000000" pitchFamily="2" charset="2"/>
              <a:buChar char="Ø"/>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Vairāk nekā 90% zīmolu veic sociālo mediju mārketingu.</a:t>
            </a:r>
          </a:p>
          <a:p>
            <a:pPr lvl="0" indent="-457200">
              <a:lnSpc>
                <a:spcPct val="107000"/>
              </a:lnSpc>
              <a:spcAft>
                <a:spcPts val="800"/>
              </a:spcAft>
              <a:buFont typeface="Wingdings" panose="05000000000000000000" pitchFamily="2" charset="2"/>
              <a:buChar char="Ø"/>
              <a:tabLst>
                <a:tab pos="457200" algn="l"/>
              </a:tabLst>
            </a:pPr>
            <a:r>
              <a:rPr lang="lv-LV" dirty="0" err="1">
                <a:latin typeface="Calibri" panose="020F0502020204030204" pitchFamily="34" charset="0"/>
                <a:ea typeface="Calibri" panose="020F0502020204030204" pitchFamily="34" charset="0"/>
                <a:cs typeface="Times New Roman" panose="02020603050405020304" pitchFamily="18" charset="0"/>
              </a:rPr>
              <a:t>Facebook</a:t>
            </a:r>
            <a:r>
              <a:rPr lang="lv-LV" dirty="0">
                <a:latin typeface="Calibri" panose="020F0502020204030204" pitchFamily="34" charset="0"/>
                <a:ea typeface="Calibri" panose="020F0502020204030204" pitchFamily="34" charset="0"/>
                <a:cs typeface="Times New Roman" panose="02020603050405020304" pitchFamily="18" charset="0"/>
              </a:rPr>
              <a:t> reklāma ir vispopulārākā reklāmu programma visā pasaulē.</a:t>
            </a:r>
          </a:p>
          <a:p>
            <a:pPr lvl="0" indent="-457200">
              <a:lnSpc>
                <a:spcPct val="107000"/>
              </a:lnSpc>
              <a:spcAft>
                <a:spcPts val="800"/>
              </a:spcAft>
              <a:buFont typeface="Wingdings" panose="05000000000000000000" pitchFamily="2" charset="2"/>
              <a:buChar char="Ø"/>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Gandrīz 86% uzņēmumu </a:t>
            </a:r>
            <a:r>
              <a:rPr lang="lv-LV" dirty="0" err="1">
                <a:latin typeface="Calibri" panose="020F0502020204030204" pitchFamily="34" charset="0"/>
                <a:ea typeface="Calibri" panose="020F0502020204030204" pitchFamily="34" charset="0"/>
                <a:cs typeface="Times New Roman" panose="02020603050405020304" pitchFamily="18" charset="0"/>
              </a:rPr>
              <a:t>Facebook</a:t>
            </a:r>
            <a:r>
              <a:rPr lang="lv-LV" dirty="0">
                <a:latin typeface="Calibri" panose="020F0502020204030204" pitchFamily="34" charset="0"/>
                <a:ea typeface="Calibri" panose="020F0502020204030204" pitchFamily="34" charset="0"/>
                <a:cs typeface="Times New Roman" panose="02020603050405020304" pitchFamily="18" charset="0"/>
              </a:rPr>
              <a:t> izmanto kā tās reklāmas platformu.</a:t>
            </a:r>
          </a:p>
          <a:p>
            <a:pPr lvl="0" indent="-457200">
              <a:lnSpc>
                <a:spcPct val="107000"/>
              </a:lnSpc>
              <a:spcAft>
                <a:spcPts val="800"/>
              </a:spcAft>
              <a:buFont typeface="Wingdings" panose="05000000000000000000" pitchFamily="2" charset="2"/>
              <a:buChar char="Ø"/>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Tik </a:t>
            </a:r>
            <a:r>
              <a:rPr lang="lv-LV" dirty="0" err="1">
                <a:latin typeface="Calibri" panose="020F0502020204030204" pitchFamily="34" charset="0"/>
                <a:ea typeface="Calibri" panose="020F0502020204030204" pitchFamily="34" charset="0"/>
                <a:cs typeface="Times New Roman" panose="02020603050405020304" pitchFamily="18" charset="0"/>
              </a:rPr>
              <a:t>Tok</a:t>
            </a:r>
            <a:r>
              <a:rPr lang="lv-LV" dirty="0">
                <a:latin typeface="Calibri" panose="020F0502020204030204" pitchFamily="34" charset="0"/>
                <a:ea typeface="Calibri" panose="020F0502020204030204" pitchFamily="34" charset="0"/>
                <a:cs typeface="Times New Roman" panose="02020603050405020304" pitchFamily="18" charset="0"/>
              </a:rPr>
              <a:t> ir visstraujāk augošais sociālais medijs.</a:t>
            </a:r>
          </a:p>
          <a:p>
            <a:endParaRPr lang="lv-LV" dirty="0"/>
          </a:p>
        </p:txBody>
      </p:sp>
      <p:graphicFrame>
        <p:nvGraphicFramePr>
          <p:cNvPr id="4" name="Tabula 3">
            <a:extLst>
              <a:ext uri="{FF2B5EF4-FFF2-40B4-BE49-F238E27FC236}">
                <a16:creationId xmlns:a16="http://schemas.microsoft.com/office/drawing/2014/main" id="{F78D7359-3A7B-4EF0-864E-CD1A4EC0DA6A}"/>
              </a:ext>
            </a:extLst>
          </p:cNvPr>
          <p:cNvGraphicFramePr>
            <a:graphicFrameLocks noGrp="1"/>
          </p:cNvGraphicFramePr>
          <p:nvPr>
            <p:extLst>
              <p:ext uri="{D42A27DB-BD31-4B8C-83A1-F6EECF244321}">
                <p14:modId xmlns:p14="http://schemas.microsoft.com/office/powerpoint/2010/main" val="3939866697"/>
              </p:ext>
            </p:extLst>
          </p:nvPr>
        </p:nvGraphicFramePr>
        <p:xfrm>
          <a:off x="8769097" y="1928813"/>
          <a:ext cx="2852928" cy="3741738"/>
        </p:xfrm>
        <a:graphic>
          <a:graphicData uri="http://schemas.openxmlformats.org/drawingml/2006/table">
            <a:tbl>
              <a:tblPr firstRow="1" firstCol="1" bandRow="1"/>
              <a:tblGrid>
                <a:gridCol w="1032718">
                  <a:extLst>
                    <a:ext uri="{9D8B030D-6E8A-4147-A177-3AD203B41FA5}">
                      <a16:colId xmlns:a16="http://schemas.microsoft.com/office/drawing/2014/main" val="2606623449"/>
                    </a:ext>
                  </a:extLst>
                </a:gridCol>
                <a:gridCol w="1820210">
                  <a:extLst>
                    <a:ext uri="{9D8B030D-6E8A-4147-A177-3AD203B41FA5}">
                      <a16:colId xmlns:a16="http://schemas.microsoft.com/office/drawing/2014/main" val="3304200424"/>
                    </a:ext>
                  </a:extLst>
                </a:gridCol>
              </a:tblGrid>
              <a:tr h="292091">
                <a:tc>
                  <a:txBody>
                    <a:bodyPr/>
                    <a:lstStyle/>
                    <a:p>
                      <a:pPr>
                        <a:lnSpc>
                          <a:spcPct val="107000"/>
                        </a:lnSpc>
                        <a:spcAft>
                          <a:spcPts val="800"/>
                        </a:spcAft>
                      </a:pPr>
                      <a:r>
                        <a:rPr lang="lv-LV" sz="1100" b="1">
                          <a:effectLst/>
                          <a:latin typeface="Calibri" panose="020F0502020204030204" pitchFamily="34" charset="0"/>
                          <a:ea typeface="Calibri" panose="020F0502020204030204" pitchFamily="34" charset="0"/>
                          <a:cs typeface="Times New Roman" panose="02020603050405020304" pitchFamily="18" charset="0"/>
                        </a:rPr>
                        <a:t>Sociālo mediju platforma</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0F0F0"/>
                    </a:solidFill>
                  </a:tcPr>
                </a:tc>
                <a:tc>
                  <a:txBody>
                    <a:bodyPr/>
                    <a:lstStyle/>
                    <a:p>
                      <a:pPr>
                        <a:lnSpc>
                          <a:spcPct val="107000"/>
                        </a:lnSpc>
                        <a:spcAft>
                          <a:spcPts val="800"/>
                        </a:spcAft>
                      </a:pPr>
                      <a:r>
                        <a:rPr lang="lv-LV" sz="1100" b="1">
                          <a:effectLst/>
                          <a:latin typeface="Calibri" panose="020F0502020204030204" pitchFamily="34" charset="0"/>
                          <a:ea typeface="Calibri" panose="020F0502020204030204" pitchFamily="34" charset="0"/>
                          <a:cs typeface="Times New Roman" panose="02020603050405020304" pitchFamily="18" charset="0"/>
                        </a:rPr>
                        <a:t>Ikmēneša aktīvie lietotāji</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0F0F0"/>
                    </a:solidFill>
                  </a:tcPr>
                </a:tc>
                <a:extLst>
                  <a:ext uri="{0D108BD9-81ED-4DB2-BD59-A6C34878D82A}">
                    <a16:rowId xmlns:a16="http://schemas.microsoft.com/office/drawing/2014/main" val="3515001374"/>
                  </a:ext>
                </a:extLst>
              </a:tr>
              <a:tr h="292091">
                <a:tc>
                  <a:txBody>
                    <a:bodyPr/>
                    <a:lstStyle/>
                    <a:p>
                      <a:pPr>
                        <a:lnSpc>
                          <a:spcPct val="107000"/>
                        </a:lnSpc>
                        <a:spcAft>
                          <a:spcPts val="800"/>
                        </a:spcAft>
                      </a:pPr>
                      <a:r>
                        <a:rPr lang="lv-LV" sz="1100">
                          <a:effectLst/>
                          <a:latin typeface="Calibri" panose="020F0502020204030204" pitchFamily="34" charset="0"/>
                          <a:ea typeface="Calibri" panose="020F0502020204030204" pitchFamily="34" charset="0"/>
                          <a:cs typeface="Times New Roman" panose="02020603050405020304" pitchFamily="18" charset="0"/>
                        </a:rPr>
                        <a:t>Facebook</a:t>
                      </a:r>
                    </a:p>
                  </a:txBody>
                  <a:tcPr marL="76200" marR="76200" marT="76200" marB="7620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lv-LV" sz="1100">
                          <a:effectLst/>
                          <a:latin typeface="Calibri" panose="020F0502020204030204" pitchFamily="34" charset="0"/>
                          <a:ea typeface="Calibri" panose="020F0502020204030204" pitchFamily="34" charset="0"/>
                          <a:cs typeface="Times New Roman" panose="02020603050405020304" pitchFamily="18" charset="0"/>
                        </a:rPr>
                        <a:t>2,910 miljoni</a:t>
                      </a:r>
                    </a:p>
                  </a:txBody>
                  <a:tcPr marL="76200" marR="76200" marT="76200" marB="7620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36602816"/>
                  </a:ext>
                </a:extLst>
              </a:tr>
              <a:tr h="292091">
                <a:tc>
                  <a:txBody>
                    <a:bodyPr/>
                    <a:lstStyle/>
                    <a:p>
                      <a:pPr>
                        <a:lnSpc>
                          <a:spcPct val="107000"/>
                        </a:lnSpc>
                        <a:spcAft>
                          <a:spcPts val="800"/>
                        </a:spcAft>
                      </a:pPr>
                      <a:r>
                        <a:rPr lang="lv-LV" sz="1100">
                          <a:effectLst/>
                          <a:latin typeface="Calibri" panose="020F0502020204030204" pitchFamily="34" charset="0"/>
                          <a:ea typeface="Calibri" panose="020F0502020204030204" pitchFamily="34" charset="0"/>
                          <a:cs typeface="Times New Roman" panose="02020603050405020304" pitchFamily="18" charset="0"/>
                        </a:rPr>
                        <a:t>Youtube</a:t>
                      </a:r>
                    </a:p>
                  </a:txBody>
                  <a:tcPr marL="76200" marR="76200" marT="76200" marB="76200" anchor="ctr">
                    <a:lnL w="12700" cap="flat" cmpd="sng" algn="ctr">
                      <a:solidFill>
                        <a:srgbClr val="000000"/>
                      </a:solidFill>
                      <a:prstDash val="solid"/>
                      <a:round/>
                      <a:headEnd type="none" w="med" len="med"/>
                      <a:tailEnd type="none" w="med" len="med"/>
                    </a:lnL>
                    <a:lnR>
                      <a:noFill/>
                    </a:lnR>
                    <a:lnT>
                      <a:noFill/>
                    </a:lnT>
                    <a:lnB>
                      <a:noFill/>
                    </a:lnB>
                    <a:solidFill>
                      <a:srgbClr val="F0F0F0"/>
                    </a:solidFill>
                  </a:tcPr>
                </a:tc>
                <a:tc>
                  <a:txBody>
                    <a:bodyPr/>
                    <a:lstStyle/>
                    <a:p>
                      <a:pPr>
                        <a:lnSpc>
                          <a:spcPct val="107000"/>
                        </a:lnSpc>
                        <a:spcAft>
                          <a:spcPts val="800"/>
                        </a:spcAft>
                      </a:pPr>
                      <a:r>
                        <a:rPr lang="lv-LV" sz="1100">
                          <a:effectLst/>
                          <a:latin typeface="Calibri" panose="020F0502020204030204" pitchFamily="34" charset="0"/>
                          <a:ea typeface="Calibri" panose="020F0502020204030204" pitchFamily="34" charset="0"/>
                          <a:cs typeface="Times New Roman" panose="02020603050405020304" pitchFamily="18" charset="0"/>
                        </a:rPr>
                        <a:t>2,562 milj</a:t>
                      </a:r>
                    </a:p>
                  </a:txBody>
                  <a:tcPr marL="76200" marR="76200" marT="76200" marB="76200" anchor="ctr">
                    <a:lnL>
                      <a:noFill/>
                    </a:lnL>
                    <a:lnR w="12700" cap="flat" cmpd="sng" algn="ctr">
                      <a:solidFill>
                        <a:srgbClr val="000000"/>
                      </a:solidFill>
                      <a:prstDash val="solid"/>
                      <a:round/>
                      <a:headEnd type="none" w="med" len="med"/>
                      <a:tailEnd type="none" w="med" len="med"/>
                    </a:lnR>
                    <a:lnT>
                      <a:noFill/>
                    </a:lnT>
                    <a:lnB>
                      <a:noFill/>
                    </a:lnB>
                    <a:solidFill>
                      <a:srgbClr val="F0F0F0"/>
                    </a:solidFill>
                  </a:tcPr>
                </a:tc>
                <a:extLst>
                  <a:ext uri="{0D108BD9-81ED-4DB2-BD59-A6C34878D82A}">
                    <a16:rowId xmlns:a16="http://schemas.microsoft.com/office/drawing/2014/main" val="984957361"/>
                  </a:ext>
                </a:extLst>
              </a:tr>
              <a:tr h="292091">
                <a:tc>
                  <a:txBody>
                    <a:bodyPr/>
                    <a:lstStyle/>
                    <a:p>
                      <a:pPr>
                        <a:lnSpc>
                          <a:spcPct val="107000"/>
                        </a:lnSpc>
                        <a:spcAft>
                          <a:spcPts val="800"/>
                        </a:spcAft>
                      </a:pPr>
                      <a:r>
                        <a:rPr lang="lv-LV" sz="1100">
                          <a:effectLst/>
                          <a:latin typeface="Calibri" panose="020F0502020204030204" pitchFamily="34" charset="0"/>
                          <a:ea typeface="Calibri" panose="020F0502020204030204" pitchFamily="34" charset="0"/>
                          <a:cs typeface="Times New Roman" panose="02020603050405020304" pitchFamily="18" charset="0"/>
                        </a:rPr>
                        <a:t>Whatsapp</a:t>
                      </a:r>
                    </a:p>
                  </a:txBody>
                  <a:tcPr marL="76200" marR="76200" marT="76200" marB="7620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lv-LV" sz="1100">
                          <a:effectLst/>
                          <a:latin typeface="Calibri" panose="020F0502020204030204" pitchFamily="34" charset="0"/>
                          <a:ea typeface="Calibri" panose="020F0502020204030204" pitchFamily="34" charset="0"/>
                          <a:cs typeface="Times New Roman" panose="02020603050405020304" pitchFamily="18" charset="0"/>
                        </a:rPr>
                        <a:t>2000 miljoni</a:t>
                      </a:r>
                    </a:p>
                  </a:txBody>
                  <a:tcPr marL="76200" marR="76200" marT="76200" marB="7620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35927352"/>
                  </a:ext>
                </a:extLst>
              </a:tr>
              <a:tr h="292091">
                <a:tc>
                  <a:txBody>
                    <a:bodyPr/>
                    <a:lstStyle/>
                    <a:p>
                      <a:pPr>
                        <a:lnSpc>
                          <a:spcPct val="107000"/>
                        </a:lnSpc>
                        <a:spcAft>
                          <a:spcPts val="800"/>
                        </a:spcAft>
                      </a:pPr>
                      <a:r>
                        <a:rPr lang="lv-LV" sz="1100" dirty="0" err="1">
                          <a:effectLst/>
                          <a:latin typeface="Calibri" panose="020F0502020204030204" pitchFamily="34" charset="0"/>
                          <a:ea typeface="Calibri" panose="020F0502020204030204" pitchFamily="34" charset="0"/>
                          <a:cs typeface="Times New Roman" panose="02020603050405020304" pitchFamily="18" charset="0"/>
                        </a:rPr>
                        <a:t>Instagram</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ctr">
                    <a:lnL w="12700" cap="flat" cmpd="sng" algn="ctr">
                      <a:solidFill>
                        <a:srgbClr val="000000"/>
                      </a:solidFill>
                      <a:prstDash val="solid"/>
                      <a:round/>
                      <a:headEnd type="none" w="med" len="med"/>
                      <a:tailEnd type="none" w="med" len="med"/>
                    </a:lnL>
                    <a:lnR>
                      <a:noFill/>
                    </a:lnR>
                    <a:lnT>
                      <a:noFill/>
                    </a:lnT>
                    <a:lnB>
                      <a:noFill/>
                    </a:lnB>
                    <a:solidFill>
                      <a:srgbClr val="F0F0F0"/>
                    </a:solidFill>
                  </a:tcPr>
                </a:tc>
                <a:tc>
                  <a:txBody>
                    <a:bodyPr/>
                    <a:lstStyle/>
                    <a:p>
                      <a:pPr>
                        <a:lnSpc>
                          <a:spcPct val="107000"/>
                        </a:lnSpc>
                        <a:spcAft>
                          <a:spcPts val="800"/>
                        </a:spcAft>
                      </a:pPr>
                      <a:r>
                        <a:rPr lang="lv-LV" sz="1100">
                          <a:effectLst/>
                          <a:latin typeface="Calibri" panose="020F0502020204030204" pitchFamily="34" charset="0"/>
                          <a:ea typeface="Calibri" panose="020F0502020204030204" pitchFamily="34" charset="0"/>
                          <a:cs typeface="Times New Roman" panose="02020603050405020304" pitchFamily="18" charset="0"/>
                        </a:rPr>
                        <a:t>1,478 miljoni</a:t>
                      </a:r>
                    </a:p>
                  </a:txBody>
                  <a:tcPr marL="76200" marR="76200" marT="76200" marB="76200" anchor="ctr">
                    <a:lnL>
                      <a:noFill/>
                    </a:lnL>
                    <a:lnR w="12700" cap="flat" cmpd="sng" algn="ctr">
                      <a:solidFill>
                        <a:srgbClr val="000000"/>
                      </a:solidFill>
                      <a:prstDash val="solid"/>
                      <a:round/>
                      <a:headEnd type="none" w="med" len="med"/>
                      <a:tailEnd type="none" w="med" len="med"/>
                    </a:lnR>
                    <a:lnT>
                      <a:noFill/>
                    </a:lnT>
                    <a:lnB>
                      <a:noFill/>
                    </a:lnB>
                    <a:solidFill>
                      <a:srgbClr val="F0F0F0"/>
                    </a:solidFill>
                  </a:tcPr>
                </a:tc>
                <a:extLst>
                  <a:ext uri="{0D108BD9-81ED-4DB2-BD59-A6C34878D82A}">
                    <a16:rowId xmlns:a16="http://schemas.microsoft.com/office/drawing/2014/main" val="3818276291"/>
                  </a:ext>
                </a:extLst>
              </a:tr>
              <a:tr h="292091">
                <a:tc>
                  <a:txBody>
                    <a:bodyPr/>
                    <a:lstStyle/>
                    <a:p>
                      <a:pPr>
                        <a:lnSpc>
                          <a:spcPct val="107000"/>
                        </a:lnSpc>
                        <a:spcAft>
                          <a:spcPts val="800"/>
                        </a:spcAft>
                      </a:pPr>
                      <a:r>
                        <a:rPr lang="lv-LV" sz="1100">
                          <a:effectLst/>
                          <a:latin typeface="Calibri" panose="020F0502020204030204" pitchFamily="34" charset="0"/>
                          <a:ea typeface="Calibri" panose="020F0502020204030204" pitchFamily="34" charset="0"/>
                          <a:cs typeface="Times New Roman" panose="02020603050405020304" pitchFamily="18" charset="0"/>
                        </a:rPr>
                        <a:t>WeChat</a:t>
                      </a:r>
                    </a:p>
                  </a:txBody>
                  <a:tcPr marL="76200" marR="76200" marT="76200" marB="7620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lv-LV" sz="1100">
                          <a:effectLst/>
                          <a:latin typeface="Calibri" panose="020F0502020204030204" pitchFamily="34" charset="0"/>
                          <a:ea typeface="Calibri" panose="020F0502020204030204" pitchFamily="34" charset="0"/>
                          <a:cs typeface="Times New Roman" panose="02020603050405020304" pitchFamily="18" charset="0"/>
                        </a:rPr>
                        <a:t>1,263 miljoni</a:t>
                      </a:r>
                    </a:p>
                  </a:txBody>
                  <a:tcPr marL="76200" marR="76200" marT="76200" marB="7620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706400"/>
                  </a:ext>
                </a:extLst>
              </a:tr>
              <a:tr h="292091">
                <a:tc>
                  <a:txBody>
                    <a:bodyPr/>
                    <a:lstStyle/>
                    <a:p>
                      <a:pPr>
                        <a:lnSpc>
                          <a:spcPct val="107000"/>
                        </a:lnSpc>
                        <a:spcAft>
                          <a:spcPts val="800"/>
                        </a:spcAft>
                      </a:pPr>
                      <a:r>
                        <a:rPr lang="lv-LV" sz="1100">
                          <a:effectLst/>
                          <a:latin typeface="Calibri" panose="020F0502020204030204" pitchFamily="34" charset="0"/>
                          <a:ea typeface="Calibri" panose="020F0502020204030204" pitchFamily="34" charset="0"/>
                          <a:cs typeface="Times New Roman" panose="02020603050405020304" pitchFamily="18" charset="0"/>
                        </a:rPr>
                        <a:t>Tik Tok</a:t>
                      </a:r>
                    </a:p>
                  </a:txBody>
                  <a:tcPr marL="76200" marR="76200" marT="76200" marB="76200" anchor="ctr">
                    <a:lnL w="12700" cap="flat" cmpd="sng" algn="ctr">
                      <a:solidFill>
                        <a:srgbClr val="000000"/>
                      </a:solidFill>
                      <a:prstDash val="solid"/>
                      <a:round/>
                      <a:headEnd type="none" w="med" len="med"/>
                      <a:tailEnd type="none" w="med" len="med"/>
                    </a:lnL>
                    <a:lnR>
                      <a:noFill/>
                    </a:lnR>
                    <a:lnT>
                      <a:noFill/>
                    </a:lnT>
                    <a:lnB>
                      <a:noFill/>
                    </a:lnB>
                    <a:solidFill>
                      <a:srgbClr val="F0F0F0"/>
                    </a:solidFill>
                  </a:tcPr>
                </a:tc>
                <a:tc>
                  <a:txBody>
                    <a:bodyPr/>
                    <a:lstStyle/>
                    <a:p>
                      <a:pPr>
                        <a:lnSpc>
                          <a:spcPct val="107000"/>
                        </a:lnSpc>
                        <a:spcAft>
                          <a:spcPts val="800"/>
                        </a:spcAft>
                      </a:pPr>
                      <a:r>
                        <a:rPr lang="lv-LV" sz="1100">
                          <a:effectLst/>
                          <a:latin typeface="Calibri" panose="020F0502020204030204" pitchFamily="34" charset="0"/>
                          <a:ea typeface="Calibri" panose="020F0502020204030204" pitchFamily="34" charset="0"/>
                          <a:cs typeface="Times New Roman" panose="02020603050405020304" pitchFamily="18" charset="0"/>
                        </a:rPr>
                        <a:t>1000 miljoni</a:t>
                      </a:r>
                    </a:p>
                  </a:txBody>
                  <a:tcPr marL="76200" marR="76200" marT="76200" marB="76200" anchor="ctr">
                    <a:lnL>
                      <a:noFill/>
                    </a:lnL>
                    <a:lnR w="12700" cap="flat" cmpd="sng" algn="ctr">
                      <a:solidFill>
                        <a:srgbClr val="000000"/>
                      </a:solidFill>
                      <a:prstDash val="solid"/>
                      <a:round/>
                      <a:headEnd type="none" w="med" len="med"/>
                      <a:tailEnd type="none" w="med" len="med"/>
                    </a:lnR>
                    <a:lnT>
                      <a:noFill/>
                    </a:lnT>
                    <a:lnB>
                      <a:noFill/>
                    </a:lnB>
                    <a:solidFill>
                      <a:srgbClr val="F0F0F0"/>
                    </a:solidFill>
                  </a:tcPr>
                </a:tc>
                <a:extLst>
                  <a:ext uri="{0D108BD9-81ED-4DB2-BD59-A6C34878D82A}">
                    <a16:rowId xmlns:a16="http://schemas.microsoft.com/office/drawing/2014/main" val="4130001528"/>
                  </a:ext>
                </a:extLst>
              </a:tr>
              <a:tr h="292091">
                <a:tc>
                  <a:txBody>
                    <a:bodyPr/>
                    <a:lstStyle/>
                    <a:p>
                      <a:pPr>
                        <a:lnSpc>
                          <a:spcPct val="107000"/>
                        </a:lnSpc>
                        <a:spcAft>
                          <a:spcPts val="800"/>
                        </a:spcAft>
                      </a:pPr>
                      <a:r>
                        <a:rPr lang="lv-LV" sz="1100">
                          <a:effectLst/>
                          <a:latin typeface="Calibri" panose="020F0502020204030204" pitchFamily="34" charset="0"/>
                          <a:ea typeface="Calibri" panose="020F0502020204030204" pitchFamily="34" charset="0"/>
                          <a:cs typeface="Times New Roman" panose="02020603050405020304" pitchFamily="18" charset="0"/>
                        </a:rPr>
                        <a:t>FB Messenger</a:t>
                      </a:r>
                    </a:p>
                  </a:txBody>
                  <a:tcPr marL="76200" marR="76200" marT="76200" marB="7620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lv-LV" sz="1100" dirty="0">
                          <a:effectLst/>
                          <a:latin typeface="Calibri" panose="020F0502020204030204" pitchFamily="34" charset="0"/>
                          <a:ea typeface="Calibri" panose="020F0502020204030204" pitchFamily="34" charset="0"/>
                          <a:cs typeface="Times New Roman" panose="02020603050405020304" pitchFamily="18" charset="0"/>
                        </a:rPr>
                        <a:t>988 miljoni</a:t>
                      </a:r>
                    </a:p>
                  </a:txBody>
                  <a:tcPr marL="76200" marR="76200" marT="76200" marB="7620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85266585"/>
                  </a:ext>
                </a:extLst>
              </a:tr>
              <a:tr h="292091">
                <a:tc>
                  <a:txBody>
                    <a:bodyPr/>
                    <a:lstStyle/>
                    <a:p>
                      <a:pPr>
                        <a:lnSpc>
                          <a:spcPct val="107000"/>
                        </a:lnSpc>
                        <a:spcAft>
                          <a:spcPts val="800"/>
                        </a:spcAft>
                      </a:pPr>
                      <a:r>
                        <a:rPr lang="lv-LV" sz="1100">
                          <a:effectLst/>
                          <a:latin typeface="Calibri" panose="020F0502020204030204" pitchFamily="34" charset="0"/>
                          <a:ea typeface="Calibri" panose="020F0502020204030204" pitchFamily="34" charset="0"/>
                          <a:cs typeface="Times New Roman" panose="02020603050405020304" pitchFamily="18" charset="0"/>
                        </a:rPr>
                        <a:t>Douyin</a:t>
                      </a:r>
                    </a:p>
                  </a:txBody>
                  <a:tcPr marL="76200" marR="76200" marT="76200" marB="76200" anchor="ctr">
                    <a:lnL w="12700" cap="flat" cmpd="sng" algn="ctr">
                      <a:solidFill>
                        <a:srgbClr val="000000"/>
                      </a:solidFill>
                      <a:prstDash val="solid"/>
                      <a:round/>
                      <a:headEnd type="none" w="med" len="med"/>
                      <a:tailEnd type="none" w="med" len="med"/>
                    </a:lnL>
                    <a:lnR>
                      <a:noFill/>
                    </a:lnR>
                    <a:lnT>
                      <a:noFill/>
                    </a:lnT>
                    <a:lnB>
                      <a:noFill/>
                    </a:lnB>
                    <a:solidFill>
                      <a:srgbClr val="F0F0F0"/>
                    </a:solidFill>
                  </a:tcPr>
                </a:tc>
                <a:tc>
                  <a:txBody>
                    <a:bodyPr/>
                    <a:lstStyle/>
                    <a:p>
                      <a:pPr>
                        <a:lnSpc>
                          <a:spcPct val="107000"/>
                        </a:lnSpc>
                        <a:spcAft>
                          <a:spcPts val="800"/>
                        </a:spcAft>
                      </a:pPr>
                      <a:r>
                        <a:rPr lang="lv-LV" sz="1100">
                          <a:effectLst/>
                          <a:latin typeface="Calibri" panose="020F0502020204030204" pitchFamily="34" charset="0"/>
                          <a:ea typeface="Calibri" panose="020F0502020204030204" pitchFamily="34" charset="0"/>
                          <a:cs typeface="Times New Roman" panose="02020603050405020304" pitchFamily="18" charset="0"/>
                        </a:rPr>
                        <a:t>600 miljoni</a:t>
                      </a:r>
                    </a:p>
                  </a:txBody>
                  <a:tcPr marL="76200" marR="76200" marT="76200" marB="76200" anchor="ctr">
                    <a:lnL>
                      <a:noFill/>
                    </a:lnL>
                    <a:lnR w="12700" cap="flat" cmpd="sng" algn="ctr">
                      <a:solidFill>
                        <a:srgbClr val="000000"/>
                      </a:solidFill>
                      <a:prstDash val="solid"/>
                      <a:round/>
                      <a:headEnd type="none" w="med" len="med"/>
                      <a:tailEnd type="none" w="med" len="med"/>
                    </a:lnR>
                    <a:lnT>
                      <a:noFill/>
                    </a:lnT>
                    <a:lnB>
                      <a:noFill/>
                    </a:lnB>
                    <a:solidFill>
                      <a:srgbClr val="F0F0F0"/>
                    </a:solidFill>
                  </a:tcPr>
                </a:tc>
                <a:extLst>
                  <a:ext uri="{0D108BD9-81ED-4DB2-BD59-A6C34878D82A}">
                    <a16:rowId xmlns:a16="http://schemas.microsoft.com/office/drawing/2014/main" val="2979109772"/>
                  </a:ext>
                </a:extLst>
              </a:tr>
              <a:tr h="292091">
                <a:tc>
                  <a:txBody>
                    <a:bodyPr/>
                    <a:lstStyle/>
                    <a:p>
                      <a:pPr>
                        <a:lnSpc>
                          <a:spcPct val="107000"/>
                        </a:lnSpc>
                        <a:spcAft>
                          <a:spcPts val="800"/>
                        </a:spcAft>
                      </a:pPr>
                      <a:r>
                        <a:rPr lang="lv-LV" sz="1100">
                          <a:effectLst/>
                          <a:latin typeface="Calibri" panose="020F0502020204030204" pitchFamily="34" charset="0"/>
                          <a:ea typeface="Calibri" panose="020F0502020204030204" pitchFamily="34" charset="0"/>
                          <a:cs typeface="Times New Roman" panose="02020603050405020304" pitchFamily="18" charset="0"/>
                        </a:rPr>
                        <a:t>Tencent QQ</a:t>
                      </a:r>
                    </a:p>
                  </a:txBody>
                  <a:tcPr marL="76200" marR="76200" marT="76200" marB="7620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lv-LV" sz="1100">
                          <a:effectLst/>
                          <a:latin typeface="Calibri" panose="020F0502020204030204" pitchFamily="34" charset="0"/>
                          <a:ea typeface="Calibri" panose="020F0502020204030204" pitchFamily="34" charset="0"/>
                          <a:cs typeface="Times New Roman" panose="02020603050405020304" pitchFamily="18" charset="0"/>
                        </a:rPr>
                        <a:t>574 miljoni</a:t>
                      </a:r>
                    </a:p>
                  </a:txBody>
                  <a:tcPr marL="76200" marR="76200" marT="76200" marB="7620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91507523"/>
                  </a:ext>
                </a:extLst>
              </a:tr>
              <a:tr h="292091">
                <a:tc>
                  <a:txBody>
                    <a:bodyPr/>
                    <a:lstStyle/>
                    <a:p>
                      <a:pPr>
                        <a:lnSpc>
                          <a:spcPct val="107000"/>
                        </a:lnSpc>
                        <a:spcAft>
                          <a:spcPts val="800"/>
                        </a:spcAft>
                      </a:pPr>
                      <a:r>
                        <a:rPr lang="lv-LV" sz="1100">
                          <a:effectLst/>
                          <a:latin typeface="Calibri" panose="020F0502020204030204" pitchFamily="34" charset="0"/>
                          <a:ea typeface="Calibri" panose="020F0502020204030204" pitchFamily="34" charset="0"/>
                          <a:cs typeface="Times New Roman" panose="02020603050405020304" pitchFamily="18" charset="0"/>
                        </a:rPr>
                        <a:t>Sina Veibo</a:t>
                      </a:r>
                    </a:p>
                  </a:txBody>
                  <a:tcPr marL="76200" marR="76200" marT="76200" marB="7620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0F0F0"/>
                    </a:solidFill>
                  </a:tcPr>
                </a:tc>
                <a:tc>
                  <a:txBody>
                    <a:bodyPr/>
                    <a:lstStyle/>
                    <a:p>
                      <a:pPr>
                        <a:lnSpc>
                          <a:spcPct val="107000"/>
                        </a:lnSpc>
                        <a:spcAft>
                          <a:spcPts val="800"/>
                        </a:spcAft>
                      </a:pPr>
                      <a:r>
                        <a:rPr lang="lv-LV" sz="1100" dirty="0">
                          <a:effectLst/>
                          <a:latin typeface="Calibri" panose="020F0502020204030204" pitchFamily="34" charset="0"/>
                          <a:ea typeface="Calibri" panose="020F0502020204030204" pitchFamily="34" charset="0"/>
                          <a:cs typeface="Times New Roman" panose="02020603050405020304" pitchFamily="18" charset="0"/>
                        </a:rPr>
                        <a:t>573 miljoni</a:t>
                      </a:r>
                    </a:p>
                  </a:txBody>
                  <a:tcPr marL="76200" marR="76200" marT="76200" marB="7620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0F0F0"/>
                    </a:solidFill>
                  </a:tcPr>
                </a:tc>
                <a:extLst>
                  <a:ext uri="{0D108BD9-81ED-4DB2-BD59-A6C34878D82A}">
                    <a16:rowId xmlns:a16="http://schemas.microsoft.com/office/drawing/2014/main" val="813944838"/>
                  </a:ext>
                </a:extLst>
              </a:tr>
            </a:tbl>
          </a:graphicData>
        </a:graphic>
      </p:graphicFrame>
      <p:sp>
        <p:nvSpPr>
          <p:cNvPr id="5" name="TextBox 4">
            <a:extLst>
              <a:ext uri="{FF2B5EF4-FFF2-40B4-BE49-F238E27FC236}">
                <a16:creationId xmlns:a16="http://schemas.microsoft.com/office/drawing/2014/main" id="{5C1E421C-DA74-4717-BE2D-631CC54DC92F}"/>
              </a:ext>
            </a:extLst>
          </p:cNvPr>
          <p:cNvSpPr txBox="1"/>
          <p:nvPr/>
        </p:nvSpPr>
        <p:spPr>
          <a:xfrm>
            <a:off x="8575566" y="1300834"/>
            <a:ext cx="3239990" cy="307777"/>
          </a:xfrm>
          <a:prstGeom prst="rect">
            <a:avLst/>
          </a:prstGeom>
          <a:noFill/>
        </p:spPr>
        <p:txBody>
          <a:bodyPr wrap="none" rtlCol="0">
            <a:spAutoFit/>
          </a:bodyPr>
          <a:lstStyle/>
          <a:p>
            <a:r>
              <a:rPr lang="lv-LV" dirty="0"/>
              <a:t>Populārākie sociālie mediji 2023.gadā </a:t>
            </a:r>
          </a:p>
        </p:txBody>
      </p:sp>
      <p:sp>
        <p:nvSpPr>
          <p:cNvPr id="6" name="Taisnstūris 5">
            <a:extLst>
              <a:ext uri="{FF2B5EF4-FFF2-40B4-BE49-F238E27FC236}">
                <a16:creationId xmlns:a16="http://schemas.microsoft.com/office/drawing/2014/main" id="{40C93A44-6206-4C3A-A26D-2F8A3A398A70}"/>
              </a:ext>
            </a:extLst>
          </p:cNvPr>
          <p:cNvSpPr/>
          <p:nvPr/>
        </p:nvSpPr>
        <p:spPr>
          <a:xfrm>
            <a:off x="5759179" y="5778690"/>
            <a:ext cx="6096000" cy="414344"/>
          </a:xfrm>
          <a:prstGeom prst="rect">
            <a:avLst/>
          </a:prstGeom>
        </p:spPr>
        <p:txBody>
          <a:bodyPr>
            <a:spAutoFit/>
          </a:bodyPr>
          <a:lstStyle/>
          <a:p>
            <a:pPr>
              <a:lnSpc>
                <a:spcPct val="107000"/>
              </a:lnSpc>
              <a:spcAft>
                <a:spcPts val="800"/>
              </a:spcAft>
            </a:pPr>
            <a:r>
              <a:rPr lang="lv-LV" sz="1000" i="1" dirty="0">
                <a:latin typeface="Calibri" panose="020F0502020204030204" pitchFamily="34" charset="0"/>
                <a:ea typeface="Calibri" panose="020F0502020204030204" pitchFamily="34" charset="0"/>
                <a:cs typeface="Times New Roman" panose="02020603050405020304" pitchFamily="18" charset="0"/>
              </a:rPr>
              <a:t>Avoti: </a:t>
            </a:r>
            <a:r>
              <a:rPr lang="lv-LV" sz="1000" i="1" dirty="0" err="1">
                <a:latin typeface="Calibri" panose="020F0502020204030204" pitchFamily="34" charset="0"/>
                <a:ea typeface="Calibri" panose="020F0502020204030204" pitchFamily="34" charset="0"/>
                <a:cs typeface="Times New Roman" panose="02020603050405020304" pitchFamily="18" charset="0"/>
              </a:rPr>
              <a:t>DemandSage</a:t>
            </a:r>
            <a:r>
              <a:rPr lang="lv-LV" sz="1000" i="1" dirty="0">
                <a:latin typeface="Calibri" panose="020F0502020204030204" pitchFamily="34" charset="0"/>
                <a:ea typeface="Calibri" panose="020F0502020204030204" pitchFamily="34" charset="0"/>
                <a:cs typeface="Times New Roman" panose="02020603050405020304" pitchFamily="18" charset="0"/>
              </a:rPr>
              <a:t>, </a:t>
            </a:r>
            <a:r>
              <a:rPr lang="lv-LV" sz="1000" i="1" dirty="0" err="1">
                <a:latin typeface="Calibri" panose="020F0502020204030204" pitchFamily="34" charset="0"/>
                <a:ea typeface="Calibri" panose="020F0502020204030204" pitchFamily="34" charset="0"/>
                <a:cs typeface="Times New Roman" panose="02020603050405020304" pitchFamily="18" charset="0"/>
              </a:rPr>
              <a:t>WordStream</a:t>
            </a:r>
            <a:r>
              <a:rPr lang="lv-LV" sz="1000" i="1" dirty="0">
                <a:latin typeface="Calibri" panose="020F0502020204030204" pitchFamily="34" charset="0"/>
                <a:ea typeface="Calibri" panose="020F0502020204030204" pitchFamily="34" charset="0"/>
                <a:cs typeface="Times New Roman" panose="02020603050405020304" pitchFamily="18" charset="0"/>
              </a:rPr>
              <a:t>, Meta, </a:t>
            </a:r>
            <a:r>
              <a:rPr lang="lv-LV" sz="1000" i="1" dirty="0" err="1">
                <a:latin typeface="Calibri" panose="020F0502020204030204" pitchFamily="34" charset="0"/>
                <a:ea typeface="Calibri" panose="020F0502020204030204" pitchFamily="34" charset="0"/>
                <a:cs typeface="Times New Roman" panose="02020603050405020304" pitchFamily="18" charset="0"/>
              </a:rPr>
              <a:t>Bytedance</a:t>
            </a:r>
            <a:r>
              <a:rPr lang="lv-LV" sz="1000" i="1" dirty="0">
                <a:latin typeface="Calibri" panose="020F0502020204030204" pitchFamily="34" charset="0"/>
                <a:ea typeface="Calibri" panose="020F0502020204030204" pitchFamily="34" charset="0"/>
                <a:cs typeface="Times New Roman" panose="02020603050405020304" pitchFamily="18" charset="0"/>
              </a:rPr>
              <a:t>, </a:t>
            </a:r>
            <a:r>
              <a:rPr lang="lv-LV" sz="1000" i="1" dirty="0" err="1">
                <a:latin typeface="Calibri" panose="020F0502020204030204" pitchFamily="34" charset="0"/>
                <a:ea typeface="Calibri" panose="020F0502020204030204" pitchFamily="34" charset="0"/>
                <a:cs typeface="Times New Roman" panose="02020603050405020304" pitchFamily="18" charset="0"/>
              </a:rPr>
              <a:t>Wikipedia</a:t>
            </a:r>
            <a:r>
              <a:rPr lang="lv-LV" sz="1000" i="1" dirty="0">
                <a:latin typeface="Calibri" panose="020F0502020204030204" pitchFamily="34" charset="0"/>
                <a:ea typeface="Calibri" panose="020F0502020204030204" pitchFamily="34" charset="0"/>
                <a:cs typeface="Times New Roman" panose="02020603050405020304" pitchFamily="18" charset="0"/>
              </a:rPr>
              <a:t>, Tik </a:t>
            </a:r>
            <a:r>
              <a:rPr lang="lv-LV" sz="1000" i="1" dirty="0" err="1">
                <a:latin typeface="Calibri" panose="020F0502020204030204" pitchFamily="34" charset="0"/>
                <a:ea typeface="Calibri" panose="020F0502020204030204" pitchFamily="34" charset="0"/>
                <a:cs typeface="Times New Roman" panose="02020603050405020304" pitchFamily="18" charset="0"/>
              </a:rPr>
              <a:t>Tok</a:t>
            </a:r>
            <a:r>
              <a:rPr lang="lv-LV" sz="1000" i="1" dirty="0">
                <a:latin typeface="Calibri" panose="020F0502020204030204" pitchFamily="34" charset="0"/>
                <a:ea typeface="Calibri" panose="020F0502020204030204" pitchFamily="34" charset="0"/>
                <a:cs typeface="Times New Roman" panose="02020603050405020304" pitchFamily="18" charset="0"/>
              </a:rPr>
              <a:t>, </a:t>
            </a:r>
            <a:r>
              <a:rPr lang="lv-LV" sz="1000" i="1" dirty="0" err="1">
                <a:latin typeface="Calibri" panose="020F0502020204030204" pitchFamily="34" charset="0"/>
                <a:ea typeface="Calibri" panose="020F0502020204030204" pitchFamily="34" charset="0"/>
                <a:cs typeface="Times New Roman" panose="02020603050405020304" pitchFamily="18" charset="0"/>
              </a:rPr>
              <a:t>Influencer</a:t>
            </a:r>
            <a:r>
              <a:rPr lang="lv-LV" sz="1000" i="1" dirty="0">
                <a:latin typeface="Calibri" panose="020F0502020204030204" pitchFamily="34" charset="0"/>
                <a:ea typeface="Calibri" panose="020F0502020204030204" pitchFamily="34" charset="0"/>
                <a:cs typeface="Times New Roman" panose="02020603050405020304" pitchFamily="18" charset="0"/>
              </a:rPr>
              <a:t> mārketinga centrs, </a:t>
            </a:r>
            <a:r>
              <a:rPr lang="lv-LV" sz="1000" i="1" dirty="0" err="1">
                <a:latin typeface="Calibri" panose="020F0502020204030204" pitchFamily="34" charset="0"/>
                <a:ea typeface="Calibri" panose="020F0502020204030204" pitchFamily="34" charset="0"/>
                <a:cs typeface="Times New Roman" panose="02020603050405020304" pitchFamily="18" charset="0"/>
              </a:rPr>
              <a:t>Bloomberg</a:t>
            </a:r>
            <a:r>
              <a:rPr lang="lv-LV" sz="1000" i="1" dirty="0">
                <a:latin typeface="Calibri" panose="020F0502020204030204" pitchFamily="34" charset="0"/>
                <a:ea typeface="Calibri" panose="020F0502020204030204" pitchFamily="34" charset="0"/>
                <a:cs typeface="Times New Roman" panose="02020603050405020304" pitchFamily="18" charset="0"/>
              </a:rPr>
              <a:t>, </a:t>
            </a:r>
            <a:r>
              <a:rPr lang="lv-LV" sz="1000" i="1" dirty="0" err="1">
                <a:latin typeface="Calibri" panose="020F0502020204030204" pitchFamily="34" charset="0"/>
                <a:ea typeface="Calibri" panose="020F0502020204030204" pitchFamily="34" charset="0"/>
                <a:cs typeface="Times New Roman" panose="02020603050405020304" pitchFamily="18" charset="0"/>
              </a:rPr>
              <a:t>The</a:t>
            </a:r>
            <a:r>
              <a:rPr lang="lv-LV" sz="1000" i="1" dirty="0">
                <a:latin typeface="Calibri" panose="020F0502020204030204" pitchFamily="34" charset="0"/>
                <a:ea typeface="Calibri" panose="020F0502020204030204" pitchFamily="34" charset="0"/>
                <a:cs typeface="Times New Roman" panose="02020603050405020304" pitchFamily="18" charset="0"/>
              </a:rPr>
              <a:t> </a:t>
            </a:r>
            <a:r>
              <a:rPr lang="lv-LV" sz="1000" i="1" dirty="0" err="1">
                <a:latin typeface="Calibri" panose="020F0502020204030204" pitchFamily="34" charset="0"/>
                <a:ea typeface="Calibri" panose="020F0502020204030204" pitchFamily="34" charset="0"/>
                <a:cs typeface="Times New Roman" panose="02020603050405020304" pitchFamily="18" charset="0"/>
              </a:rPr>
              <a:t>verge</a:t>
            </a:r>
            <a:r>
              <a:rPr lang="lv-LV" sz="1000" i="1" dirty="0">
                <a:latin typeface="Calibri" panose="020F0502020204030204" pitchFamily="34" charset="0"/>
                <a:ea typeface="Calibri" panose="020F0502020204030204" pitchFamily="34" charset="0"/>
                <a:cs typeface="Times New Roman" panose="02020603050405020304" pitchFamily="18" charset="0"/>
              </a:rPr>
              <a:t>, NY </a:t>
            </a:r>
            <a:r>
              <a:rPr lang="lv-LV" sz="1000" i="1" dirty="0" err="1">
                <a:latin typeface="Calibri" panose="020F0502020204030204" pitchFamily="34" charset="0"/>
                <a:ea typeface="Calibri" panose="020F0502020204030204" pitchFamily="34" charset="0"/>
                <a:cs typeface="Times New Roman" panose="02020603050405020304" pitchFamily="18" charset="0"/>
              </a:rPr>
              <a:t>Times</a:t>
            </a:r>
            <a:r>
              <a:rPr lang="lv-LV" sz="1000" i="1" dirty="0">
                <a:latin typeface="Calibri" panose="020F0502020204030204" pitchFamily="34" charset="0"/>
                <a:ea typeface="Calibri" panose="020F0502020204030204" pitchFamily="34" charset="0"/>
                <a:cs typeface="Times New Roman" panose="02020603050405020304" pitchFamily="18" charset="0"/>
              </a:rPr>
              <a:t>, 2023</a:t>
            </a:r>
          </a:p>
        </p:txBody>
      </p:sp>
      <p:pic>
        <p:nvPicPr>
          <p:cNvPr id="7" name="Attēls 6">
            <a:extLst>
              <a:ext uri="{FF2B5EF4-FFF2-40B4-BE49-F238E27FC236}">
                <a16:creationId xmlns:a16="http://schemas.microsoft.com/office/drawing/2014/main" id="{DDEA0A90-1C26-475A-B415-D25A0DDEEC22}"/>
              </a:ext>
            </a:extLst>
          </p:cNvPr>
          <p:cNvPicPr>
            <a:picLocks noChangeAspect="1"/>
          </p:cNvPicPr>
          <p:nvPr/>
        </p:nvPicPr>
        <p:blipFill>
          <a:blip r:embed="rId2"/>
          <a:stretch>
            <a:fillRect/>
          </a:stretch>
        </p:blipFill>
        <p:spPr>
          <a:xfrm>
            <a:off x="5038523" y="2324290"/>
            <a:ext cx="3104399" cy="2394013"/>
          </a:xfrm>
          <a:prstGeom prst="rect">
            <a:avLst/>
          </a:prstGeom>
        </p:spPr>
      </p:pic>
    </p:spTree>
    <p:extLst>
      <p:ext uri="{BB962C8B-B14F-4D97-AF65-F5344CB8AC3E}">
        <p14:creationId xmlns:p14="http://schemas.microsoft.com/office/powerpoint/2010/main" val="696069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D306829-D113-4C10-965C-579B9C99B8AB}"/>
              </a:ext>
            </a:extLst>
          </p:cNvPr>
          <p:cNvSpPr>
            <a:spLocks noGrp="1"/>
          </p:cNvSpPr>
          <p:nvPr>
            <p:ph type="title"/>
          </p:nvPr>
        </p:nvSpPr>
        <p:spPr>
          <a:xfrm>
            <a:off x="839788" y="365125"/>
            <a:ext cx="10515600" cy="576707"/>
          </a:xfrm>
        </p:spPr>
        <p:txBody>
          <a:bodyPr>
            <a:normAutofit fontScale="90000"/>
          </a:bodyPr>
          <a:lstStyle/>
          <a:p>
            <a:r>
              <a:rPr lang="lv-LV" dirty="0"/>
              <a:t>Daži fakti par sociālo mediju platformām</a:t>
            </a:r>
          </a:p>
        </p:txBody>
      </p:sp>
      <p:sp>
        <p:nvSpPr>
          <p:cNvPr id="4" name="Teksta vietturis 3">
            <a:extLst>
              <a:ext uri="{FF2B5EF4-FFF2-40B4-BE49-F238E27FC236}">
                <a16:creationId xmlns:a16="http://schemas.microsoft.com/office/drawing/2014/main" id="{1959E89C-1497-4274-9F50-A6BB3907664F}"/>
              </a:ext>
            </a:extLst>
          </p:cNvPr>
          <p:cNvSpPr>
            <a:spLocks noGrp="1"/>
          </p:cNvSpPr>
          <p:nvPr>
            <p:ph type="body" idx="2"/>
          </p:nvPr>
        </p:nvSpPr>
        <p:spPr>
          <a:xfrm>
            <a:off x="310896" y="941832"/>
            <a:ext cx="5686679" cy="5632704"/>
          </a:xfrm>
        </p:spPr>
        <p:txBody>
          <a:bodyPr>
            <a:normAutofit fontScale="85000" lnSpcReduction="20000"/>
          </a:bodyPr>
          <a:lstStyle/>
          <a:p>
            <a:pPr marL="342900" lvl="0" indent="-228600" algn="ctr">
              <a:lnSpc>
                <a:spcPct val="120000"/>
              </a:lnSpc>
              <a:spcBef>
                <a:spcPts val="0"/>
              </a:spcBef>
              <a:spcAft>
                <a:spcPts val="600"/>
              </a:spcAft>
              <a:buClr>
                <a:srgbClr val="000000"/>
              </a:buClr>
              <a:buSzPts val="1000"/>
              <a:buFont typeface="Symbol" panose="05050102010706020507" pitchFamily="18" charset="2"/>
              <a:buChar char=""/>
              <a:tabLst>
                <a:tab pos="457200" algn="l"/>
              </a:tabLst>
            </a:pPr>
            <a:r>
              <a:rPr lang="lv-LV" sz="1800" b="1" u="sng"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Facebook</a:t>
            </a:r>
            <a:r>
              <a:rPr lang="lv-LV" sz="18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 statistika</a:t>
            </a:r>
          </a:p>
          <a:p>
            <a:pPr marL="114300" lvl="0" indent="0">
              <a:lnSpc>
                <a:spcPct val="120000"/>
              </a:lnSpc>
              <a:spcBef>
                <a:spcPts val="0"/>
              </a:spcBef>
              <a:spcAft>
                <a:spcPts val="600"/>
              </a:spcAft>
              <a:buClr>
                <a:srgbClr val="000000"/>
              </a:buClr>
              <a:buSzPts val="1000"/>
              <a:buNone/>
              <a:tabLst>
                <a:tab pos="457200" algn="l"/>
              </a:tabLst>
            </a:pPr>
            <a:endParaRPr lang="lv-LV" sz="12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Facebook</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ir 2,9 miljardi aktīvo lietotāju mēnesī un 1,9 miljardi aktīvo lietotāju. Tas ir visvairāk izmantotais sociālais medijs uz planētas.</a:t>
            </a: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37% pasaules iedzīvotāju izmanto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Facebook</a:t>
            </a:r>
            <a:endPar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Indija ir valsts, kurā ir visvairāk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Facebook</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lietotāju, un to izmanto vairāk nekā 330 miljoni cilvēku.</a:t>
            </a: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Dienvidāzija ir reģions ar visvairāk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Facebook</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lietotāju – 456,8+ miljoni.</a:t>
            </a: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56,8%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Facebook</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lietotāju ir vīrieši, bet 43,2% ir sievietes.</a:t>
            </a: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Facebook</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reklāmu sasniedz 2,14 miljardus.</a:t>
            </a: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27% pasaules iedzīvotāju redz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Facebook</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reklāmas.</a:t>
            </a: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Facebook</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reklāmu auditorijas vidējais vecums ir 31 gads.</a:t>
            </a: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Cilvēki vecumā no 25 līdz 34 gadiem veido lielāko daļu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Facebook</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auditorijas ar vairāk nekā 643 miljoniem lietotāju.</a:t>
            </a: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Vairāk nekā 98%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Facebook</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auditorijas piesakās platformā, izmantojot mobilos tālruņus.</a:t>
            </a:r>
          </a:p>
          <a:p>
            <a:pPr marL="114300" lvl="0" indent="0">
              <a:lnSpc>
                <a:spcPct val="120000"/>
              </a:lnSpc>
              <a:spcBef>
                <a:spcPts val="0"/>
              </a:spcBef>
              <a:spcAft>
                <a:spcPts val="600"/>
              </a:spcAft>
              <a:buClr>
                <a:srgbClr val="000000"/>
              </a:buClr>
              <a:buSzPts val="1000"/>
              <a:buNone/>
              <a:tabLst>
                <a:tab pos="457200" algn="l"/>
              </a:tabLst>
            </a:pPr>
            <a:endParaRPr lang="lv-LV" sz="15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228600" algn="ctr">
              <a:lnSpc>
                <a:spcPct val="120000"/>
              </a:lnSpc>
              <a:spcBef>
                <a:spcPts val="0"/>
              </a:spcBef>
              <a:spcAft>
                <a:spcPts val="600"/>
              </a:spcAft>
              <a:buClr>
                <a:srgbClr val="000000"/>
              </a:buClr>
              <a:buSzPts val="1000"/>
              <a:buFont typeface="Symbol" panose="05050102010706020507" pitchFamily="18" charset="2"/>
              <a:buChar char=""/>
              <a:tabLst>
                <a:tab pos="457200" algn="l"/>
              </a:tabLst>
            </a:pPr>
            <a:r>
              <a:rPr lang="lv-LV" sz="1800" b="1" u="sng"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Instagram</a:t>
            </a:r>
            <a:r>
              <a:rPr lang="lv-LV" sz="18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 statistika</a:t>
            </a:r>
          </a:p>
          <a:p>
            <a:pPr marL="17145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Instagram</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mēnesī ir 2 miljardi aktīvo lietotāju un vairāk nekā 500 miljoni ikdienas aktīvo lietotāju</a:t>
            </a:r>
          </a:p>
          <a:p>
            <a:pPr marL="17145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Instagram</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auditorijā 50,7% ir vīrieši un 49,3% sievietes.</a:t>
            </a:r>
          </a:p>
          <a:p>
            <a:pPr marL="17145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Katru mēnesi 2 miljardi cilvēku mijiedarbojas ar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Instagram</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stāsta funkciju.</a:t>
            </a:r>
          </a:p>
          <a:p>
            <a:pPr marL="17145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Instagram</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ir ceturtā visvairāk izmantotā sociālo mediju platforma ar 2 miljardiem MAU.</a:t>
            </a:r>
          </a:p>
          <a:p>
            <a:pPr marL="17145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Tiek lēsts, ka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Instagram</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ir aptuveni 95 miljoni (9,5%) robotu kontu.</a:t>
            </a:r>
          </a:p>
          <a:p>
            <a:pPr marL="17145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Indijā dzīvo lielākā daļa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Instagram</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lietotāju – 230,25 miljoni.</a:t>
            </a:r>
          </a:p>
          <a:p>
            <a:pPr marL="17145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Vidējais lietotājs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Instagram</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pavada 30 minūtes.</a:t>
            </a:r>
          </a:p>
          <a:p>
            <a:pPr marL="17145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Krištianu</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Ronaldu ir visvairāk sekotājs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Instagram</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ar 457 miljoniem sekotāju.</a:t>
            </a:r>
          </a:p>
          <a:p>
            <a:endParaRPr lang="lv-LV" dirty="0"/>
          </a:p>
        </p:txBody>
      </p:sp>
      <p:sp>
        <p:nvSpPr>
          <p:cNvPr id="6" name="Teksta vietturis 5">
            <a:extLst>
              <a:ext uri="{FF2B5EF4-FFF2-40B4-BE49-F238E27FC236}">
                <a16:creationId xmlns:a16="http://schemas.microsoft.com/office/drawing/2014/main" id="{9FCF9055-62F1-4781-A2DE-AE3D0F87A9E7}"/>
              </a:ext>
            </a:extLst>
          </p:cNvPr>
          <p:cNvSpPr>
            <a:spLocks noGrp="1"/>
          </p:cNvSpPr>
          <p:nvPr>
            <p:ph type="body" idx="4"/>
          </p:nvPr>
        </p:nvSpPr>
        <p:spPr>
          <a:xfrm>
            <a:off x="6194427" y="1069848"/>
            <a:ext cx="5183188" cy="5504688"/>
          </a:xfrm>
        </p:spPr>
        <p:txBody>
          <a:bodyPr>
            <a:normAutofit fontScale="92500" lnSpcReduction="20000"/>
          </a:bodyPr>
          <a:lstStyle/>
          <a:p>
            <a:pPr marL="0" lvl="0" indent="0" algn="ctr">
              <a:lnSpc>
                <a:spcPct val="120000"/>
              </a:lnSpc>
              <a:spcBef>
                <a:spcPts val="0"/>
              </a:spcBef>
              <a:spcAft>
                <a:spcPts val="600"/>
              </a:spcAft>
              <a:buClr>
                <a:srgbClr val="000000"/>
              </a:buClr>
              <a:buSzPts val="1000"/>
              <a:buNone/>
              <a:tabLst>
                <a:tab pos="457200" algn="l"/>
              </a:tabLst>
            </a:pPr>
            <a:r>
              <a:rPr lang="lv-LV" sz="16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TikTok</a:t>
            </a:r>
            <a:r>
              <a:rPr lang="lv-LV"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statistika</a:t>
            </a:r>
            <a:endParaRPr lang="lv-LV"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Tik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Tok</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ir sestais populārākais sociālais tīkls pasaulē ar 1 miljardu aktīvo lietotāju</a:t>
            </a: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57% Tik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Tok</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lietotāju ir sievietes un 43% ir vīrieši.</a:t>
            </a: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Tiek prognozēts, ka Tik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Tok</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līdz 2023. gada sākumam būs 1,5 miljardi aktīvo lietotāju </a:t>
            </a: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20,83% </a:t>
            </a:r>
            <a:r>
              <a:rPr lang="lv-LV"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interneta lietotāju</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visā pasaulē piekļūst Tik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Tok</a:t>
            </a:r>
            <a:endPar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Platformā katru dienu tiek skatīts vairāk nekā 1 miljards videoklipu.</a:t>
            </a: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Tik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Tok</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reklāmas sasniedzamība ir 885 miljoni.</a:t>
            </a:r>
          </a:p>
          <a:p>
            <a:pPr marL="0" lvl="0" indent="0" algn="ctr">
              <a:lnSpc>
                <a:spcPct val="120000"/>
              </a:lnSpc>
              <a:spcAft>
                <a:spcPts val="600"/>
              </a:spcAft>
              <a:buClr>
                <a:srgbClr val="000000"/>
              </a:buClr>
              <a:buSzPts val="1000"/>
              <a:buNone/>
              <a:tabLst>
                <a:tab pos="457200" algn="l"/>
              </a:tabLst>
            </a:pPr>
            <a:endParaRPr lang="lv-LV" sz="1200" u="sng"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marL="0" lvl="0" indent="0" algn="ctr">
              <a:lnSpc>
                <a:spcPct val="120000"/>
              </a:lnSpc>
              <a:spcAft>
                <a:spcPts val="600"/>
              </a:spcAft>
              <a:buClr>
                <a:srgbClr val="000000"/>
              </a:buClr>
              <a:buSzPts val="1000"/>
              <a:buNone/>
              <a:tabLst>
                <a:tab pos="457200" algn="l"/>
              </a:tabLst>
            </a:pPr>
            <a:r>
              <a:rPr lang="lv-LV" sz="1600" b="1" u="sng" dirty="0" err="1">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YouTube</a:t>
            </a:r>
            <a:r>
              <a:rPr lang="lv-LV" sz="16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statistika (2023)</a:t>
            </a:r>
            <a:endParaRPr lang="lv-LV"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2023. gadā vietnē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Youtube</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ir vairāk nekā 2,5 miljardi aktīvo lietotāju mēnesī.</a:t>
            </a: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Youtube</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ir pasaulē lielākā video koplietošanas platforma un otrais lielākais sociālais medijs.</a:t>
            </a: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52% interneta lietotāju visā pasaulē piekļūst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youtube</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vismaz reizi mēnesī.</a:t>
            </a: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Vairāk nekā 122 miljoni lietotāju katru dienu apmeklē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YouTube</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izmantojot tās vietni un lietotnes.</a:t>
            </a: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Visvairāk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Youtube</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lietotāju ir Indijā – 467 miljoni.</a:t>
            </a: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53,9% no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Youtube</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auditorijas ir vīrieši. 46,1% ir sieviešu auditorija.</a:t>
            </a: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Katru dienu cilvēki vietnē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Youtube</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skatās 1 miljardu stundu video.</a:t>
            </a: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Lielākā daļa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Youtube</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lietotāju ir vecumā no 25 līdz 34 gadiem. </a:t>
            </a:r>
          </a:p>
          <a:p>
            <a:pPr marL="171450" lvl="0" indent="-171450">
              <a:lnSpc>
                <a:spcPct val="120000"/>
              </a:lnSpc>
              <a:spcBef>
                <a:spcPts val="0"/>
              </a:spcBef>
              <a:spcAft>
                <a:spcPts val="600"/>
              </a:spcAft>
              <a:buClr>
                <a:srgbClr val="000000"/>
              </a:buClr>
              <a:buSzPts val="2400"/>
              <a:buFont typeface="Wingdings" panose="05000000000000000000" pitchFamily="2" charset="2"/>
              <a:buChar char="Ø"/>
              <a:tabLst>
                <a:tab pos="457200" algn="l"/>
              </a:tabLst>
            </a:pP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Youtube</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ir otrā ietekmētāju izvēles platforma. </a:t>
            </a:r>
            <a:r>
              <a:rPr lang="lv-LV"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Instagram</a:t>
            </a:r>
            <a:r>
              <a:rPr lang="lv-LV"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ir pirmais.</a:t>
            </a:r>
          </a:p>
          <a:p>
            <a:endParaRPr lang="lv-LV" dirty="0"/>
          </a:p>
        </p:txBody>
      </p:sp>
      <p:pic>
        <p:nvPicPr>
          <p:cNvPr id="8" name="Attēls 7">
            <a:extLst>
              <a:ext uri="{FF2B5EF4-FFF2-40B4-BE49-F238E27FC236}">
                <a16:creationId xmlns:a16="http://schemas.microsoft.com/office/drawing/2014/main" id="{2E8B49D3-AEFA-493A-BE53-E6F68829ED1F}"/>
              </a:ext>
            </a:extLst>
          </p:cNvPr>
          <p:cNvPicPr>
            <a:picLocks noChangeAspect="1"/>
          </p:cNvPicPr>
          <p:nvPr/>
        </p:nvPicPr>
        <p:blipFill>
          <a:blip r:embed="rId5"/>
          <a:stretch>
            <a:fillRect/>
          </a:stretch>
        </p:blipFill>
        <p:spPr>
          <a:xfrm>
            <a:off x="4569870" y="2468880"/>
            <a:ext cx="728445" cy="695706"/>
          </a:xfrm>
          <a:prstGeom prst="rect">
            <a:avLst/>
          </a:prstGeom>
        </p:spPr>
      </p:pic>
      <p:pic>
        <p:nvPicPr>
          <p:cNvPr id="9" name="Attēls 8">
            <a:extLst>
              <a:ext uri="{FF2B5EF4-FFF2-40B4-BE49-F238E27FC236}">
                <a16:creationId xmlns:a16="http://schemas.microsoft.com/office/drawing/2014/main" id="{CDD58002-1116-4025-A488-F09EFE02E73D}"/>
              </a:ext>
            </a:extLst>
          </p:cNvPr>
          <p:cNvPicPr>
            <a:picLocks noChangeAspect="1"/>
          </p:cNvPicPr>
          <p:nvPr/>
        </p:nvPicPr>
        <p:blipFill>
          <a:blip r:embed="rId6"/>
          <a:stretch>
            <a:fillRect/>
          </a:stretch>
        </p:blipFill>
        <p:spPr>
          <a:xfrm>
            <a:off x="10302240" y="5175504"/>
            <a:ext cx="1958340" cy="979170"/>
          </a:xfrm>
          <a:prstGeom prst="rect">
            <a:avLst/>
          </a:prstGeom>
        </p:spPr>
      </p:pic>
      <p:pic>
        <p:nvPicPr>
          <p:cNvPr id="10" name="Attēls 9">
            <a:extLst>
              <a:ext uri="{FF2B5EF4-FFF2-40B4-BE49-F238E27FC236}">
                <a16:creationId xmlns:a16="http://schemas.microsoft.com/office/drawing/2014/main" id="{3BD9EB1A-7B85-40F4-A33C-58730E17B026}"/>
              </a:ext>
            </a:extLst>
          </p:cNvPr>
          <p:cNvPicPr>
            <a:picLocks noChangeAspect="1"/>
          </p:cNvPicPr>
          <p:nvPr/>
        </p:nvPicPr>
        <p:blipFill>
          <a:blip r:embed="rId7"/>
          <a:stretch>
            <a:fillRect/>
          </a:stretch>
        </p:blipFill>
        <p:spPr>
          <a:xfrm>
            <a:off x="4206240" y="5500497"/>
            <a:ext cx="1662684" cy="831342"/>
          </a:xfrm>
          <a:prstGeom prst="rect">
            <a:avLst/>
          </a:prstGeom>
        </p:spPr>
      </p:pic>
      <p:pic>
        <p:nvPicPr>
          <p:cNvPr id="11" name="Attēls 10">
            <a:extLst>
              <a:ext uri="{FF2B5EF4-FFF2-40B4-BE49-F238E27FC236}">
                <a16:creationId xmlns:a16="http://schemas.microsoft.com/office/drawing/2014/main" id="{B288EBC7-249C-469E-B961-8A13E78E75B8}"/>
              </a:ext>
            </a:extLst>
          </p:cNvPr>
          <p:cNvPicPr>
            <a:picLocks noChangeAspect="1"/>
          </p:cNvPicPr>
          <p:nvPr/>
        </p:nvPicPr>
        <p:blipFill>
          <a:blip r:embed="rId8"/>
          <a:stretch>
            <a:fillRect/>
          </a:stretch>
        </p:blipFill>
        <p:spPr>
          <a:xfrm>
            <a:off x="5298315" y="4940578"/>
            <a:ext cx="638175" cy="634443"/>
          </a:xfrm>
          <a:prstGeom prst="rect">
            <a:avLst/>
          </a:prstGeom>
        </p:spPr>
      </p:pic>
      <p:pic>
        <p:nvPicPr>
          <p:cNvPr id="12" name="Attēls 11">
            <a:extLst>
              <a:ext uri="{FF2B5EF4-FFF2-40B4-BE49-F238E27FC236}">
                <a16:creationId xmlns:a16="http://schemas.microsoft.com/office/drawing/2014/main" id="{5BDAF23F-D3FD-44D6-A2D6-7851FCCA904E}"/>
              </a:ext>
            </a:extLst>
          </p:cNvPr>
          <p:cNvPicPr>
            <a:picLocks noChangeAspect="1"/>
          </p:cNvPicPr>
          <p:nvPr/>
        </p:nvPicPr>
        <p:blipFill>
          <a:blip r:embed="rId9"/>
          <a:stretch>
            <a:fillRect/>
          </a:stretch>
        </p:blipFill>
        <p:spPr>
          <a:xfrm>
            <a:off x="10527374" y="2239442"/>
            <a:ext cx="1090976" cy="989152"/>
          </a:xfrm>
          <a:prstGeom prst="rect">
            <a:avLst/>
          </a:prstGeom>
        </p:spPr>
      </p:pic>
      <p:pic>
        <p:nvPicPr>
          <p:cNvPr id="13" name="Attēls 12">
            <a:extLst>
              <a:ext uri="{FF2B5EF4-FFF2-40B4-BE49-F238E27FC236}">
                <a16:creationId xmlns:a16="http://schemas.microsoft.com/office/drawing/2014/main" id="{D585D4EC-8720-47D8-90DD-9005D2DD2C99}"/>
              </a:ext>
            </a:extLst>
          </p:cNvPr>
          <p:cNvPicPr>
            <a:picLocks noChangeAspect="1"/>
          </p:cNvPicPr>
          <p:nvPr/>
        </p:nvPicPr>
        <p:blipFill>
          <a:blip r:embed="rId10"/>
          <a:stretch>
            <a:fillRect/>
          </a:stretch>
        </p:blipFill>
        <p:spPr>
          <a:xfrm>
            <a:off x="5168446" y="6532285"/>
            <a:ext cx="1658256" cy="280440"/>
          </a:xfrm>
          <a:prstGeom prst="rect">
            <a:avLst/>
          </a:prstGeom>
        </p:spPr>
      </p:pic>
    </p:spTree>
    <p:extLst>
      <p:ext uri="{BB962C8B-B14F-4D97-AF65-F5344CB8AC3E}">
        <p14:creationId xmlns:p14="http://schemas.microsoft.com/office/powerpoint/2010/main" val="418403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v-LV" dirty="0"/>
              <a:t>Digitālā mārketinga jēdziens un tā būtība </a:t>
            </a:r>
            <a:endParaRPr dirty="0"/>
          </a:p>
        </p:txBody>
      </p:sp>
      <p:sp>
        <p:nvSpPr>
          <p:cNvPr id="93" name="Google Shape;93;p2"/>
          <p:cNvSpPr txBox="1">
            <a:spLocks noGrp="1"/>
          </p:cNvSpPr>
          <p:nvPr>
            <p:ph type="body" idx="1"/>
          </p:nvPr>
        </p:nvSpPr>
        <p:spPr>
          <a:xfrm>
            <a:off x="838200" y="1456293"/>
            <a:ext cx="10515600" cy="4351338"/>
          </a:xfrm>
          <a:prstGeom prst="rect">
            <a:avLst/>
          </a:prstGeom>
          <a:noFill/>
          <a:ln>
            <a:noFill/>
          </a:ln>
        </p:spPr>
        <p:txBody>
          <a:bodyPr spcFirstLastPara="1" wrap="square" lIns="91425" tIns="45700" rIns="91425" bIns="45700" anchor="t" anchorCtr="0">
            <a:normAutofit/>
          </a:bodyPr>
          <a:lstStyle/>
          <a:p>
            <a:pPr marL="228600" lvl="0" indent="-50800">
              <a:spcBef>
                <a:spcPts val="0"/>
              </a:spcBef>
              <a:buSzPts val="2800"/>
              <a:buNone/>
            </a:pPr>
            <a:r>
              <a:rPr lang="lv-LV" sz="2400" b="1" dirty="0">
                <a:solidFill>
                  <a:srgbClr val="444444"/>
                </a:solidFill>
                <a:latin typeface="Muli"/>
              </a:rPr>
              <a:t>Digitālais mārketings </a:t>
            </a:r>
            <a:r>
              <a:rPr lang="lv-LV" sz="2400" dirty="0">
                <a:solidFill>
                  <a:srgbClr val="444444"/>
                </a:solidFill>
                <a:latin typeface="Muli"/>
              </a:rPr>
              <a:t>ir tirgzinības forma, kas koncentrējas uz mārketinga aktivitātēm internetā. Tas ir daudzu darbību kopums dažādās platformās un kanālos ar mērķi uzlabot pārdošanas rādītājus, veidot atpazīstamību, tādējādi veicinot biznesa izaugsmi. </a:t>
            </a:r>
          </a:p>
          <a:p>
            <a:pPr marL="228600" lvl="0" indent="-50800">
              <a:spcBef>
                <a:spcPts val="0"/>
              </a:spcBef>
              <a:buSzPts val="2800"/>
              <a:buNone/>
            </a:pPr>
            <a:endParaRPr lang="lv-LV" sz="2400" dirty="0">
              <a:solidFill>
                <a:srgbClr val="444444"/>
              </a:solidFill>
              <a:latin typeface="Muli"/>
            </a:endParaRPr>
          </a:p>
          <a:p>
            <a:pPr marL="228600" lvl="0" indent="-50800">
              <a:spcBef>
                <a:spcPts val="0"/>
              </a:spcBef>
              <a:buSzPts val="2800"/>
              <a:buNone/>
            </a:pPr>
            <a:r>
              <a:rPr lang="lv-LV" sz="2400" dirty="0">
                <a:solidFill>
                  <a:srgbClr val="444444"/>
                </a:solidFill>
                <a:latin typeface="Muli"/>
              </a:rPr>
              <a:t>Digitālais mārketings iekļauj dažādus virzienus, no kuriem atpazīstamākie ir:</a:t>
            </a:r>
          </a:p>
          <a:p>
            <a:pPr marL="635000" indent="-457200">
              <a:spcBef>
                <a:spcPts val="0"/>
              </a:spcBef>
              <a:spcAft>
                <a:spcPts val="1200"/>
              </a:spcAft>
              <a:buSzPts val="2800"/>
            </a:pPr>
            <a:r>
              <a:rPr lang="lv-LV" sz="2400" dirty="0">
                <a:solidFill>
                  <a:srgbClr val="444444"/>
                </a:solidFill>
                <a:latin typeface="Muli"/>
              </a:rPr>
              <a:t>e-pastu mārketings,</a:t>
            </a:r>
          </a:p>
          <a:p>
            <a:pPr marL="635000" indent="-457200">
              <a:spcBef>
                <a:spcPts val="0"/>
              </a:spcBef>
              <a:spcAft>
                <a:spcPts val="1200"/>
              </a:spcAft>
              <a:buSzPts val="2800"/>
            </a:pPr>
            <a:r>
              <a:rPr lang="lv-LV" sz="2400" dirty="0">
                <a:solidFill>
                  <a:srgbClr val="444444"/>
                </a:solidFill>
                <a:latin typeface="Muli"/>
              </a:rPr>
              <a:t>sociālo tīklu mārketings, </a:t>
            </a:r>
          </a:p>
          <a:p>
            <a:pPr marL="635000" indent="-457200">
              <a:spcBef>
                <a:spcPts val="0"/>
              </a:spcBef>
              <a:spcAft>
                <a:spcPts val="1200"/>
              </a:spcAft>
              <a:buSzPts val="2800"/>
            </a:pPr>
            <a:r>
              <a:rPr lang="lv-LV" sz="2400" i="1" dirty="0">
                <a:solidFill>
                  <a:srgbClr val="444444"/>
                </a:solidFill>
                <a:latin typeface="Muli"/>
              </a:rPr>
              <a:t>SEO</a:t>
            </a:r>
            <a:r>
              <a:rPr lang="lv-LV" sz="2400" dirty="0">
                <a:solidFill>
                  <a:srgbClr val="444444"/>
                </a:solidFill>
                <a:latin typeface="Muli"/>
              </a:rPr>
              <a:t> aktivitātes (skat. nākamo slaidu) </a:t>
            </a:r>
          </a:p>
          <a:p>
            <a:pPr marL="635000" indent="-457200">
              <a:spcBef>
                <a:spcPts val="0"/>
              </a:spcBef>
              <a:spcAft>
                <a:spcPts val="1200"/>
              </a:spcAft>
              <a:buSzPts val="2800"/>
            </a:pPr>
            <a:r>
              <a:rPr lang="lv-LV" sz="2400" i="1" dirty="0" err="1">
                <a:solidFill>
                  <a:srgbClr val="444444"/>
                </a:solidFill>
                <a:latin typeface="Muli"/>
              </a:rPr>
              <a:t>YouTube</a:t>
            </a:r>
            <a:r>
              <a:rPr lang="lv-LV" sz="2400" dirty="0">
                <a:solidFill>
                  <a:srgbClr val="444444"/>
                </a:solidFill>
                <a:latin typeface="Muli"/>
              </a:rPr>
              <a:t>, u.c. digitālā satura platformas.</a:t>
            </a:r>
            <a:endParaRPr sz="2400" dirty="0"/>
          </a:p>
        </p:txBody>
      </p:sp>
      <p:sp>
        <p:nvSpPr>
          <p:cNvPr id="94" name="Google Shape;94;p2"/>
          <p:cNvSpPr/>
          <p:nvPr/>
        </p:nvSpPr>
        <p:spPr>
          <a:xfrm>
            <a:off x="4939174" y="5807631"/>
            <a:ext cx="29313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1800" dirty="0">
                <a:solidFill>
                  <a:schemeClr val="dk1"/>
                </a:solidFill>
                <a:latin typeface="Calibri"/>
                <a:ea typeface="Calibri"/>
                <a:cs typeface="Calibri"/>
                <a:sym typeface="Calibri"/>
              </a:rPr>
              <a:t>Projekts Nr. </a:t>
            </a:r>
            <a:r>
              <a:rPr lang="lv-LV"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8.2.3.0/22/A/005</a:t>
            </a:r>
            <a:endParaRPr sz="1800" dirty="0">
              <a:solidFill>
                <a:schemeClr val="dk1"/>
              </a:solidFill>
              <a:latin typeface="Calibri"/>
              <a:ea typeface="Calibri"/>
              <a:cs typeface="Calibri"/>
              <a:sym typeface="Calibri"/>
            </a:endParaRPr>
          </a:p>
        </p:txBody>
      </p:sp>
      <p:pic>
        <p:nvPicPr>
          <p:cNvPr id="7" name="Attēls 6">
            <a:extLst>
              <a:ext uri="{FF2B5EF4-FFF2-40B4-BE49-F238E27FC236}">
                <a16:creationId xmlns:a16="http://schemas.microsoft.com/office/drawing/2014/main" id="{DE45E039-9CD2-45FA-B1DE-0B6139CC828E}"/>
              </a:ext>
            </a:extLst>
          </p:cNvPr>
          <p:cNvPicPr>
            <a:picLocks noChangeAspect="1"/>
          </p:cNvPicPr>
          <p:nvPr/>
        </p:nvPicPr>
        <p:blipFill>
          <a:blip r:embed="rId4"/>
          <a:stretch>
            <a:fillRect/>
          </a:stretch>
        </p:blipFill>
        <p:spPr>
          <a:xfrm>
            <a:off x="7235488" y="3429000"/>
            <a:ext cx="4007035" cy="30115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BBD3B8F-59E7-4D89-AB27-5F23ADA76EDE}"/>
              </a:ext>
            </a:extLst>
          </p:cNvPr>
          <p:cNvSpPr>
            <a:spLocks noGrp="1"/>
          </p:cNvSpPr>
          <p:nvPr>
            <p:ph type="title"/>
          </p:nvPr>
        </p:nvSpPr>
        <p:spPr>
          <a:xfrm>
            <a:off x="838200" y="227576"/>
            <a:ext cx="10515600" cy="1325563"/>
          </a:xfrm>
        </p:spPr>
        <p:txBody>
          <a:bodyPr/>
          <a:lstStyle/>
          <a:p>
            <a:pPr algn="ctr"/>
            <a:r>
              <a:rPr lang="lv-LV" dirty="0"/>
              <a:t>SEO (</a:t>
            </a:r>
            <a:r>
              <a:rPr lang="lv-LV" i="1" dirty="0" err="1"/>
              <a:t>searching</a:t>
            </a:r>
            <a:r>
              <a:rPr lang="lv-LV" i="1" dirty="0"/>
              <a:t> </a:t>
            </a:r>
            <a:r>
              <a:rPr lang="lv-LV" i="1" dirty="0" err="1"/>
              <a:t>engine</a:t>
            </a:r>
            <a:r>
              <a:rPr lang="lv-LV" i="1" dirty="0"/>
              <a:t> </a:t>
            </a:r>
            <a:r>
              <a:rPr lang="lv-LV" i="1" dirty="0" err="1"/>
              <a:t>optimization</a:t>
            </a:r>
            <a:r>
              <a:rPr lang="lv-LV" dirty="0"/>
              <a:t>) </a:t>
            </a:r>
            <a:br>
              <a:rPr lang="lv-LV" sz="2800" dirty="0"/>
            </a:br>
            <a:r>
              <a:rPr lang="lv-LV" dirty="0"/>
              <a:t>uzdevumi un izmantošanas nozīmīgums</a:t>
            </a:r>
          </a:p>
        </p:txBody>
      </p:sp>
      <p:sp>
        <p:nvSpPr>
          <p:cNvPr id="3" name="Teksta vietturis 2">
            <a:extLst>
              <a:ext uri="{FF2B5EF4-FFF2-40B4-BE49-F238E27FC236}">
                <a16:creationId xmlns:a16="http://schemas.microsoft.com/office/drawing/2014/main" id="{8D0EC078-13FE-4052-A596-569B9DAF6AA3}"/>
              </a:ext>
            </a:extLst>
          </p:cNvPr>
          <p:cNvSpPr>
            <a:spLocks noGrp="1"/>
          </p:cNvSpPr>
          <p:nvPr>
            <p:ph type="body" idx="1"/>
          </p:nvPr>
        </p:nvSpPr>
        <p:spPr>
          <a:xfrm>
            <a:off x="316992" y="1616304"/>
            <a:ext cx="10515600" cy="4351338"/>
          </a:xfrm>
        </p:spPr>
        <p:txBody>
          <a:bodyPr>
            <a:normAutofit fontScale="92500" lnSpcReduction="20000"/>
          </a:bodyPr>
          <a:lstStyle/>
          <a:p>
            <a:pPr algn="just"/>
            <a:r>
              <a:rPr lang="lv-LV" sz="2600" b="1" dirty="0">
                <a:solidFill>
                  <a:schemeClr val="tx1"/>
                </a:solidFill>
                <a:latin typeface="Calibri" panose="020F0502020204030204" pitchFamily="34" charset="0"/>
                <a:cs typeface="Calibri" panose="020F0502020204030204" pitchFamily="34" charset="0"/>
              </a:rPr>
              <a:t>SEO pakalpojumi</a:t>
            </a:r>
            <a:r>
              <a:rPr lang="lv-LV" sz="2600" dirty="0">
                <a:solidFill>
                  <a:schemeClr val="tx1"/>
                </a:solidFill>
                <a:latin typeface="Calibri" panose="020F0502020204030204" pitchFamily="34" charset="0"/>
                <a:cs typeface="Calibri" panose="020F0502020204030204" pitchFamily="34" charset="0"/>
              </a:rPr>
              <a:t> un mājas lapas SEO optimizācija ir nepieciešama, lai jūsu mājas lapa nonāktu </a:t>
            </a:r>
            <a:r>
              <a:rPr lang="lv-LV" sz="2600" dirty="0" err="1">
                <a:solidFill>
                  <a:schemeClr val="tx1"/>
                </a:solidFill>
                <a:latin typeface="Calibri" panose="020F0502020204030204" pitchFamily="34" charset="0"/>
                <a:cs typeface="Calibri" panose="020F0502020204030204" pitchFamily="34" charset="0"/>
              </a:rPr>
              <a:t>Google</a:t>
            </a:r>
            <a:r>
              <a:rPr lang="lv-LV" sz="2600" dirty="0">
                <a:solidFill>
                  <a:schemeClr val="tx1"/>
                </a:solidFill>
                <a:latin typeface="Calibri" panose="020F0502020204030204" pitchFamily="34" charset="0"/>
                <a:cs typeface="Calibri" panose="020F0502020204030204" pitchFamily="34" charset="0"/>
              </a:rPr>
              <a:t> un citu </a:t>
            </a:r>
            <a:r>
              <a:rPr lang="lv-LV" sz="2600" dirty="0" err="1">
                <a:solidFill>
                  <a:schemeClr val="tx1"/>
                </a:solidFill>
                <a:latin typeface="Calibri" panose="020F0502020204030204" pitchFamily="34" charset="0"/>
                <a:cs typeface="Calibri" panose="020F0502020204030204" pitchFamily="34" charset="0"/>
              </a:rPr>
              <a:t>meklētājsistēmu</a:t>
            </a:r>
            <a:r>
              <a:rPr lang="lv-LV" sz="2600" dirty="0">
                <a:solidFill>
                  <a:schemeClr val="tx1"/>
                </a:solidFill>
                <a:latin typeface="Calibri" panose="020F0502020204030204" pitchFamily="34" charset="0"/>
                <a:cs typeface="Calibri" panose="020F0502020204030204" pitchFamily="34" charset="0"/>
              </a:rPr>
              <a:t> pirmajās lapās.</a:t>
            </a:r>
          </a:p>
          <a:p>
            <a:pPr algn="just"/>
            <a:r>
              <a:rPr lang="lv-LV" sz="2600" dirty="0">
                <a:solidFill>
                  <a:schemeClr val="tx1"/>
                </a:solidFill>
                <a:latin typeface="Calibri" panose="020F0502020204030204" pitchFamily="34" charset="0"/>
                <a:cs typeface="Calibri" panose="020F0502020204030204" pitchFamily="34" charset="0"/>
              </a:rPr>
              <a:t>Galvenais SEO mērķis ir padarīt klienta mājas lapu pieejamu to potenciālajiem apmeklētājiem un klientiem, kā arī radīt zīmola atpazīstamību. Ja Jūsu mājas lapa nav redzama, nav atrodama, tad tā nepilda savu tiešo funkciju – nepiesaista jaunus klientus.</a:t>
            </a:r>
          </a:p>
          <a:p>
            <a:pPr algn="just"/>
            <a:r>
              <a:rPr lang="lv-LV" sz="2600" dirty="0">
                <a:solidFill>
                  <a:schemeClr val="tx1"/>
                </a:solidFill>
                <a:latin typeface="Calibri" panose="020F0502020204030204" pitchFamily="34" charset="0"/>
                <a:cs typeface="Calibri" panose="020F0502020204030204" pitchFamily="34" charset="0"/>
              </a:rPr>
              <a:t>Mājas lapu SEO optimizācija ietver sevī dažādas izpētes un uzlabojumus, kas ir jāveic ievērojot noteiktu secību, lai rezultāts būtu efektīvs.</a:t>
            </a:r>
          </a:p>
          <a:p>
            <a:pPr algn="just"/>
            <a:r>
              <a:rPr lang="lv-LV" sz="2600" dirty="0">
                <a:solidFill>
                  <a:schemeClr val="tx1"/>
                </a:solidFill>
                <a:latin typeface="Calibri" panose="020F0502020204030204" pitchFamily="34" charset="0"/>
                <a:cs typeface="Calibri" panose="020F0502020204030204" pitchFamily="34" charset="0"/>
              </a:rPr>
              <a:t>Veicot mājas lapas uzlabošanu, tā būs atrodama lietotājiem uz viņu pieprasītajiem atslēgvārdiem </a:t>
            </a:r>
            <a:r>
              <a:rPr lang="lv-LV" sz="2600" dirty="0" err="1">
                <a:solidFill>
                  <a:schemeClr val="tx1"/>
                </a:solidFill>
                <a:latin typeface="Calibri" panose="020F0502020204030204" pitchFamily="34" charset="0"/>
                <a:cs typeface="Calibri" panose="020F0502020204030204" pitchFamily="34" charset="0"/>
              </a:rPr>
              <a:t>Google</a:t>
            </a:r>
            <a:r>
              <a:rPr lang="lv-LV" sz="2600" dirty="0">
                <a:solidFill>
                  <a:schemeClr val="tx1"/>
                </a:solidFill>
                <a:latin typeface="Calibri" panose="020F0502020204030204" pitchFamily="34" charset="0"/>
                <a:cs typeface="Calibri" panose="020F0502020204030204" pitchFamily="34" charset="0"/>
              </a:rPr>
              <a:t> un citās </a:t>
            </a:r>
            <a:r>
              <a:rPr lang="lv-LV" sz="2600" dirty="0" err="1">
                <a:solidFill>
                  <a:schemeClr val="tx1"/>
                </a:solidFill>
                <a:latin typeface="Calibri" panose="020F0502020204030204" pitchFamily="34" charset="0"/>
                <a:cs typeface="Calibri" panose="020F0502020204030204" pitchFamily="34" charset="0"/>
              </a:rPr>
              <a:t>meklētājsistēmās</a:t>
            </a:r>
            <a:r>
              <a:rPr lang="lv-LV" sz="2600" dirty="0">
                <a:solidFill>
                  <a:schemeClr val="tx1"/>
                </a:solidFill>
                <a:latin typeface="Calibri" panose="020F0502020204030204" pitchFamily="34" charset="0"/>
                <a:cs typeface="Calibri" panose="020F0502020204030204" pitchFamily="34" charset="0"/>
              </a:rPr>
              <a:t>, kas palielinās Jūsu zīmola atpazīstamību, piesaistīs jaunus klientus un galvenais – palielinās apgrozījumu, lai ļautu attīstīt biznesu nākamajā līmenī.</a:t>
            </a:r>
          </a:p>
          <a:p>
            <a:pPr marL="114300" indent="0">
              <a:buNone/>
            </a:pPr>
            <a:endParaRPr lang="lv-LV" sz="1100" i="1" dirty="0"/>
          </a:p>
          <a:p>
            <a:pPr marL="114300" indent="0">
              <a:buNone/>
            </a:pPr>
            <a:r>
              <a:rPr lang="lv-LV" sz="1100" i="1" dirty="0"/>
              <a:t>Avots: SEO MEDIA, 2023</a:t>
            </a:r>
          </a:p>
        </p:txBody>
      </p:sp>
      <p:pic>
        <p:nvPicPr>
          <p:cNvPr id="4" name="Attēls 3">
            <a:extLst>
              <a:ext uri="{FF2B5EF4-FFF2-40B4-BE49-F238E27FC236}">
                <a16:creationId xmlns:a16="http://schemas.microsoft.com/office/drawing/2014/main" id="{9FFAE630-D760-4D01-A91B-3F05B2F21938}"/>
              </a:ext>
            </a:extLst>
          </p:cNvPr>
          <p:cNvPicPr>
            <a:picLocks noChangeAspect="1"/>
          </p:cNvPicPr>
          <p:nvPr/>
        </p:nvPicPr>
        <p:blipFill>
          <a:blip r:embed="rId2"/>
          <a:stretch>
            <a:fillRect/>
          </a:stretch>
        </p:blipFill>
        <p:spPr>
          <a:xfrm>
            <a:off x="8760904" y="4975940"/>
            <a:ext cx="3007423" cy="1616884"/>
          </a:xfrm>
          <a:prstGeom prst="rect">
            <a:avLst/>
          </a:prstGeom>
        </p:spPr>
      </p:pic>
    </p:spTree>
    <p:extLst>
      <p:ext uri="{BB962C8B-B14F-4D97-AF65-F5344CB8AC3E}">
        <p14:creationId xmlns:p14="http://schemas.microsoft.com/office/powerpoint/2010/main" val="562813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0C847FF-CDFE-4794-97F0-A8F9F9FC8395}"/>
              </a:ext>
            </a:extLst>
          </p:cNvPr>
          <p:cNvSpPr>
            <a:spLocks noGrp="1"/>
          </p:cNvSpPr>
          <p:nvPr>
            <p:ph type="title"/>
          </p:nvPr>
        </p:nvSpPr>
        <p:spPr>
          <a:xfrm>
            <a:off x="838200" y="365126"/>
            <a:ext cx="10515600" cy="761310"/>
          </a:xfrm>
        </p:spPr>
        <p:txBody>
          <a:bodyPr/>
          <a:lstStyle/>
          <a:p>
            <a:r>
              <a:rPr lang="lv-LV" dirty="0"/>
              <a:t>Digitālā mārketinga attīstības vēsture </a:t>
            </a:r>
          </a:p>
        </p:txBody>
      </p:sp>
      <p:sp>
        <p:nvSpPr>
          <p:cNvPr id="5" name="Teksta vietturis 4">
            <a:extLst>
              <a:ext uri="{FF2B5EF4-FFF2-40B4-BE49-F238E27FC236}">
                <a16:creationId xmlns:a16="http://schemas.microsoft.com/office/drawing/2014/main" id="{72908F00-70F7-4CC6-8075-1EE104F14400}"/>
              </a:ext>
            </a:extLst>
          </p:cNvPr>
          <p:cNvSpPr>
            <a:spLocks noGrp="1"/>
          </p:cNvSpPr>
          <p:nvPr>
            <p:ph type="body" idx="1"/>
          </p:nvPr>
        </p:nvSpPr>
        <p:spPr>
          <a:xfrm>
            <a:off x="235492" y="1126436"/>
            <a:ext cx="4409660" cy="5052254"/>
          </a:xfrm>
        </p:spPr>
        <p:txBody>
          <a:bodyPr>
            <a:normAutofit fontScale="85000" lnSpcReduction="10000"/>
          </a:bodyPr>
          <a:lstStyle/>
          <a:p>
            <a:r>
              <a:rPr lang="lv-LV" sz="2000" dirty="0">
                <a:latin typeface="Calibri" panose="020F0502020204030204" pitchFamily="34" charset="0"/>
                <a:cs typeface="Calibri" panose="020F0502020204030204" pitchFamily="34" charset="0"/>
              </a:rPr>
              <a:t>Termins «digitālais mārketings» 1.reizi tiek lietots 1990.os gados līdz ar Web 1.0 platformas attīstību</a:t>
            </a:r>
          </a:p>
          <a:p>
            <a:r>
              <a:rPr lang="lv-LV" sz="2000" dirty="0">
                <a:latin typeface="Calibri" panose="020F0502020204030204" pitchFamily="34" charset="0"/>
                <a:cs typeface="Calibri" panose="020F0502020204030204" pitchFamily="34" charset="0"/>
              </a:rPr>
              <a:t>1995.gadā tiek palaista meklētājprogramma </a:t>
            </a:r>
            <a:r>
              <a:rPr lang="lv-LV" sz="2000" dirty="0" err="1">
                <a:latin typeface="Calibri" panose="020F0502020204030204" pitchFamily="34" charset="0"/>
                <a:cs typeface="Calibri" panose="020F0502020204030204" pitchFamily="34" charset="0"/>
              </a:rPr>
              <a:t>Yahoo</a:t>
            </a:r>
            <a:endParaRPr lang="lv-LV" sz="2000" dirty="0">
              <a:latin typeface="Calibri" panose="020F0502020204030204" pitchFamily="34" charset="0"/>
              <a:cs typeface="Calibri" panose="020F0502020204030204" pitchFamily="34" charset="0"/>
            </a:endParaRPr>
          </a:p>
          <a:p>
            <a:r>
              <a:rPr lang="lv-LV" sz="2000" dirty="0">
                <a:solidFill>
                  <a:srgbClr val="000000"/>
                </a:solidFill>
                <a:latin typeface="Calibri" panose="020F0502020204030204" pitchFamily="34" charset="0"/>
                <a:cs typeface="Calibri" panose="020F0502020204030204" pitchFamily="34" charset="0"/>
                <a:sym typeface="Arial"/>
              </a:rPr>
              <a:t>1996. gadā tiek palaistas meklētājprogrammas </a:t>
            </a:r>
            <a:r>
              <a:rPr lang="lv-LV" sz="2000" dirty="0" err="1">
                <a:solidFill>
                  <a:srgbClr val="000000"/>
                </a:solidFill>
                <a:latin typeface="Calibri" panose="020F0502020204030204" pitchFamily="34" charset="0"/>
                <a:cs typeface="Calibri" panose="020F0502020204030204" pitchFamily="34" charset="0"/>
                <a:sym typeface="Arial"/>
              </a:rPr>
              <a:t>HotBot</a:t>
            </a:r>
            <a:r>
              <a:rPr lang="lv-LV" sz="2000" dirty="0">
                <a:solidFill>
                  <a:srgbClr val="000000"/>
                </a:solidFill>
                <a:latin typeface="Calibri" panose="020F0502020204030204" pitchFamily="34" charset="0"/>
                <a:cs typeface="Calibri" panose="020F0502020204030204" pitchFamily="34" charset="0"/>
                <a:sym typeface="Arial"/>
              </a:rPr>
              <a:t>, </a:t>
            </a:r>
            <a:r>
              <a:rPr lang="lv-LV" sz="2000" dirty="0" err="1">
                <a:solidFill>
                  <a:srgbClr val="000000"/>
                </a:solidFill>
                <a:latin typeface="Calibri" panose="020F0502020204030204" pitchFamily="34" charset="0"/>
                <a:cs typeface="Calibri" panose="020F0502020204030204" pitchFamily="34" charset="0"/>
                <a:sym typeface="Arial"/>
              </a:rPr>
              <a:t>LookSmart</a:t>
            </a:r>
            <a:r>
              <a:rPr lang="lv-LV" sz="2000" dirty="0">
                <a:solidFill>
                  <a:srgbClr val="000000"/>
                </a:solidFill>
                <a:latin typeface="Calibri" panose="020F0502020204030204" pitchFamily="34" charset="0"/>
                <a:cs typeface="Calibri" panose="020F0502020204030204" pitchFamily="34" charset="0"/>
                <a:sym typeface="Arial"/>
              </a:rPr>
              <a:t> un </a:t>
            </a:r>
            <a:r>
              <a:rPr lang="lv-LV" sz="2000" dirty="0" err="1">
                <a:solidFill>
                  <a:srgbClr val="000000"/>
                </a:solidFill>
                <a:latin typeface="Calibri" panose="020F0502020204030204" pitchFamily="34" charset="0"/>
                <a:cs typeface="Calibri" panose="020F0502020204030204" pitchFamily="34" charset="0"/>
                <a:sym typeface="Arial"/>
              </a:rPr>
              <a:t>Alexa</a:t>
            </a:r>
            <a:endParaRPr lang="lv-LV" sz="2000" dirty="0">
              <a:solidFill>
                <a:srgbClr val="000000"/>
              </a:solidFill>
              <a:latin typeface="Calibri" panose="020F0502020204030204" pitchFamily="34" charset="0"/>
              <a:cs typeface="Calibri" panose="020F0502020204030204" pitchFamily="34" charset="0"/>
              <a:sym typeface="Arial"/>
            </a:endParaRPr>
          </a:p>
          <a:p>
            <a:r>
              <a:rPr lang="lv-LV" sz="2000" dirty="0">
                <a:solidFill>
                  <a:srgbClr val="000000"/>
                </a:solidFill>
                <a:latin typeface="Calibri" panose="020F0502020204030204" pitchFamily="34" charset="0"/>
                <a:cs typeface="Calibri" panose="020F0502020204030204" pitchFamily="34" charset="0"/>
                <a:sym typeface="Arial"/>
              </a:rPr>
              <a:t>1998. gadā parādās </a:t>
            </a:r>
            <a:r>
              <a:rPr lang="lv-LV" sz="2000" dirty="0" err="1">
                <a:solidFill>
                  <a:srgbClr val="000000"/>
                </a:solidFill>
                <a:latin typeface="Calibri" panose="020F0502020204030204" pitchFamily="34" charset="0"/>
                <a:cs typeface="Calibri" panose="020F0502020204030204" pitchFamily="34" charset="0"/>
                <a:sym typeface="Arial"/>
              </a:rPr>
              <a:t>Google</a:t>
            </a:r>
            <a:r>
              <a:rPr lang="lv-LV" sz="2000" dirty="0">
                <a:solidFill>
                  <a:srgbClr val="000000"/>
                </a:solidFill>
                <a:latin typeface="Calibri" panose="020F0502020204030204" pitchFamily="34" charset="0"/>
                <a:cs typeface="Calibri" panose="020F0502020204030204" pitchFamily="34" charset="0"/>
                <a:sym typeface="Arial"/>
              </a:rPr>
              <a:t> meklētājprogramma, drīz pēc tam Microsoft MSN</a:t>
            </a:r>
          </a:p>
          <a:p>
            <a:r>
              <a:rPr lang="lv-LV" sz="2000" dirty="0">
                <a:solidFill>
                  <a:srgbClr val="000000"/>
                </a:solidFill>
                <a:latin typeface="Calibri" panose="020F0502020204030204" pitchFamily="34" charset="0"/>
                <a:cs typeface="Calibri" panose="020F0502020204030204" pitchFamily="34" charset="0"/>
                <a:sym typeface="Arial"/>
              </a:rPr>
              <a:t>2003.-2004.gadā tiek palaistas pirmās sociāli tīklu platformas </a:t>
            </a:r>
            <a:r>
              <a:rPr lang="lv-LV" sz="2000" dirty="0" err="1">
                <a:solidFill>
                  <a:srgbClr val="000000"/>
                </a:solidFill>
                <a:latin typeface="Calibri" panose="020F0502020204030204" pitchFamily="34" charset="0"/>
                <a:cs typeface="Calibri" panose="020F0502020204030204" pitchFamily="34" charset="0"/>
                <a:sym typeface="Arial"/>
              </a:rPr>
              <a:t>MySpace</a:t>
            </a:r>
            <a:r>
              <a:rPr lang="lv-LV" sz="2000" dirty="0">
                <a:solidFill>
                  <a:srgbClr val="000000"/>
                </a:solidFill>
                <a:latin typeface="Calibri" panose="020F0502020204030204" pitchFamily="34" charset="0"/>
                <a:cs typeface="Calibri" panose="020F0502020204030204" pitchFamily="34" charset="0"/>
                <a:sym typeface="Arial"/>
              </a:rPr>
              <a:t>, </a:t>
            </a:r>
            <a:r>
              <a:rPr lang="lv-LV" sz="2000" dirty="0" err="1">
                <a:solidFill>
                  <a:srgbClr val="000000"/>
                </a:solidFill>
                <a:latin typeface="Calibri" panose="020F0502020204030204" pitchFamily="34" charset="0"/>
                <a:cs typeface="Calibri" panose="020F0502020204030204" pitchFamily="34" charset="0"/>
                <a:sym typeface="Arial"/>
              </a:rPr>
              <a:t>Facebook</a:t>
            </a:r>
            <a:r>
              <a:rPr lang="lv-LV" sz="2000" dirty="0">
                <a:solidFill>
                  <a:srgbClr val="000000"/>
                </a:solidFill>
                <a:latin typeface="Calibri" panose="020F0502020204030204" pitchFamily="34" charset="0"/>
                <a:cs typeface="Calibri" panose="020F0502020204030204" pitchFamily="34" charset="0"/>
                <a:sym typeface="Arial"/>
              </a:rPr>
              <a:t>, kam seko sīkdatnes (</a:t>
            </a:r>
            <a:r>
              <a:rPr lang="lv-LV" sz="2000" dirty="0" err="1">
                <a:solidFill>
                  <a:srgbClr val="000000"/>
                </a:solidFill>
                <a:latin typeface="Calibri" panose="020F0502020204030204" pitchFamily="34" charset="0"/>
                <a:cs typeface="Calibri" panose="020F0502020204030204" pitchFamily="34" charset="0"/>
                <a:sym typeface="Arial"/>
              </a:rPr>
              <a:t>cookies</a:t>
            </a:r>
            <a:r>
              <a:rPr lang="lv-LV" sz="2000" dirty="0">
                <a:solidFill>
                  <a:srgbClr val="000000"/>
                </a:solidFill>
                <a:latin typeface="Calibri" panose="020F0502020204030204" pitchFamily="34" charset="0"/>
                <a:cs typeface="Calibri" panose="020F0502020204030204" pitchFamily="34" charset="0"/>
                <a:sym typeface="Arial"/>
              </a:rPr>
              <a:t>), bija vēl viens svarīgs pavērsiens digitālā mārketinga nozarē. </a:t>
            </a:r>
          </a:p>
          <a:p>
            <a:r>
              <a:rPr lang="lv-LV" sz="2000" dirty="0">
                <a:solidFill>
                  <a:srgbClr val="000000"/>
                </a:solidFill>
                <a:latin typeface="Calibri" panose="020F0502020204030204" pitchFamily="34" charset="0"/>
                <a:cs typeface="Calibri" panose="020F0502020204030204" pitchFamily="34" charset="0"/>
                <a:sym typeface="Arial"/>
              </a:rPr>
              <a:t>2004 …..mūsdienās tā sīkdatņu izmantošana ir mainījusies, tagad tās tiek kodētas, lai piedāvātu tirgotājiem dažādus veidus, kā vākt burtiskus lietotāja datus.</a:t>
            </a:r>
          </a:p>
          <a:p>
            <a:endParaRPr lang="lv-LV" dirty="0"/>
          </a:p>
          <a:p>
            <a:endParaRPr lang="lv-LV" dirty="0"/>
          </a:p>
          <a:p>
            <a:endParaRPr lang="lv-LV" dirty="0"/>
          </a:p>
          <a:p>
            <a:endParaRPr lang="lv-LV" dirty="0"/>
          </a:p>
          <a:p>
            <a:endParaRPr lang="lv-LV" dirty="0"/>
          </a:p>
        </p:txBody>
      </p:sp>
      <p:pic>
        <p:nvPicPr>
          <p:cNvPr id="6" name="Attēls 5">
            <a:extLst>
              <a:ext uri="{FF2B5EF4-FFF2-40B4-BE49-F238E27FC236}">
                <a16:creationId xmlns:a16="http://schemas.microsoft.com/office/drawing/2014/main" id="{66E1024A-D623-434D-B355-0D81E02698E4}"/>
              </a:ext>
            </a:extLst>
          </p:cNvPr>
          <p:cNvPicPr>
            <a:picLocks noChangeAspect="1"/>
          </p:cNvPicPr>
          <p:nvPr/>
        </p:nvPicPr>
        <p:blipFill>
          <a:blip r:embed="rId2"/>
          <a:stretch>
            <a:fillRect/>
          </a:stretch>
        </p:blipFill>
        <p:spPr>
          <a:xfrm>
            <a:off x="4544568" y="1336248"/>
            <a:ext cx="7562088" cy="4689088"/>
          </a:xfrm>
          <a:prstGeom prst="rect">
            <a:avLst/>
          </a:prstGeom>
        </p:spPr>
      </p:pic>
      <p:sp>
        <p:nvSpPr>
          <p:cNvPr id="7" name="Taisnstūris 6">
            <a:extLst>
              <a:ext uri="{FF2B5EF4-FFF2-40B4-BE49-F238E27FC236}">
                <a16:creationId xmlns:a16="http://schemas.microsoft.com/office/drawing/2014/main" id="{983A9E02-7ABB-49E8-9559-B4A3F7146E3A}"/>
              </a:ext>
            </a:extLst>
          </p:cNvPr>
          <p:cNvSpPr/>
          <p:nvPr/>
        </p:nvSpPr>
        <p:spPr>
          <a:xfrm>
            <a:off x="5157216" y="6235148"/>
            <a:ext cx="6096000" cy="246221"/>
          </a:xfrm>
          <a:prstGeom prst="rect">
            <a:avLst/>
          </a:prstGeom>
        </p:spPr>
        <p:txBody>
          <a:bodyPr>
            <a:spAutoFit/>
          </a:bodyPr>
          <a:lstStyle/>
          <a:p>
            <a:r>
              <a:rPr lang="lv-LV" sz="1000" i="1" dirty="0">
                <a:latin typeface="Calibri" panose="020F0502020204030204" pitchFamily="34" charset="0"/>
                <a:cs typeface="Calibri" panose="020F0502020204030204" pitchFamily="34" charset="0"/>
              </a:rPr>
              <a:t>Avots: https://www.business2community.com/digital-marketing/evolution-digital-marketing-enterprise-01651652</a:t>
            </a:r>
          </a:p>
        </p:txBody>
      </p:sp>
    </p:spTree>
    <p:extLst>
      <p:ext uri="{BB962C8B-B14F-4D97-AF65-F5344CB8AC3E}">
        <p14:creationId xmlns:p14="http://schemas.microsoft.com/office/powerpoint/2010/main" val="296401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v-LV" dirty="0"/>
              <a:t>Digitālā mārketinga aktualitātes pamatojums</a:t>
            </a:r>
            <a:endParaRPr dirty="0"/>
          </a:p>
        </p:txBody>
      </p:sp>
      <p:sp>
        <p:nvSpPr>
          <p:cNvPr id="100" name="Google Shape;100;p3"/>
          <p:cNvSpPr txBox="1">
            <a:spLocks noGrp="1"/>
          </p:cNvSpPr>
          <p:nvPr>
            <p:ph type="body" idx="1"/>
          </p:nvPr>
        </p:nvSpPr>
        <p:spPr>
          <a:xfrm>
            <a:off x="500270" y="1690688"/>
            <a:ext cx="7017106" cy="4351338"/>
          </a:xfrm>
          <a:prstGeom prst="rect">
            <a:avLst/>
          </a:prstGeom>
          <a:noFill/>
          <a:ln>
            <a:noFill/>
          </a:ln>
        </p:spPr>
        <p:txBody>
          <a:bodyPr spcFirstLastPara="1" wrap="square" lIns="91425" tIns="45700" rIns="91425" bIns="45700" anchor="t" anchorCtr="0">
            <a:normAutofit fontScale="70000" lnSpcReduction="20000"/>
          </a:bodyPr>
          <a:lstStyle/>
          <a:p>
            <a:pPr marL="635000" indent="-457200" algn="just">
              <a:lnSpc>
                <a:spcPct val="120000"/>
              </a:lnSpc>
              <a:spcBef>
                <a:spcPts val="0"/>
              </a:spcBef>
              <a:spcAft>
                <a:spcPts val="600"/>
              </a:spcAft>
              <a:buSzPts val="2800"/>
            </a:pPr>
            <a:r>
              <a:rPr lang="lv-LV" dirty="0">
                <a:solidFill>
                  <a:srgbClr val="444444"/>
                </a:solidFill>
                <a:latin typeface="Muli"/>
              </a:rPr>
              <a:t>Šodien gandrīz katram </a:t>
            </a:r>
            <a:r>
              <a:rPr lang="lv-LV" u="sng" dirty="0">
                <a:solidFill>
                  <a:srgbClr val="444444"/>
                </a:solidFill>
                <a:latin typeface="Muli"/>
              </a:rPr>
              <a:t>iedzīvotājam ir pieeja kādai </a:t>
            </a:r>
            <a:r>
              <a:rPr lang="lv-LV" u="sng" dirty="0" err="1">
                <a:solidFill>
                  <a:srgbClr val="444444"/>
                </a:solidFill>
                <a:latin typeface="Muli"/>
              </a:rPr>
              <a:t>viedierīcei</a:t>
            </a:r>
            <a:r>
              <a:rPr lang="lv-LV" u="sng" dirty="0">
                <a:solidFill>
                  <a:srgbClr val="444444"/>
                </a:solidFill>
                <a:latin typeface="Muli"/>
              </a:rPr>
              <a:t> </a:t>
            </a:r>
            <a:r>
              <a:rPr lang="lv-LV" dirty="0">
                <a:solidFill>
                  <a:srgbClr val="444444"/>
                </a:solidFill>
                <a:latin typeface="Muli"/>
              </a:rPr>
              <a:t>ar interneta pieslēgumu, vairumam tās ir pat vairākas ierīces. </a:t>
            </a:r>
          </a:p>
          <a:p>
            <a:pPr marL="635000" indent="-457200" algn="just">
              <a:lnSpc>
                <a:spcPct val="120000"/>
              </a:lnSpc>
              <a:spcBef>
                <a:spcPts val="0"/>
              </a:spcBef>
              <a:spcAft>
                <a:spcPts val="600"/>
              </a:spcAft>
              <a:buSzPts val="2800"/>
            </a:pPr>
            <a:r>
              <a:rPr lang="lv-LV" u="sng" dirty="0">
                <a:solidFill>
                  <a:srgbClr val="444444"/>
                </a:solidFill>
                <a:latin typeface="Muli"/>
              </a:rPr>
              <a:t>Interneta pieejamība mūsdienās ir praktiski visur</a:t>
            </a:r>
            <a:r>
              <a:rPr lang="lv-LV" dirty="0">
                <a:solidFill>
                  <a:srgbClr val="444444"/>
                </a:solidFill>
                <a:latin typeface="Muli"/>
              </a:rPr>
              <a:t>, iedzīvotāji tajā labprāt pavada laiku ne tikai veicot ar darbu saistītas aktivitātes, bet arī iepērkoties, meklējot informāciju, mācoties, patērējot izklaidējošu saturu. </a:t>
            </a:r>
          </a:p>
          <a:p>
            <a:pPr marL="635000" indent="-457200" algn="just">
              <a:lnSpc>
                <a:spcPct val="120000"/>
              </a:lnSpc>
              <a:spcBef>
                <a:spcPts val="0"/>
              </a:spcBef>
              <a:spcAft>
                <a:spcPts val="600"/>
              </a:spcAft>
              <a:buSzPts val="2800"/>
            </a:pPr>
            <a:r>
              <a:rPr lang="lv-LV" u="sng" dirty="0">
                <a:solidFill>
                  <a:srgbClr val="444444"/>
                </a:solidFill>
                <a:latin typeface="Muli"/>
              </a:rPr>
              <a:t>Internets ir visērtākā vieta</a:t>
            </a:r>
            <a:r>
              <a:rPr lang="lv-LV" dirty="0">
                <a:solidFill>
                  <a:srgbClr val="444444"/>
                </a:solidFill>
                <a:latin typeface="Muli"/>
              </a:rPr>
              <a:t>, kur uzrunāt savu mērķauditoriju. </a:t>
            </a:r>
          </a:p>
          <a:p>
            <a:pPr marL="635000" indent="-457200" algn="just">
              <a:lnSpc>
                <a:spcPct val="120000"/>
              </a:lnSpc>
              <a:spcBef>
                <a:spcPts val="0"/>
              </a:spcBef>
              <a:spcAft>
                <a:spcPts val="600"/>
              </a:spcAft>
              <a:buSzPts val="2800"/>
            </a:pPr>
            <a:r>
              <a:rPr lang="lv-LV" dirty="0">
                <a:solidFill>
                  <a:srgbClr val="444444"/>
                </a:solidFill>
                <a:latin typeface="Muli"/>
              </a:rPr>
              <a:t>Sociālie tīkli, interneta reklāmas, e-pasts, video platformas un citi kanāli </a:t>
            </a:r>
            <a:r>
              <a:rPr lang="lv-LV" u="sng" dirty="0">
                <a:solidFill>
                  <a:srgbClr val="444444"/>
                </a:solidFill>
                <a:latin typeface="Muli"/>
              </a:rPr>
              <a:t>ļauj precīzi pielāgot informāciju katram mārketinga mērķim un mērķauditorijai</a:t>
            </a:r>
            <a:r>
              <a:rPr lang="lv-LV" dirty="0">
                <a:solidFill>
                  <a:srgbClr val="444444"/>
                </a:solidFill>
                <a:latin typeface="Muli"/>
              </a:rPr>
              <a:t>. </a:t>
            </a:r>
          </a:p>
        </p:txBody>
      </p:sp>
      <p:sp>
        <p:nvSpPr>
          <p:cNvPr id="101" name="Google Shape;101;p3"/>
          <p:cNvSpPr/>
          <p:nvPr/>
        </p:nvSpPr>
        <p:spPr>
          <a:xfrm>
            <a:off x="4344814" y="6169898"/>
            <a:ext cx="2931380"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800" b="0" i="0" u="none" strike="noStrike" kern="0" cap="none" spc="0" normalizeH="0" baseline="0" noProof="0" dirty="0">
                <a:ln>
                  <a:noFill/>
                </a:ln>
                <a:solidFill>
                  <a:srgbClr val="000000"/>
                </a:solidFill>
                <a:effectLst/>
                <a:uLnTx/>
                <a:uFillTx/>
                <a:latin typeface="Calibri"/>
                <a:ea typeface="Calibri"/>
                <a:cs typeface="Calibri"/>
                <a:sym typeface="Calibri"/>
              </a:rPr>
              <a:t>Projekts Nr. </a:t>
            </a:r>
            <a:r>
              <a:rPr kumimoji="0" lang="lv-LV" sz="18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8.2.3.0/22/A/005</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 name="Attēls 1">
            <a:extLst>
              <a:ext uri="{FF2B5EF4-FFF2-40B4-BE49-F238E27FC236}">
                <a16:creationId xmlns:a16="http://schemas.microsoft.com/office/drawing/2014/main" id="{7D62177C-7432-4384-BE4D-3F47F3AF3D09}"/>
              </a:ext>
            </a:extLst>
          </p:cNvPr>
          <p:cNvPicPr>
            <a:picLocks noChangeAspect="1"/>
          </p:cNvPicPr>
          <p:nvPr/>
        </p:nvPicPr>
        <p:blipFill>
          <a:blip r:embed="rId4"/>
          <a:stretch>
            <a:fillRect/>
          </a:stretch>
        </p:blipFill>
        <p:spPr>
          <a:xfrm>
            <a:off x="7569303" y="2206417"/>
            <a:ext cx="4122427" cy="2445165"/>
          </a:xfrm>
          <a:prstGeom prst="rect">
            <a:avLst/>
          </a:prstGeom>
        </p:spPr>
      </p:pic>
    </p:spTree>
    <p:extLst>
      <p:ext uri="{BB962C8B-B14F-4D97-AF65-F5344CB8AC3E}">
        <p14:creationId xmlns:p14="http://schemas.microsoft.com/office/powerpoint/2010/main" val="3167238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57E9938-9EAA-494F-914D-513EAE825E5D}"/>
              </a:ext>
            </a:extLst>
          </p:cNvPr>
          <p:cNvSpPr>
            <a:spLocks noGrp="1"/>
          </p:cNvSpPr>
          <p:nvPr>
            <p:ph type="title"/>
          </p:nvPr>
        </p:nvSpPr>
        <p:spPr/>
        <p:txBody>
          <a:bodyPr/>
          <a:lstStyle/>
          <a:p>
            <a:r>
              <a:rPr lang="lv-LV" dirty="0"/>
              <a:t>Digitālā mārketinga speciālista uzdevumi</a:t>
            </a:r>
          </a:p>
        </p:txBody>
      </p:sp>
      <p:sp>
        <p:nvSpPr>
          <p:cNvPr id="3" name="Teksta vietturis 2">
            <a:extLst>
              <a:ext uri="{FF2B5EF4-FFF2-40B4-BE49-F238E27FC236}">
                <a16:creationId xmlns:a16="http://schemas.microsoft.com/office/drawing/2014/main" id="{9567626A-2DA3-4D07-8BFF-BE0E1C07DA5D}"/>
              </a:ext>
            </a:extLst>
          </p:cNvPr>
          <p:cNvSpPr>
            <a:spLocks noGrp="1"/>
          </p:cNvSpPr>
          <p:nvPr>
            <p:ph type="body" idx="1"/>
          </p:nvPr>
        </p:nvSpPr>
        <p:spPr/>
        <p:txBody>
          <a:bodyPr/>
          <a:lstStyle/>
          <a:p>
            <a:r>
              <a:rPr lang="lv-LV" dirty="0">
                <a:solidFill>
                  <a:srgbClr val="202124"/>
                </a:solidFill>
                <a:latin typeface="arial" panose="020B0604020202020204" pitchFamily="34" charset="0"/>
              </a:rPr>
              <a:t>Tipiski digitālā mārketinga speciālista uzdevumi ir </a:t>
            </a:r>
            <a:r>
              <a:rPr lang="lv-LV" b="1" dirty="0">
                <a:solidFill>
                  <a:srgbClr val="202124"/>
                </a:solidFill>
                <a:latin typeface="arial" panose="020B0604020202020204" pitchFamily="34" charset="0"/>
              </a:rPr>
              <a:t>e-pasta ziņojumu sūtīšana, sanāksmju apmeklēšana un satura veidošana, mārketinga stratēģiju uzraudzība un datu analīze</a:t>
            </a:r>
            <a:r>
              <a:rPr lang="lv-LV" dirty="0">
                <a:solidFill>
                  <a:srgbClr val="202124"/>
                </a:solidFill>
                <a:latin typeface="arial" panose="020B0604020202020204" pitchFamily="34" charset="0"/>
              </a:rPr>
              <a:t> . </a:t>
            </a:r>
          </a:p>
          <a:p>
            <a:r>
              <a:rPr lang="lv-LV" dirty="0">
                <a:solidFill>
                  <a:srgbClr val="202124"/>
                </a:solidFill>
                <a:latin typeface="arial" panose="020B0604020202020204" pitchFamily="34" charset="0"/>
              </a:rPr>
              <a:t>Tomēr tas, ko digitālā mārketinga speciālists faktiski dara ikdienā, var būt ļoti atkarīgs no organizācijas un produkta vai pakalpojuma, ko viņš tirgo.</a:t>
            </a:r>
            <a:endParaRPr lang="lv-LV" dirty="0"/>
          </a:p>
        </p:txBody>
      </p:sp>
      <p:pic>
        <p:nvPicPr>
          <p:cNvPr id="5" name="Attēls 4">
            <a:extLst>
              <a:ext uri="{FF2B5EF4-FFF2-40B4-BE49-F238E27FC236}">
                <a16:creationId xmlns:a16="http://schemas.microsoft.com/office/drawing/2014/main" id="{0D8580F6-E8D7-4C25-B20C-8631CBC569B3}"/>
              </a:ext>
            </a:extLst>
          </p:cNvPr>
          <p:cNvPicPr>
            <a:picLocks noChangeAspect="1"/>
          </p:cNvPicPr>
          <p:nvPr/>
        </p:nvPicPr>
        <p:blipFill>
          <a:blip r:embed="rId2"/>
          <a:stretch>
            <a:fillRect/>
          </a:stretch>
        </p:blipFill>
        <p:spPr>
          <a:xfrm>
            <a:off x="6139730" y="4619522"/>
            <a:ext cx="2345386" cy="2039695"/>
          </a:xfrm>
          <a:prstGeom prst="rect">
            <a:avLst/>
          </a:prstGeom>
        </p:spPr>
      </p:pic>
      <p:pic>
        <p:nvPicPr>
          <p:cNvPr id="6" name="Attēls 5">
            <a:extLst>
              <a:ext uri="{FF2B5EF4-FFF2-40B4-BE49-F238E27FC236}">
                <a16:creationId xmlns:a16="http://schemas.microsoft.com/office/drawing/2014/main" id="{5EFDF18E-A136-4E26-978C-08C6FF6CA4D9}"/>
              </a:ext>
            </a:extLst>
          </p:cNvPr>
          <p:cNvPicPr>
            <a:picLocks noChangeAspect="1"/>
          </p:cNvPicPr>
          <p:nvPr/>
        </p:nvPicPr>
        <p:blipFill>
          <a:blip r:embed="rId3"/>
          <a:stretch>
            <a:fillRect/>
          </a:stretch>
        </p:blipFill>
        <p:spPr>
          <a:xfrm>
            <a:off x="8277055" y="4654463"/>
            <a:ext cx="3284807" cy="1969811"/>
          </a:xfrm>
          <a:prstGeom prst="rect">
            <a:avLst/>
          </a:prstGeom>
        </p:spPr>
      </p:pic>
      <p:pic>
        <p:nvPicPr>
          <p:cNvPr id="7" name="Attēls 6">
            <a:extLst>
              <a:ext uri="{FF2B5EF4-FFF2-40B4-BE49-F238E27FC236}">
                <a16:creationId xmlns:a16="http://schemas.microsoft.com/office/drawing/2014/main" id="{29D171F4-D1B1-4386-B68B-6EE931643C0E}"/>
              </a:ext>
            </a:extLst>
          </p:cNvPr>
          <p:cNvPicPr>
            <a:picLocks noChangeAspect="1"/>
          </p:cNvPicPr>
          <p:nvPr/>
        </p:nvPicPr>
        <p:blipFill>
          <a:blip r:embed="rId4"/>
          <a:stretch>
            <a:fillRect/>
          </a:stretch>
        </p:blipFill>
        <p:spPr>
          <a:xfrm>
            <a:off x="2716695" y="4960765"/>
            <a:ext cx="2914650" cy="1457325"/>
          </a:xfrm>
          <a:prstGeom prst="rect">
            <a:avLst/>
          </a:prstGeom>
        </p:spPr>
      </p:pic>
    </p:spTree>
    <p:extLst>
      <p:ext uri="{BB962C8B-B14F-4D97-AF65-F5344CB8AC3E}">
        <p14:creationId xmlns:p14="http://schemas.microsoft.com/office/powerpoint/2010/main" val="1451868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838200" y="185530"/>
            <a:ext cx="10515600" cy="7553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lv-LV" sz="3600" dirty="0"/>
              <a:t>Dažas statistikas datu apkopojuma kopīgās atziņas un digitālā mārketinga turpmākās attīstības prognozes</a:t>
            </a:r>
            <a:endParaRPr sz="3600" dirty="0"/>
          </a:p>
        </p:txBody>
      </p:sp>
      <p:sp>
        <p:nvSpPr>
          <p:cNvPr id="107" name="Google Shape;107;p4"/>
          <p:cNvSpPr txBox="1">
            <a:spLocks noGrp="1"/>
          </p:cNvSpPr>
          <p:nvPr>
            <p:ph type="body" idx="1"/>
          </p:nvPr>
        </p:nvSpPr>
        <p:spPr>
          <a:xfrm>
            <a:off x="172279" y="1142658"/>
            <a:ext cx="10863470" cy="5084039"/>
          </a:xfrm>
          <a:prstGeom prst="rect">
            <a:avLst/>
          </a:prstGeom>
          <a:noFill/>
          <a:ln>
            <a:noFill/>
          </a:ln>
        </p:spPr>
        <p:txBody>
          <a:bodyPr spcFirstLastPara="1" wrap="square" lIns="91425" tIns="45700" rIns="91425" bIns="45700" anchor="t" anchorCtr="0">
            <a:normAutofit fontScale="25000" lnSpcReduction="20000"/>
          </a:bodyPr>
          <a:lstStyle/>
          <a:p>
            <a:pPr marL="857250" lvl="0" indent="-857250" algn="just">
              <a:lnSpc>
                <a:spcPct val="120000"/>
              </a:lnSpc>
              <a:spcBef>
                <a:spcPts val="0"/>
              </a:spcBef>
              <a:spcAft>
                <a:spcPts val="600"/>
              </a:spcAft>
              <a:buFont typeface="Wingdings" panose="05000000000000000000" pitchFamily="2" charset="2"/>
              <a:buChar char="Ø"/>
              <a:tabLst>
                <a:tab pos="457200" algn="l"/>
              </a:tabLst>
            </a:pPr>
            <a:r>
              <a:rPr lang="lv-LV" sz="6400" dirty="0">
                <a:latin typeface="Calibri" panose="020F0502020204030204" pitchFamily="34" charset="0"/>
                <a:ea typeface="Calibri" panose="020F0502020204030204" pitchFamily="34" charset="0"/>
                <a:cs typeface="Times New Roman" panose="02020603050405020304" pitchFamily="18" charset="0"/>
              </a:rPr>
              <a:t>Tiek prognozēts, ka digitālā </a:t>
            </a:r>
            <a:r>
              <a:rPr lang="lv-LV" sz="6400" dirty="0">
                <a:solidFill>
                  <a:schemeClr val="tx1"/>
                </a:solidFill>
                <a:latin typeface="Calibri" panose="020F0502020204030204" pitchFamily="34" charset="0"/>
                <a:ea typeface="Calibri" panose="020F0502020204030204" pitchFamily="34" charset="0"/>
                <a:cs typeface="Times New Roman" panose="02020603050405020304" pitchFamily="18" charset="0"/>
              </a:rPr>
              <a:t>mārketinga nozare</a:t>
            </a:r>
            <a:r>
              <a:rPr lang="lv-LV" sz="6400" dirty="0">
                <a:latin typeface="Calibri" panose="020F0502020204030204" pitchFamily="34" charset="0"/>
                <a:ea typeface="Calibri" panose="020F0502020204030204" pitchFamily="34" charset="0"/>
                <a:cs typeface="Times New Roman" panose="02020603050405020304" pitchFamily="18" charset="0"/>
              </a:rPr>
              <a:t> līdz 2026. gadam sasniegs 807 miljardus USD.</a:t>
            </a:r>
          </a:p>
          <a:p>
            <a:pPr marL="857250" lvl="0" indent="-857250" algn="just">
              <a:lnSpc>
                <a:spcPct val="120000"/>
              </a:lnSpc>
              <a:spcBef>
                <a:spcPts val="0"/>
              </a:spcBef>
              <a:spcAft>
                <a:spcPts val="600"/>
              </a:spcAft>
              <a:buFont typeface="Wingdings" panose="05000000000000000000" pitchFamily="2" charset="2"/>
              <a:buChar char="Ø"/>
              <a:tabLst>
                <a:tab pos="457200" algn="l"/>
              </a:tabLst>
            </a:pPr>
            <a:r>
              <a:rPr lang="lv-LV" sz="6400" dirty="0">
                <a:latin typeface="Calibri" panose="020F0502020204030204" pitchFamily="34" charset="0"/>
                <a:ea typeface="Calibri" panose="020F0502020204030204" pitchFamily="34" charset="0"/>
                <a:cs typeface="Times New Roman" panose="02020603050405020304" pitchFamily="18" charset="0"/>
              </a:rPr>
              <a:t>2023. gadā to reklāmu īpatsvars, kas orientēts datora lietotājiem būs 39% no kopējiem reklāmas </a:t>
            </a:r>
            <a:r>
              <a:rPr lang="lv-LV" sz="6400" dirty="0" err="1">
                <a:latin typeface="Calibri" panose="020F0502020204030204" pitchFamily="34" charset="0"/>
                <a:ea typeface="Calibri" panose="020F0502020204030204" pitchFamily="34" charset="0"/>
                <a:cs typeface="Times New Roman" panose="02020603050405020304" pitchFamily="18" charset="0"/>
              </a:rPr>
              <a:t>izdevumiemem</a:t>
            </a:r>
            <a:r>
              <a:rPr lang="lv-LV" sz="6400" dirty="0">
                <a:latin typeface="Calibri" panose="020F0502020204030204" pitchFamily="34" charset="0"/>
                <a:ea typeface="Calibri" panose="020F0502020204030204" pitchFamily="34" charset="0"/>
                <a:cs typeface="Times New Roman" panose="02020603050405020304" pitchFamily="18" charset="0"/>
              </a:rPr>
              <a:t>, savukārt viedtālruņos -  61%.</a:t>
            </a:r>
          </a:p>
          <a:p>
            <a:pPr marL="857250" indent="-857250" algn="just">
              <a:lnSpc>
                <a:spcPct val="120000"/>
              </a:lnSpc>
              <a:spcBef>
                <a:spcPts val="0"/>
              </a:spcBef>
              <a:spcAft>
                <a:spcPts val="600"/>
              </a:spcAft>
              <a:buFont typeface="Wingdings" panose="05000000000000000000" pitchFamily="2" charset="2"/>
              <a:buChar char="Ø"/>
              <a:tabLst>
                <a:tab pos="457200" algn="l"/>
              </a:tabLst>
            </a:pPr>
            <a:r>
              <a:rPr lang="lv-LV" sz="6400" dirty="0">
                <a:latin typeface="Calibri" panose="020F0502020204030204" pitchFamily="34" charset="0"/>
                <a:ea typeface="Calibri" panose="020F0502020204030204" pitchFamily="34" charset="0"/>
                <a:cs typeface="Times New Roman" panose="02020603050405020304" pitchFamily="18" charset="0"/>
              </a:rPr>
              <a:t>Līdz 2026. gadam reklāmu īpatsvars, kas orientēts datora lietotājiem būs vairs tikai 31%, bet viedtālruņiem — 69%.</a:t>
            </a:r>
          </a:p>
          <a:p>
            <a:pPr marL="857250" lvl="0" indent="-857250" algn="just">
              <a:lnSpc>
                <a:spcPct val="120000"/>
              </a:lnSpc>
              <a:spcBef>
                <a:spcPts val="0"/>
              </a:spcBef>
              <a:spcAft>
                <a:spcPts val="600"/>
              </a:spcAft>
              <a:buFont typeface="Wingdings" panose="05000000000000000000" pitchFamily="2" charset="2"/>
              <a:buChar char="Ø"/>
              <a:tabLst>
                <a:tab pos="457200" algn="l"/>
              </a:tabLst>
            </a:pPr>
            <a:r>
              <a:rPr lang="lv-LV" sz="6400" dirty="0">
                <a:latin typeface="Calibri" panose="020F0502020204030204" pitchFamily="34" charset="0"/>
                <a:ea typeface="Calibri" panose="020F0502020204030204" pitchFamily="34" charset="0"/>
                <a:cs typeface="Times New Roman" panose="02020603050405020304" pitchFamily="18" charset="0"/>
              </a:rPr>
              <a:t>20% uzņēmumu apgalvo, ka digitālā mārketinga panākumu efektivitāti var novērtēt pēc potenciālo pirkumu skaita.</a:t>
            </a:r>
          </a:p>
          <a:p>
            <a:pPr marL="857250" lvl="0" indent="-857250" algn="just">
              <a:lnSpc>
                <a:spcPct val="120000"/>
              </a:lnSpc>
              <a:spcBef>
                <a:spcPts val="0"/>
              </a:spcBef>
              <a:spcAft>
                <a:spcPts val="600"/>
              </a:spcAft>
              <a:buFont typeface="Wingdings" panose="05000000000000000000" pitchFamily="2" charset="2"/>
              <a:buChar char="Ø"/>
              <a:tabLst>
                <a:tab pos="457200" algn="l"/>
              </a:tabLst>
            </a:pPr>
            <a:r>
              <a:rPr lang="lv-LV" sz="6400" dirty="0">
                <a:latin typeface="Calibri" panose="020F0502020204030204" pitchFamily="34" charset="0"/>
                <a:ea typeface="Calibri" panose="020F0502020204030204" pitchFamily="34" charset="0"/>
                <a:cs typeface="Times New Roman" panose="02020603050405020304" pitchFamily="18" charset="0"/>
              </a:rPr>
              <a:t>Saskaņā ar </a:t>
            </a:r>
            <a:r>
              <a:rPr lang="lv-LV" sz="6400" dirty="0" err="1">
                <a:latin typeface="Calibri" panose="020F0502020204030204" pitchFamily="34" charset="0"/>
                <a:ea typeface="Calibri" panose="020F0502020204030204" pitchFamily="34" charset="0"/>
                <a:cs typeface="Times New Roman" panose="02020603050405020304" pitchFamily="18" charset="0"/>
              </a:rPr>
              <a:t>Gartner</a:t>
            </a:r>
            <a:r>
              <a:rPr lang="lv-LV" sz="6400" dirty="0">
                <a:latin typeface="Calibri" panose="020F0502020204030204" pitchFamily="34" charset="0"/>
                <a:ea typeface="Calibri" panose="020F0502020204030204" pitchFamily="34" charset="0"/>
                <a:cs typeface="Times New Roman" panose="02020603050405020304" pitchFamily="18" charset="0"/>
              </a:rPr>
              <a:t> aptauju 72% no mārketinga budžeta tiek novirzīti digitālajam mārketingam.</a:t>
            </a:r>
          </a:p>
          <a:p>
            <a:pPr marL="857250" lvl="0" indent="-857250" algn="just">
              <a:lnSpc>
                <a:spcPct val="120000"/>
              </a:lnSpc>
              <a:spcBef>
                <a:spcPts val="0"/>
              </a:spcBef>
              <a:spcAft>
                <a:spcPts val="600"/>
              </a:spcAft>
              <a:buFont typeface="Wingdings" panose="05000000000000000000" pitchFamily="2" charset="2"/>
              <a:buChar char="Ø"/>
              <a:tabLst>
                <a:tab pos="457200" algn="l"/>
              </a:tabLst>
            </a:pPr>
            <a:r>
              <a:rPr lang="lv-LV" sz="6400" dirty="0">
                <a:latin typeface="Calibri" panose="020F0502020204030204" pitchFamily="34" charset="0"/>
                <a:ea typeface="Calibri" panose="020F0502020204030204" pitchFamily="34" charset="0"/>
                <a:cs typeface="Times New Roman" panose="02020603050405020304" pitchFamily="18" charset="0"/>
              </a:rPr>
              <a:t> Kopš 2023. gada </a:t>
            </a:r>
            <a:r>
              <a:rPr lang="lv-LV" sz="6400" dirty="0" err="1">
                <a:latin typeface="Calibri" panose="020F0502020204030204" pitchFamily="34" charset="0"/>
                <a:ea typeface="Calibri" panose="020F0502020204030204" pitchFamily="34" charset="0"/>
                <a:cs typeface="Times New Roman" panose="02020603050405020304" pitchFamily="18" charset="0"/>
              </a:rPr>
              <a:t>Google</a:t>
            </a:r>
            <a:r>
              <a:rPr lang="lv-LV" sz="6400" dirty="0">
                <a:latin typeface="Calibri" panose="020F0502020204030204" pitchFamily="34" charset="0"/>
                <a:ea typeface="Calibri" panose="020F0502020204030204" pitchFamily="34" charset="0"/>
                <a:cs typeface="Times New Roman" panose="02020603050405020304" pitchFamily="18" charset="0"/>
              </a:rPr>
              <a:t> katru dienu apstrādā 8,5 miljardus meklējumu.</a:t>
            </a:r>
          </a:p>
          <a:p>
            <a:pPr marL="857250" lvl="0" indent="-857250" algn="just">
              <a:lnSpc>
                <a:spcPct val="120000"/>
              </a:lnSpc>
              <a:spcBef>
                <a:spcPts val="0"/>
              </a:spcBef>
              <a:spcAft>
                <a:spcPts val="600"/>
              </a:spcAft>
              <a:buFont typeface="Wingdings" panose="05000000000000000000" pitchFamily="2" charset="2"/>
              <a:buChar char="Ø"/>
              <a:tabLst>
                <a:tab pos="457200" algn="l"/>
              </a:tabLst>
            </a:pPr>
            <a:r>
              <a:rPr lang="lv-LV" sz="6400" dirty="0" err="1">
                <a:latin typeface="Calibri" panose="020F0502020204030204" pitchFamily="34" charset="0"/>
                <a:ea typeface="Calibri" panose="020F0502020204030204" pitchFamily="34" charset="0"/>
                <a:cs typeface="Times New Roman" panose="02020603050405020304" pitchFamily="18" charset="0"/>
              </a:rPr>
              <a:t>Google</a:t>
            </a:r>
            <a:r>
              <a:rPr lang="lv-LV" sz="6400" dirty="0">
                <a:latin typeface="Calibri" panose="020F0502020204030204" pitchFamily="34" charset="0"/>
                <a:ea typeface="Calibri" panose="020F0502020204030204" pitchFamily="34" charset="0"/>
                <a:cs typeface="Times New Roman" panose="02020603050405020304" pitchFamily="18" charset="0"/>
              </a:rPr>
              <a:t> ir pasaulē lielākā meklētājprogramma, kas nodrošina 92% globālo meklējumu.</a:t>
            </a:r>
          </a:p>
          <a:p>
            <a:pPr marL="857250" lvl="0" indent="-857250" algn="just">
              <a:lnSpc>
                <a:spcPct val="120000"/>
              </a:lnSpc>
              <a:spcBef>
                <a:spcPts val="0"/>
              </a:spcBef>
              <a:spcAft>
                <a:spcPts val="600"/>
              </a:spcAft>
              <a:buFont typeface="Wingdings" panose="05000000000000000000" pitchFamily="2" charset="2"/>
              <a:buChar char="Ø"/>
              <a:tabLst>
                <a:tab pos="457200" algn="l"/>
              </a:tabLst>
            </a:pPr>
            <a:r>
              <a:rPr lang="lv-LV" sz="6400" dirty="0">
                <a:latin typeface="Calibri" panose="020F0502020204030204" pitchFamily="34" charset="0"/>
                <a:ea typeface="Calibri" panose="020F0502020204030204" pitchFamily="34" charset="0"/>
                <a:cs typeface="Times New Roman" panose="02020603050405020304" pitchFamily="18" charset="0"/>
              </a:rPr>
              <a:t>Saskaņā ar personāla atlases uzņēmumu aptauju mārketinga speciālistu darba pieprasījums līdz 2026. gadam palielināsies par 10%.</a:t>
            </a:r>
          </a:p>
          <a:p>
            <a:pPr marL="857250" lvl="0" indent="-857250" algn="just">
              <a:lnSpc>
                <a:spcPct val="120000"/>
              </a:lnSpc>
              <a:spcBef>
                <a:spcPts val="0"/>
              </a:spcBef>
              <a:spcAft>
                <a:spcPts val="600"/>
              </a:spcAft>
              <a:buFont typeface="Wingdings" panose="05000000000000000000" pitchFamily="2" charset="2"/>
              <a:buChar char="Ø"/>
              <a:tabLst>
                <a:tab pos="457200" algn="l"/>
              </a:tabLst>
            </a:pPr>
            <a:r>
              <a:rPr lang="lv-LV" sz="6400" dirty="0">
                <a:latin typeface="Calibri" panose="020F0502020204030204" pitchFamily="34" charset="0"/>
                <a:ea typeface="Calibri" panose="020F0502020204030204" pitchFamily="34" charset="0"/>
                <a:cs typeface="Times New Roman" panose="02020603050405020304" pitchFamily="18" charset="0"/>
              </a:rPr>
              <a:t>Klienti tērē par 50% vairāk līdzekļu, iegādājoties produktus no uzņēmumiem, kuri publicē klientu atsauksmes un atbild uz tām.</a:t>
            </a:r>
          </a:p>
          <a:p>
            <a:pPr marL="857250" lvl="0" indent="-857250" algn="just">
              <a:lnSpc>
                <a:spcPct val="120000"/>
              </a:lnSpc>
              <a:spcBef>
                <a:spcPts val="0"/>
              </a:spcBef>
              <a:spcAft>
                <a:spcPts val="600"/>
              </a:spcAft>
              <a:buFont typeface="Wingdings" panose="05000000000000000000" pitchFamily="2" charset="2"/>
              <a:buChar char="Ø"/>
              <a:tabLst>
                <a:tab pos="457200" algn="l"/>
              </a:tabLst>
            </a:pPr>
            <a:r>
              <a:rPr lang="lv-LV" sz="6400" dirty="0">
                <a:latin typeface="Calibri" panose="020F0502020204030204" pitchFamily="34" charset="0"/>
                <a:ea typeface="Calibri" panose="020F0502020204030204" pitchFamily="34" charset="0"/>
                <a:cs typeface="Times New Roman" panose="02020603050405020304" pitchFamily="18" charset="0"/>
              </a:rPr>
              <a:t>Vairāk nekā 90% cilvēku pirms pirkuma lēmuma pieņemšanas izlasa atsauksmes tiešsaistē.</a:t>
            </a:r>
          </a:p>
          <a:p>
            <a:pPr marL="857250" lvl="0" indent="-857250" algn="just">
              <a:lnSpc>
                <a:spcPct val="120000"/>
              </a:lnSpc>
              <a:spcBef>
                <a:spcPts val="0"/>
              </a:spcBef>
              <a:spcAft>
                <a:spcPts val="600"/>
              </a:spcAft>
              <a:buFont typeface="Wingdings" panose="05000000000000000000" pitchFamily="2" charset="2"/>
              <a:buChar char="Ø"/>
              <a:tabLst>
                <a:tab pos="457200" algn="l"/>
              </a:tabLst>
            </a:pPr>
            <a:r>
              <a:rPr lang="lv-LV" sz="6400" dirty="0">
                <a:latin typeface="Calibri" panose="020F0502020204030204" pitchFamily="34" charset="0"/>
                <a:ea typeface="Calibri" panose="020F0502020204030204" pitchFamily="34" charset="0"/>
                <a:cs typeface="Times New Roman" panose="02020603050405020304" pitchFamily="18" charset="0"/>
              </a:rPr>
              <a:t>Digitālās reklāmas var palielināt zīmola atpazīstamību par 80%</a:t>
            </a:r>
          </a:p>
          <a:p>
            <a:pPr marL="857250" lvl="0" indent="-857250" algn="just">
              <a:lnSpc>
                <a:spcPct val="120000"/>
              </a:lnSpc>
              <a:spcBef>
                <a:spcPts val="0"/>
              </a:spcBef>
              <a:spcAft>
                <a:spcPts val="600"/>
              </a:spcAft>
              <a:buFont typeface="Wingdings" panose="05000000000000000000" pitchFamily="2" charset="2"/>
              <a:buChar char="Ø"/>
              <a:tabLst>
                <a:tab pos="457200" algn="l"/>
              </a:tabLst>
            </a:pPr>
            <a:r>
              <a:rPr lang="lv-LV" sz="6400" dirty="0">
                <a:latin typeface="Calibri" panose="020F0502020204030204" pitchFamily="34" charset="0"/>
                <a:ea typeface="Calibri" panose="020F0502020204030204" pitchFamily="34" charset="0"/>
                <a:cs typeface="Times New Roman" panose="02020603050405020304" pitchFamily="18" charset="0"/>
              </a:rPr>
              <a:t>62% mārketinga speciālistu izmanto programmatūru klientu attiecību pārvaldībai.</a:t>
            </a:r>
          </a:p>
          <a:p>
            <a:pPr marL="228600" lvl="0" indent="-50800" algn="l" rtl="0">
              <a:lnSpc>
                <a:spcPct val="90000"/>
              </a:lnSpc>
              <a:spcBef>
                <a:spcPts val="0"/>
              </a:spcBef>
              <a:spcAft>
                <a:spcPts val="0"/>
              </a:spcAft>
              <a:buClr>
                <a:schemeClr val="dk1"/>
              </a:buClr>
              <a:buSzPts val="2800"/>
              <a:buNone/>
            </a:pPr>
            <a:endParaRPr dirty="0"/>
          </a:p>
        </p:txBody>
      </p:sp>
      <p:sp>
        <p:nvSpPr>
          <p:cNvPr id="108" name="Google Shape;108;p4"/>
          <p:cNvSpPr/>
          <p:nvPr/>
        </p:nvSpPr>
        <p:spPr>
          <a:xfrm>
            <a:off x="4433736" y="6226697"/>
            <a:ext cx="29313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1800" dirty="0">
                <a:solidFill>
                  <a:schemeClr val="dk1"/>
                </a:solidFill>
                <a:latin typeface="Calibri"/>
                <a:ea typeface="Calibri"/>
                <a:cs typeface="Calibri"/>
                <a:sym typeface="Calibri"/>
              </a:rPr>
              <a:t>Projekts Nr. </a:t>
            </a:r>
            <a:r>
              <a:rPr lang="lv-LV"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8.2.3.0/22/A/005</a:t>
            </a:r>
            <a:endParaRPr sz="1800" dirty="0">
              <a:solidFill>
                <a:schemeClr val="dk1"/>
              </a:solidFill>
              <a:latin typeface="Calibri"/>
              <a:ea typeface="Calibri"/>
              <a:cs typeface="Calibri"/>
              <a:sym typeface="Calibri"/>
            </a:endParaRPr>
          </a:p>
        </p:txBody>
      </p:sp>
      <p:pic>
        <p:nvPicPr>
          <p:cNvPr id="2" name="Attēls 1">
            <a:extLst>
              <a:ext uri="{FF2B5EF4-FFF2-40B4-BE49-F238E27FC236}">
                <a16:creationId xmlns:a16="http://schemas.microsoft.com/office/drawing/2014/main" id="{7C8808F5-D9DE-49CA-8859-B40855B9F6F3}"/>
              </a:ext>
            </a:extLst>
          </p:cNvPr>
          <p:cNvPicPr>
            <a:picLocks noChangeAspect="1"/>
          </p:cNvPicPr>
          <p:nvPr/>
        </p:nvPicPr>
        <p:blipFill>
          <a:blip r:embed="rId4"/>
          <a:stretch>
            <a:fillRect/>
          </a:stretch>
        </p:blipFill>
        <p:spPr>
          <a:xfrm>
            <a:off x="9324746" y="5082209"/>
            <a:ext cx="2029054" cy="1521791"/>
          </a:xfrm>
          <a:prstGeom prst="rect">
            <a:avLst/>
          </a:prstGeom>
        </p:spPr>
      </p:pic>
      <p:sp>
        <p:nvSpPr>
          <p:cNvPr id="3" name="Taisnstūris 2">
            <a:extLst>
              <a:ext uri="{FF2B5EF4-FFF2-40B4-BE49-F238E27FC236}">
                <a16:creationId xmlns:a16="http://schemas.microsoft.com/office/drawing/2014/main" id="{EF34905B-A2C1-4EF1-9B6E-AF1BF0905264}"/>
              </a:ext>
            </a:extLst>
          </p:cNvPr>
          <p:cNvSpPr/>
          <p:nvPr/>
        </p:nvSpPr>
        <p:spPr>
          <a:xfrm>
            <a:off x="310701" y="5977013"/>
            <a:ext cx="5814412" cy="388183"/>
          </a:xfrm>
          <a:prstGeom prst="rect">
            <a:avLst/>
          </a:prstGeom>
        </p:spPr>
        <p:txBody>
          <a:bodyPr wrap="none">
            <a:spAutoFit/>
          </a:bodyPr>
          <a:lstStyle/>
          <a:p>
            <a:pPr marL="228600" lvl="0" indent="-50800">
              <a:lnSpc>
                <a:spcPct val="90000"/>
              </a:lnSpc>
              <a:buSzPts val="2800"/>
            </a:pPr>
            <a:r>
              <a:rPr lang="lv-LV" sz="1000" b="1" i="1" dirty="0">
                <a:latin typeface="Calibri" panose="020F0502020204030204" pitchFamily="34" charset="0"/>
                <a:ea typeface="Calibri" panose="020F0502020204030204" pitchFamily="34" charset="0"/>
                <a:cs typeface="Times New Roman" panose="02020603050405020304" pitchFamily="18" charset="0"/>
              </a:rPr>
              <a:t>Avoti:</a:t>
            </a:r>
            <a:r>
              <a:rPr lang="lv-LV" sz="1000" i="1" dirty="0">
                <a:latin typeface="Calibri" panose="020F0502020204030204" pitchFamily="34" charset="0"/>
                <a:ea typeface="Calibri" panose="020F0502020204030204" pitchFamily="34" charset="0"/>
                <a:cs typeface="Times New Roman" panose="02020603050405020304" pitchFamily="18" charset="0"/>
              </a:rPr>
              <a:t> </a:t>
            </a:r>
            <a:r>
              <a:rPr lang="lv-LV" sz="1000" i="1" dirty="0" err="1">
                <a:latin typeface="Calibri" panose="020F0502020204030204" pitchFamily="34" charset="0"/>
                <a:ea typeface="Calibri" panose="020F0502020204030204" pitchFamily="34" charset="0"/>
                <a:cs typeface="Times New Roman" panose="02020603050405020304" pitchFamily="18" charset="0"/>
              </a:rPr>
              <a:t>TechJury</a:t>
            </a:r>
            <a:r>
              <a:rPr lang="lv-LV" sz="1000" i="1" dirty="0">
                <a:latin typeface="Calibri" panose="020F0502020204030204" pitchFamily="34" charset="0"/>
                <a:ea typeface="Calibri" panose="020F0502020204030204" pitchFamily="34" charset="0"/>
                <a:cs typeface="Times New Roman" panose="02020603050405020304" pitchFamily="18" charset="0"/>
              </a:rPr>
              <a:t>, Statista, </a:t>
            </a:r>
            <a:r>
              <a:rPr lang="lv-LV" sz="1000" i="1" dirty="0" err="1">
                <a:latin typeface="Calibri" panose="020F0502020204030204" pitchFamily="34" charset="0"/>
                <a:ea typeface="Calibri" panose="020F0502020204030204" pitchFamily="34" charset="0"/>
                <a:cs typeface="Times New Roman" panose="02020603050405020304" pitchFamily="18" charset="0"/>
              </a:rPr>
              <a:t>Wikipedia</a:t>
            </a:r>
            <a:r>
              <a:rPr lang="lv-LV" sz="1000" i="1" dirty="0">
                <a:latin typeface="Calibri" panose="020F0502020204030204" pitchFamily="34" charset="0"/>
                <a:ea typeface="Calibri" panose="020F0502020204030204" pitchFamily="34" charset="0"/>
                <a:cs typeface="Times New Roman" panose="02020603050405020304" pitchFamily="18" charset="0"/>
              </a:rPr>
              <a:t>, </a:t>
            </a:r>
            <a:r>
              <a:rPr lang="lv-LV" sz="1000" i="1" dirty="0" err="1">
                <a:latin typeface="Calibri" panose="020F0502020204030204" pitchFamily="34" charset="0"/>
                <a:ea typeface="Calibri" panose="020F0502020204030204" pitchFamily="34" charset="0"/>
                <a:cs typeface="Times New Roman" panose="02020603050405020304" pitchFamily="18" charset="0"/>
              </a:rPr>
              <a:t>Gartner</a:t>
            </a:r>
            <a:r>
              <a:rPr lang="lv-LV" sz="1000" i="1" dirty="0">
                <a:latin typeface="Calibri" panose="020F0502020204030204" pitchFamily="34" charset="0"/>
                <a:ea typeface="Calibri" panose="020F0502020204030204" pitchFamily="34" charset="0"/>
                <a:cs typeface="Times New Roman" panose="02020603050405020304" pitchFamily="18" charset="0"/>
              </a:rPr>
              <a:t>, </a:t>
            </a:r>
            <a:r>
              <a:rPr lang="lv-LV" sz="1000" i="1" dirty="0" err="1">
                <a:latin typeface="Calibri" panose="020F0502020204030204" pitchFamily="34" charset="0"/>
                <a:ea typeface="Calibri" panose="020F0502020204030204" pitchFamily="34" charset="0"/>
                <a:cs typeface="Times New Roman" panose="02020603050405020304" pitchFamily="18" charset="0"/>
              </a:rPr>
              <a:t>Bureau</a:t>
            </a:r>
            <a:r>
              <a:rPr lang="lv-LV" sz="1000" i="1" dirty="0">
                <a:latin typeface="Calibri" panose="020F0502020204030204" pitchFamily="34" charset="0"/>
                <a:ea typeface="Calibri" panose="020F0502020204030204" pitchFamily="34" charset="0"/>
                <a:cs typeface="Times New Roman" panose="02020603050405020304" pitchFamily="18" charset="0"/>
              </a:rPr>
              <a:t> </a:t>
            </a:r>
            <a:r>
              <a:rPr lang="lv-LV" sz="1000" i="1" dirty="0" err="1">
                <a:latin typeface="Calibri" panose="020F0502020204030204" pitchFamily="34" charset="0"/>
                <a:ea typeface="Calibri" panose="020F0502020204030204" pitchFamily="34" charset="0"/>
                <a:cs typeface="Times New Roman" panose="02020603050405020304" pitchFamily="18" charset="0"/>
              </a:rPr>
              <a:t>of</a:t>
            </a:r>
            <a:r>
              <a:rPr lang="lv-LV" sz="1000" i="1" dirty="0">
                <a:latin typeface="Calibri" panose="020F0502020204030204" pitchFamily="34" charset="0"/>
                <a:ea typeface="Calibri" panose="020F0502020204030204" pitchFamily="34" charset="0"/>
                <a:cs typeface="Times New Roman" panose="02020603050405020304" pitchFamily="18" charset="0"/>
              </a:rPr>
              <a:t> </a:t>
            </a:r>
            <a:r>
              <a:rPr lang="lv-LV" sz="1000" i="1" dirty="0" err="1">
                <a:latin typeface="Calibri" panose="020F0502020204030204" pitchFamily="34" charset="0"/>
                <a:ea typeface="Calibri" panose="020F0502020204030204" pitchFamily="34" charset="0"/>
                <a:cs typeface="Times New Roman" panose="02020603050405020304" pitchFamily="18" charset="0"/>
              </a:rPr>
              <a:t>Work</a:t>
            </a:r>
            <a:r>
              <a:rPr lang="lv-LV" sz="1000" i="1" dirty="0">
                <a:latin typeface="Calibri" panose="020F0502020204030204" pitchFamily="34" charset="0"/>
                <a:ea typeface="Calibri" panose="020F0502020204030204" pitchFamily="34" charset="0"/>
                <a:cs typeface="Times New Roman" panose="02020603050405020304" pitchFamily="18" charset="0"/>
              </a:rPr>
              <a:t>, </a:t>
            </a:r>
            <a:r>
              <a:rPr lang="lv-LV" sz="1000" i="1" dirty="0" err="1">
                <a:latin typeface="Calibri" panose="020F0502020204030204" pitchFamily="34" charset="0"/>
                <a:ea typeface="Calibri" panose="020F0502020204030204" pitchFamily="34" charset="0"/>
                <a:cs typeface="Times New Roman" panose="02020603050405020304" pitchFamily="18" charset="0"/>
              </a:rPr>
              <a:t>WordStream</a:t>
            </a:r>
            <a:r>
              <a:rPr lang="lv-LV" sz="1000" i="1" dirty="0">
                <a:latin typeface="Calibri" panose="020F0502020204030204" pitchFamily="34" charset="0"/>
                <a:ea typeface="Calibri" panose="020F0502020204030204" pitchFamily="34" charset="0"/>
                <a:cs typeface="Times New Roman" panose="02020603050405020304" pitchFamily="18" charset="0"/>
              </a:rPr>
              <a:t>, </a:t>
            </a:r>
            <a:r>
              <a:rPr lang="lv-LV" sz="1000" i="1" dirty="0" err="1">
                <a:latin typeface="Calibri" panose="020F0502020204030204" pitchFamily="34" charset="0"/>
                <a:ea typeface="Calibri" panose="020F0502020204030204" pitchFamily="34" charset="0"/>
                <a:cs typeface="Times New Roman" panose="02020603050405020304" pitchFamily="18" charset="0"/>
              </a:rPr>
              <a:t>Hubspot</a:t>
            </a:r>
            <a:r>
              <a:rPr lang="lv-LV" sz="1000" i="1" dirty="0">
                <a:latin typeface="Calibri" panose="020F0502020204030204" pitchFamily="34" charset="0"/>
                <a:ea typeface="Calibri" panose="020F0502020204030204" pitchFamily="34" charset="0"/>
                <a:cs typeface="Times New Roman" panose="02020603050405020304" pitchFamily="18" charset="0"/>
              </a:rPr>
              <a:t>, </a:t>
            </a:r>
            <a:r>
              <a:rPr lang="lv-LV" sz="1000" i="1" dirty="0" err="1">
                <a:latin typeface="Calibri"/>
                <a:cs typeface="Calibri"/>
                <a:sym typeface="Calibri"/>
              </a:rPr>
              <a:t>Demandsage</a:t>
            </a:r>
            <a:r>
              <a:rPr lang="lv-LV" sz="1000" i="1" dirty="0">
                <a:latin typeface="Calibri"/>
                <a:cs typeface="Calibri"/>
                <a:sym typeface="Calibri"/>
              </a:rPr>
              <a:t>, 2023</a:t>
            </a:r>
          </a:p>
          <a:p>
            <a:pPr>
              <a:lnSpc>
                <a:spcPct val="107000"/>
              </a:lnSpc>
              <a:spcAft>
                <a:spcPts val="800"/>
              </a:spcAft>
            </a:pPr>
            <a:endParaRPr lang="lv-LV" sz="1000" i="1"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218661" y="199472"/>
            <a:ext cx="11035748" cy="7016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lv-LV" sz="3200" dirty="0"/>
              <a:t>Dažas atziņas par e-pastu mārketinga statistiku un attīstības prognozēm</a:t>
            </a:r>
            <a:endParaRPr sz="3200" dirty="0"/>
          </a:p>
        </p:txBody>
      </p:sp>
      <p:sp>
        <p:nvSpPr>
          <p:cNvPr id="114" name="Google Shape;114;p5"/>
          <p:cNvSpPr txBox="1">
            <a:spLocks noGrp="1"/>
          </p:cNvSpPr>
          <p:nvPr>
            <p:ph type="body" idx="1"/>
          </p:nvPr>
        </p:nvSpPr>
        <p:spPr>
          <a:xfrm>
            <a:off x="409713" y="901147"/>
            <a:ext cx="10515600" cy="5516079"/>
          </a:xfrm>
          <a:prstGeom prst="rect">
            <a:avLst/>
          </a:prstGeom>
          <a:noFill/>
          <a:ln>
            <a:noFill/>
          </a:ln>
        </p:spPr>
        <p:txBody>
          <a:bodyPr spcFirstLastPara="1" wrap="square" lIns="91425" tIns="45700" rIns="91425" bIns="45700" anchor="t" anchorCtr="0">
            <a:normAutofit fontScale="47500" lnSpcReduction="20000"/>
          </a:bodyPr>
          <a:lstStyle/>
          <a:p>
            <a:pPr lvl="0" indent="-457200">
              <a:lnSpc>
                <a:spcPct val="120000"/>
              </a:lnSpc>
              <a:spcBef>
                <a:spcPts val="0"/>
              </a:spcBef>
              <a:spcAft>
                <a:spcPts val="600"/>
              </a:spcAft>
              <a:buFont typeface="Wingdings" panose="05000000000000000000" pitchFamily="2" charset="2"/>
              <a:buChar char="Ø"/>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2023. gadā e-pastu katru dienu izmanto 4,14 miljardi cilvēku.</a:t>
            </a:r>
          </a:p>
          <a:p>
            <a:pPr lvl="0" indent="-457200">
              <a:lnSpc>
                <a:spcPct val="120000"/>
              </a:lnSpc>
              <a:spcBef>
                <a:spcPts val="0"/>
              </a:spcBef>
              <a:spcAft>
                <a:spcPts val="600"/>
              </a:spcAft>
              <a:buFont typeface="Wingdings" panose="05000000000000000000" pitchFamily="2" charset="2"/>
              <a:buChar char="Ø"/>
              <a:tabLst>
                <a:tab pos="457200" algn="l"/>
              </a:tabLst>
            </a:pPr>
            <a:r>
              <a:rPr lang="lv-LV" dirty="0">
                <a:solidFill>
                  <a:schemeClr val="tx1"/>
                </a:solidFill>
                <a:latin typeface="Calibri" panose="020F0502020204030204" pitchFamily="34" charset="0"/>
                <a:ea typeface="Calibri" panose="020F0502020204030204" pitchFamily="34" charset="0"/>
                <a:cs typeface="Times New Roman" panose="02020603050405020304" pitchFamily="18" charset="0"/>
              </a:rPr>
              <a:t>E-pasta mārketinga rentabilitāte vidēji ir</a:t>
            </a:r>
            <a:r>
              <a:rPr lang="lv-LV" dirty="0">
                <a:latin typeface="Calibri" panose="020F0502020204030204" pitchFamily="34" charset="0"/>
                <a:ea typeface="Calibri" panose="020F0502020204030204" pitchFamily="34" charset="0"/>
                <a:cs typeface="Times New Roman" panose="02020603050405020304" pitchFamily="18" charset="0"/>
              </a:rPr>
              <a:t> 36 USD par katru iztērēto 1 USD.</a:t>
            </a:r>
          </a:p>
          <a:p>
            <a:pPr lvl="0" indent="-457200">
              <a:lnSpc>
                <a:spcPct val="120000"/>
              </a:lnSpc>
              <a:spcBef>
                <a:spcPts val="0"/>
              </a:spcBef>
              <a:spcAft>
                <a:spcPts val="600"/>
              </a:spcAft>
              <a:buFont typeface="Wingdings" panose="05000000000000000000" pitchFamily="2" charset="2"/>
              <a:buChar char="Ø"/>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Vairāk nekā ceturto daļu e-pastu (36,6%) viedtālruņu lietotāji atver katru dienu. </a:t>
            </a:r>
          </a:p>
          <a:p>
            <a:pPr lvl="0" indent="-457200">
              <a:lnSpc>
                <a:spcPct val="120000"/>
              </a:lnSpc>
              <a:spcBef>
                <a:spcPts val="0"/>
              </a:spcBef>
              <a:spcAft>
                <a:spcPts val="600"/>
              </a:spcAft>
              <a:buFont typeface="Wingdings" panose="05000000000000000000" pitchFamily="2" charset="2"/>
              <a:buChar char="Ø"/>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Mobilajām ierīcēm draudzīgs e-pasts ir otrā populārākā stratēģija, ko ieviesuši e-pasta mārketinga speciālisti, lai palielinātu savu darbību rentabilitāti.</a:t>
            </a:r>
          </a:p>
          <a:p>
            <a:pPr lvl="0" indent="-457200">
              <a:lnSpc>
                <a:spcPct val="120000"/>
              </a:lnSpc>
              <a:spcBef>
                <a:spcPts val="0"/>
              </a:spcBef>
              <a:spcAft>
                <a:spcPts val="600"/>
              </a:spcAft>
              <a:buFont typeface="Wingdings" panose="05000000000000000000" pitchFamily="2" charset="2"/>
              <a:buChar char="Ø"/>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20% mārketinga e-pasta kampaņu nav optimizētas mobilajiem tālruņiem.</a:t>
            </a:r>
          </a:p>
          <a:p>
            <a:pPr lvl="0" indent="-457200">
              <a:lnSpc>
                <a:spcPct val="120000"/>
              </a:lnSpc>
              <a:spcBef>
                <a:spcPts val="0"/>
              </a:spcBef>
              <a:spcAft>
                <a:spcPts val="600"/>
              </a:spcAft>
              <a:buFont typeface="Wingdings" panose="05000000000000000000" pitchFamily="2" charset="2"/>
              <a:buChar char="Ø"/>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2023. gadā ieņēmumi no e-pasta mārketinga sasniegs USD 8,49 miljardi.</a:t>
            </a:r>
          </a:p>
          <a:p>
            <a:pPr lvl="0" indent="-457200">
              <a:lnSpc>
                <a:spcPct val="120000"/>
              </a:lnSpc>
              <a:spcBef>
                <a:spcPts val="0"/>
              </a:spcBef>
              <a:spcAft>
                <a:spcPts val="600"/>
              </a:spcAft>
              <a:buFont typeface="Wingdings" panose="05000000000000000000" pitchFamily="2" charset="2"/>
              <a:buChar char="Ø"/>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Pirmdienās ir visaugstākais atvēršanas rādītājs – 22%, savukārt svētdienās ir viszemākais ar 20,3%.</a:t>
            </a:r>
          </a:p>
          <a:p>
            <a:pPr lvl="0" indent="-457200">
              <a:lnSpc>
                <a:spcPct val="120000"/>
              </a:lnSpc>
              <a:spcBef>
                <a:spcPts val="0"/>
              </a:spcBef>
              <a:spcAft>
                <a:spcPts val="600"/>
              </a:spcAft>
              <a:buFont typeface="Wingdings" panose="05000000000000000000" pitchFamily="2" charset="2"/>
              <a:buChar char="Ø"/>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Otrdienās ir visaugstākais vidējais klikšķu skaits – 2,4%, savukārt sestdienās un svētdienās ir zemākais VKS – 2,1%.</a:t>
            </a:r>
          </a:p>
          <a:p>
            <a:pPr lvl="0" indent="-457200">
              <a:lnSpc>
                <a:spcPct val="120000"/>
              </a:lnSpc>
              <a:spcBef>
                <a:spcPts val="0"/>
              </a:spcBef>
              <a:spcAft>
                <a:spcPts val="600"/>
              </a:spcAft>
              <a:buFont typeface="Wingdings" panose="05000000000000000000" pitchFamily="2" charset="2"/>
              <a:buChar char="Ø"/>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82% digitālā mārketinga speciālistu īsteno e-pasta mārketingu visā pasaulē, no kuriem 65% izmanto </a:t>
            </a:r>
            <a:r>
              <a:rPr lang="lv-LV" dirty="0">
                <a:solidFill>
                  <a:schemeClr val="tx1"/>
                </a:solidFill>
                <a:latin typeface="Calibri" panose="020F0502020204030204" pitchFamily="34" charset="0"/>
                <a:ea typeface="Calibri" panose="020F0502020204030204" pitchFamily="34" charset="0"/>
                <a:cs typeface="Times New Roman" panose="02020603050405020304" pitchFamily="18" charset="0"/>
              </a:rPr>
              <a:t>automatizētus </a:t>
            </a:r>
            <a:r>
              <a:rPr lang="lv-LV" dirty="0">
                <a:latin typeface="Calibri" panose="020F0502020204030204" pitchFamily="34" charset="0"/>
                <a:ea typeface="Calibri" panose="020F0502020204030204" pitchFamily="34" charset="0"/>
                <a:cs typeface="Times New Roman" panose="02020603050405020304" pitchFamily="18" charset="0"/>
              </a:rPr>
              <a:t>e-</a:t>
            </a:r>
            <a:r>
              <a:rPr lang="lv-LV" dirty="0" err="1">
                <a:latin typeface="Calibri" panose="020F0502020204030204" pitchFamily="34" charset="0"/>
                <a:ea typeface="Calibri" panose="020F0502020204030204" pitchFamily="34" charset="0"/>
                <a:cs typeface="Times New Roman" panose="02020603050405020304" pitchFamily="18" charset="0"/>
              </a:rPr>
              <a:t>pastus</a:t>
            </a:r>
            <a:r>
              <a:rPr lang="lv-LV" dirty="0">
                <a:latin typeface="Calibri" panose="020F0502020204030204" pitchFamily="34" charset="0"/>
                <a:ea typeface="Calibri" panose="020F0502020204030204" pitchFamily="34" charset="0"/>
                <a:cs typeface="Times New Roman" panose="02020603050405020304" pitchFamily="18" charset="0"/>
              </a:rPr>
              <a:t>. </a:t>
            </a:r>
          </a:p>
          <a:p>
            <a:pPr lvl="0" indent="-457200">
              <a:lnSpc>
                <a:spcPct val="120000"/>
              </a:lnSpc>
              <a:spcBef>
                <a:spcPts val="0"/>
              </a:spcBef>
              <a:spcAft>
                <a:spcPts val="600"/>
              </a:spcAft>
              <a:buFont typeface="Wingdings" panose="05000000000000000000" pitchFamily="2" charset="2"/>
              <a:buChar char="Ø"/>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48% zīmolu izmanto video savās e-pasta mārketinga kampaņās.</a:t>
            </a:r>
          </a:p>
          <a:p>
            <a:pPr lvl="0" indent="-457200">
              <a:lnSpc>
                <a:spcPct val="120000"/>
              </a:lnSpc>
              <a:spcBef>
                <a:spcPts val="0"/>
              </a:spcBef>
              <a:spcAft>
                <a:spcPts val="600"/>
              </a:spcAft>
              <a:buFont typeface="Wingdings" panose="05000000000000000000" pitchFamily="2" charset="2"/>
              <a:buChar char="Ø"/>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Gandrīz 70% e-pasta adresātu var noteikt, vai e-pasts ir surogātpasts, vienkārši izlasot tā tēmas rindiņu.</a:t>
            </a:r>
          </a:p>
          <a:p>
            <a:pPr lvl="0" indent="-457200">
              <a:lnSpc>
                <a:spcPct val="120000"/>
              </a:lnSpc>
              <a:spcBef>
                <a:spcPts val="0"/>
              </a:spcBef>
              <a:spcAft>
                <a:spcPts val="600"/>
              </a:spcAft>
              <a:buFont typeface="Wingdings" panose="05000000000000000000" pitchFamily="2" charset="2"/>
              <a:buChar char="Ø"/>
              <a:tabLst>
                <a:tab pos="457200" algn="l"/>
              </a:tabLst>
            </a:pPr>
            <a:r>
              <a:rPr lang="lv-LV" dirty="0" err="1">
                <a:latin typeface="Calibri" panose="020F0502020204030204" pitchFamily="34" charset="0"/>
                <a:ea typeface="Calibri" panose="020F0502020204030204" pitchFamily="34" charset="0"/>
                <a:cs typeface="Times New Roman" panose="02020603050405020304" pitchFamily="18" charset="0"/>
              </a:rPr>
              <a:t>Reklāmguvumu</a:t>
            </a:r>
            <a:r>
              <a:rPr lang="lv-LV" dirty="0">
                <a:latin typeface="Calibri" panose="020F0502020204030204" pitchFamily="34" charset="0"/>
                <a:ea typeface="Calibri" panose="020F0502020204030204" pitchFamily="34" charset="0"/>
                <a:cs typeface="Times New Roman" panose="02020603050405020304" pitchFamily="18" charset="0"/>
              </a:rPr>
              <a:t> līmenis palielinās par 56%, ja e-pasta tēmas rindiņā ir emocijzīme, nevis vienkāršs teksts.</a:t>
            </a:r>
          </a:p>
          <a:p>
            <a:pPr lvl="0" indent="-457200">
              <a:lnSpc>
                <a:spcPct val="120000"/>
              </a:lnSpc>
              <a:spcBef>
                <a:spcPts val="0"/>
              </a:spcBef>
              <a:spcAft>
                <a:spcPts val="600"/>
              </a:spcAft>
              <a:buFont typeface="Wingdings" panose="05000000000000000000" pitchFamily="2" charset="2"/>
              <a:buChar char="Ø"/>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Mārketinga e-pastu atvēršanas rādītājs visā pasaulē ir 18%, VKS 2,6%.</a:t>
            </a:r>
          </a:p>
          <a:p>
            <a:pPr lvl="0" indent="-457200">
              <a:lnSpc>
                <a:spcPct val="120000"/>
              </a:lnSpc>
              <a:spcBef>
                <a:spcPts val="0"/>
              </a:spcBef>
              <a:spcAft>
                <a:spcPts val="600"/>
              </a:spcAft>
              <a:buFont typeface="Wingdings" panose="05000000000000000000" pitchFamily="2" charset="2"/>
              <a:buChar char="Ø"/>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Mārketinga e-pastu abonēšanas rādītājs visā pasaulē ir 0,1%.</a:t>
            </a:r>
          </a:p>
          <a:p>
            <a:pPr lvl="0" indent="-457200">
              <a:lnSpc>
                <a:spcPct val="120000"/>
              </a:lnSpc>
              <a:spcBef>
                <a:spcPts val="0"/>
              </a:spcBef>
              <a:spcAft>
                <a:spcPts val="600"/>
              </a:spcAft>
              <a:buFont typeface="Wingdings" panose="05000000000000000000" pitchFamily="2" charset="2"/>
              <a:buChar char="Ø"/>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Klienti vidēji pavada 10 sekundes, apskatot zīmola e-</a:t>
            </a:r>
            <a:r>
              <a:rPr lang="lv-LV" dirty="0" err="1">
                <a:latin typeface="Calibri" panose="020F0502020204030204" pitchFamily="34" charset="0"/>
                <a:ea typeface="Calibri" panose="020F0502020204030204" pitchFamily="34" charset="0"/>
                <a:cs typeface="Times New Roman" panose="02020603050405020304" pitchFamily="18" charset="0"/>
              </a:rPr>
              <a:t>pastus</a:t>
            </a:r>
            <a:r>
              <a:rPr lang="lv-LV" dirty="0">
                <a:latin typeface="Calibri" panose="020F0502020204030204" pitchFamily="34" charset="0"/>
                <a:ea typeface="Calibri" panose="020F0502020204030204" pitchFamily="34" charset="0"/>
                <a:cs typeface="Times New Roman" panose="02020603050405020304" pitchFamily="18" charset="0"/>
              </a:rPr>
              <a:t>.</a:t>
            </a:r>
          </a:p>
          <a:p>
            <a:pPr lvl="0" indent="-457200">
              <a:lnSpc>
                <a:spcPct val="120000"/>
              </a:lnSpc>
              <a:spcBef>
                <a:spcPts val="0"/>
              </a:spcBef>
              <a:spcAft>
                <a:spcPts val="600"/>
              </a:spcAft>
              <a:buFont typeface="Wingdings" panose="05000000000000000000" pitchFamily="2" charset="2"/>
              <a:buChar char="Ø"/>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46% klientu dod priekšroku, lai zīmolu komunikācija notiktu, izmantojot e-pastu.</a:t>
            </a:r>
          </a:p>
          <a:p>
            <a:pPr marL="114300" lvl="0" indent="0">
              <a:lnSpc>
                <a:spcPct val="107000"/>
              </a:lnSpc>
              <a:spcAft>
                <a:spcPts val="800"/>
              </a:spcAft>
              <a:buClr>
                <a:srgbClr val="000000"/>
              </a:buClr>
              <a:buNone/>
            </a:pPr>
            <a:r>
              <a:rPr lang="lv-LV" sz="18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Avots: </a:t>
            </a:r>
            <a:r>
              <a:rPr lang="lv-LV" sz="1800"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Demandsage</a:t>
            </a:r>
            <a:r>
              <a:rPr lang="lv-LV" sz="18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20213</a:t>
            </a:r>
          </a:p>
          <a:p>
            <a:pPr marL="0" lvl="0" indent="0">
              <a:lnSpc>
                <a:spcPct val="120000"/>
              </a:lnSpc>
              <a:spcBef>
                <a:spcPts val="0"/>
              </a:spcBef>
              <a:spcAft>
                <a:spcPts val="600"/>
              </a:spcAft>
              <a:buNone/>
              <a:tabLst>
                <a:tab pos="457200" algn="l"/>
              </a:tabLst>
            </a:pPr>
            <a:endParaRPr lang="lv-LV" dirty="0">
              <a:latin typeface="Calibri" panose="020F0502020204030204" pitchFamily="34" charset="0"/>
              <a:ea typeface="Calibri" panose="020F0502020204030204" pitchFamily="34" charset="0"/>
              <a:cs typeface="Times New Roman" panose="02020603050405020304" pitchFamily="18" charset="0"/>
            </a:endParaRPr>
          </a:p>
          <a:p>
            <a:pPr marL="228600" lvl="0" indent="-50800" algn="l" rtl="0">
              <a:lnSpc>
                <a:spcPct val="90000"/>
              </a:lnSpc>
              <a:spcBef>
                <a:spcPts val="0"/>
              </a:spcBef>
              <a:spcAft>
                <a:spcPts val="0"/>
              </a:spcAft>
              <a:buClr>
                <a:schemeClr val="dk1"/>
              </a:buClr>
              <a:buSzPts val="2800"/>
              <a:buNone/>
            </a:pPr>
            <a:endParaRPr dirty="0"/>
          </a:p>
        </p:txBody>
      </p:sp>
      <p:sp>
        <p:nvSpPr>
          <p:cNvPr id="115" name="Google Shape;115;p5"/>
          <p:cNvSpPr/>
          <p:nvPr/>
        </p:nvSpPr>
        <p:spPr>
          <a:xfrm>
            <a:off x="4427110" y="6419334"/>
            <a:ext cx="29313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1800">
                <a:solidFill>
                  <a:schemeClr val="dk1"/>
                </a:solidFill>
                <a:latin typeface="Calibri"/>
                <a:ea typeface="Calibri"/>
                <a:cs typeface="Calibri"/>
                <a:sym typeface="Calibri"/>
              </a:rPr>
              <a:t>Projekts Nr. </a:t>
            </a:r>
            <a:r>
              <a:rPr lang="lv-LV"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8.2.3.0/22/A/005</a:t>
            </a:r>
            <a:endParaRPr sz="1800">
              <a:solidFill>
                <a:schemeClr val="dk1"/>
              </a:solidFill>
              <a:latin typeface="Calibri"/>
              <a:ea typeface="Calibri"/>
              <a:cs typeface="Calibri"/>
              <a:sym typeface="Calibri"/>
            </a:endParaRPr>
          </a:p>
        </p:txBody>
      </p:sp>
      <p:pic>
        <p:nvPicPr>
          <p:cNvPr id="2" name="Attēls 1">
            <a:extLst>
              <a:ext uri="{FF2B5EF4-FFF2-40B4-BE49-F238E27FC236}">
                <a16:creationId xmlns:a16="http://schemas.microsoft.com/office/drawing/2014/main" id="{6200DFB6-0D13-4B00-B35A-69718220FC08}"/>
              </a:ext>
            </a:extLst>
          </p:cNvPr>
          <p:cNvPicPr>
            <a:picLocks noChangeAspect="1"/>
          </p:cNvPicPr>
          <p:nvPr/>
        </p:nvPicPr>
        <p:blipFill>
          <a:blip r:embed="rId4"/>
          <a:stretch>
            <a:fillRect/>
          </a:stretch>
        </p:blipFill>
        <p:spPr>
          <a:xfrm>
            <a:off x="8637105" y="3871364"/>
            <a:ext cx="2617304" cy="26173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lv-LV" sz="2900" dirty="0">
                <a:solidFill>
                  <a:srgbClr val="000000"/>
                </a:solidFill>
              </a:rPr>
              <a:t>Dažas atziņas par e-komercijas statistiku un attīstības prognozēm</a:t>
            </a:r>
            <a:endParaRPr dirty="0"/>
          </a:p>
        </p:txBody>
      </p:sp>
      <p:sp>
        <p:nvSpPr>
          <p:cNvPr id="121" name="Google Shape;121;p6"/>
          <p:cNvSpPr txBox="1">
            <a:spLocks noGrp="1"/>
          </p:cNvSpPr>
          <p:nvPr>
            <p:ph type="body" idx="1"/>
          </p:nvPr>
        </p:nvSpPr>
        <p:spPr>
          <a:xfrm>
            <a:off x="765313" y="1567207"/>
            <a:ext cx="10515600" cy="4351338"/>
          </a:xfrm>
          <a:prstGeom prst="rect">
            <a:avLst/>
          </a:prstGeom>
          <a:noFill/>
          <a:ln>
            <a:noFill/>
          </a:ln>
        </p:spPr>
        <p:txBody>
          <a:bodyPr spcFirstLastPara="1" wrap="square" lIns="91425" tIns="45700" rIns="91425" bIns="45700" anchor="t" anchorCtr="0">
            <a:normAutofit fontScale="55000" lnSpcReduction="20000"/>
          </a:bodyPr>
          <a:lstStyle/>
          <a:p>
            <a:pPr marL="0" lvl="0" indent="0">
              <a:lnSpc>
                <a:spcPct val="107000"/>
              </a:lnSpc>
              <a:spcAft>
                <a:spcPts val="800"/>
              </a:spcAft>
              <a:buNone/>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14 miljardi cilvēku, kas atbilst 27% pasaules iedzīvotāju, iepērkas tiešsaistē. </a:t>
            </a:r>
          </a:p>
          <a:p>
            <a:pPr marL="0" lvl="0" indent="0">
              <a:lnSpc>
                <a:spcPct val="107000"/>
              </a:lnSpc>
              <a:spcAft>
                <a:spcPts val="800"/>
              </a:spcAft>
              <a:buNone/>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69% no kopējās e-komercijas datu plūsmas nāk no organiska avota (</a:t>
            </a:r>
            <a:r>
              <a:rPr lang="lv-LV" i="1" dirty="0" err="1">
                <a:latin typeface="Calibri" panose="020F0502020204030204" pitchFamily="34" charset="0"/>
                <a:ea typeface="Calibri" panose="020F0502020204030204" pitchFamily="34" charset="0"/>
                <a:cs typeface="Times New Roman" panose="02020603050405020304" pitchFamily="18" charset="0"/>
              </a:rPr>
              <a:t>Google</a:t>
            </a:r>
            <a:r>
              <a:rPr lang="lv-LV" dirty="0">
                <a:latin typeface="Calibri" panose="020F0502020204030204" pitchFamily="34" charset="0"/>
                <a:ea typeface="Calibri" panose="020F0502020204030204" pitchFamily="34" charset="0"/>
                <a:cs typeface="Times New Roman" panose="02020603050405020304" pitchFamily="18" charset="0"/>
              </a:rPr>
              <a:t>)</a:t>
            </a:r>
          </a:p>
          <a:p>
            <a:pPr marL="0" lvl="0" indent="0">
              <a:lnSpc>
                <a:spcPct val="107000"/>
              </a:lnSpc>
              <a:spcAft>
                <a:spcPts val="800"/>
              </a:spcAft>
              <a:buNone/>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60% </a:t>
            </a:r>
            <a:r>
              <a:rPr lang="lv-LV" dirty="0" err="1">
                <a:latin typeface="Calibri" panose="020F0502020204030204" pitchFamily="34" charset="0"/>
                <a:ea typeface="Calibri" panose="020F0502020204030204" pitchFamily="34" charset="0"/>
                <a:cs typeface="Times New Roman" panose="02020603050405020304" pitchFamily="18" charset="0"/>
              </a:rPr>
              <a:t>Millennials</a:t>
            </a:r>
            <a:r>
              <a:rPr lang="lv-LV" dirty="0">
                <a:latin typeface="Calibri" panose="020F0502020204030204" pitchFamily="34" charset="0"/>
                <a:ea typeface="Calibri" panose="020F0502020204030204" pitchFamily="34" charset="0"/>
                <a:cs typeface="Times New Roman" panose="02020603050405020304" pitchFamily="18" charset="0"/>
              </a:rPr>
              <a:t> paaudzes patērētāj pirms pirkuma izdarīšanas tiešsaistē drošības pēc ieskatīsies arī </a:t>
            </a:r>
            <a:r>
              <a:rPr lang="lv-LV" dirty="0" err="1">
                <a:latin typeface="Calibri" panose="020F0502020204030204" pitchFamily="34" charset="0"/>
                <a:ea typeface="Calibri" panose="020F0502020204030204" pitchFamily="34" charset="0"/>
                <a:cs typeface="Times New Roman" panose="02020603050405020304" pitchFamily="18" charset="0"/>
              </a:rPr>
              <a:t>Amazon.com</a:t>
            </a:r>
            <a:endParaRPr lang="lv-LV"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Cilvēki 80% gadījumu uzticas produktu atsauksmēm no saviem draugiem un ģimenes.</a:t>
            </a:r>
          </a:p>
          <a:p>
            <a:pPr marL="0" lvl="0" indent="0">
              <a:lnSpc>
                <a:spcPct val="107000"/>
              </a:lnSpc>
              <a:spcAft>
                <a:spcPts val="800"/>
              </a:spcAft>
              <a:buNone/>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E-komercijas vietņu </a:t>
            </a:r>
            <a:r>
              <a:rPr lang="lv-LV" dirty="0" err="1">
                <a:latin typeface="Calibri" panose="020F0502020204030204" pitchFamily="34" charset="0"/>
                <a:ea typeface="Calibri" panose="020F0502020204030204" pitchFamily="34" charset="0"/>
                <a:cs typeface="Times New Roman" panose="02020603050405020304" pitchFamily="18" charset="0"/>
              </a:rPr>
              <a:t>reklāmguvumu</a:t>
            </a:r>
            <a:r>
              <a:rPr lang="lv-LV" dirty="0">
                <a:latin typeface="Calibri" panose="020F0502020204030204" pitchFamily="34" charset="0"/>
                <a:ea typeface="Calibri" panose="020F0502020204030204" pitchFamily="34" charset="0"/>
                <a:cs typeface="Times New Roman" panose="02020603050405020304" pitchFamily="18" charset="0"/>
              </a:rPr>
              <a:t> līmenis ir 2,90%</a:t>
            </a:r>
          </a:p>
          <a:p>
            <a:pPr marL="0" lvl="0" indent="0">
              <a:lnSpc>
                <a:spcPct val="107000"/>
              </a:lnSpc>
              <a:spcAft>
                <a:spcPts val="800"/>
              </a:spcAft>
              <a:buNone/>
              <a:tabLst>
                <a:tab pos="457200" algn="l"/>
              </a:tabLst>
            </a:pPr>
            <a:r>
              <a:rPr lang="lv-LV" i="1" dirty="0" err="1">
                <a:latin typeface="Calibri" panose="020F0502020204030204" pitchFamily="34" charset="0"/>
                <a:ea typeface="Calibri" panose="020F0502020204030204" pitchFamily="34" charset="0"/>
                <a:cs typeface="Times New Roman" panose="02020603050405020304" pitchFamily="18" charset="0"/>
              </a:rPr>
              <a:t>Shopify</a:t>
            </a:r>
            <a:r>
              <a:rPr lang="lv-LV" dirty="0">
                <a:latin typeface="Calibri" panose="020F0502020204030204" pitchFamily="34" charset="0"/>
                <a:ea typeface="Calibri" panose="020F0502020204030204" pitchFamily="34" charset="0"/>
                <a:cs typeface="Times New Roman" panose="02020603050405020304" pitchFamily="18" charset="0"/>
              </a:rPr>
              <a:t> ir lielākā tirgus daļa no 24 miljoniem e-komercijas vietņu visā pasaulē — 5,6 miljoni.</a:t>
            </a:r>
          </a:p>
          <a:p>
            <a:pPr marL="0" lvl="0" indent="0">
              <a:lnSpc>
                <a:spcPct val="107000"/>
              </a:lnSpc>
              <a:spcAft>
                <a:spcPts val="800"/>
              </a:spcAft>
              <a:buNone/>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64,7% tiešsaistes pircēju izvēlas iegādāties preces no tādām vietnēm, kuru </a:t>
            </a:r>
            <a:r>
              <a:rPr lang="lv-LV" dirty="0">
                <a:solidFill>
                  <a:schemeClr val="tx1"/>
                </a:solidFill>
                <a:latin typeface="Calibri" panose="020F0502020204030204" pitchFamily="34" charset="0"/>
                <a:ea typeface="Calibri" panose="020F0502020204030204" pitchFamily="34" charset="0"/>
                <a:cs typeface="Times New Roman" panose="02020603050405020304" pitchFamily="18" charset="0"/>
              </a:rPr>
              <a:t>saturs ir iztulkots</a:t>
            </a:r>
            <a:r>
              <a:rPr lang="lv-LV" dirty="0">
                <a:latin typeface="Calibri" panose="020F0502020204030204" pitchFamily="34" charset="0"/>
                <a:ea typeface="Calibri" panose="020F0502020204030204" pitchFamily="34" charset="0"/>
                <a:cs typeface="Times New Roman" panose="02020603050405020304" pitchFamily="18" charset="0"/>
              </a:rPr>
              <a:t> viņu dzimtajā valodā.</a:t>
            </a:r>
          </a:p>
          <a:p>
            <a:pPr marL="0" lvl="0" indent="0">
              <a:lnSpc>
                <a:spcPct val="107000"/>
              </a:lnSpc>
              <a:spcAft>
                <a:spcPts val="800"/>
              </a:spcAft>
              <a:buNone/>
              <a:tabLst>
                <a:tab pos="457200" algn="l"/>
              </a:tabLst>
            </a:pPr>
            <a:r>
              <a:rPr lang="lv-LV" dirty="0">
                <a:latin typeface="Calibri" panose="020F0502020204030204" pitchFamily="34" charset="0"/>
                <a:ea typeface="Calibri" panose="020F0502020204030204" pitchFamily="34" charset="0"/>
                <a:cs typeface="Times New Roman" panose="02020603050405020304" pitchFamily="18" charset="0"/>
              </a:rPr>
              <a:t>68% mazo uzņēmumu diemžēl nav CRO </a:t>
            </a:r>
            <a:r>
              <a:rPr lang="lv-LV" i="1" dirty="0">
                <a:latin typeface="Calibri" panose="020F0502020204030204" pitchFamily="34" charset="0"/>
                <a:ea typeface="Calibri" panose="020F0502020204030204" pitchFamily="34" charset="0"/>
                <a:cs typeface="Times New Roman" panose="02020603050405020304" pitchFamily="18" charset="0"/>
              </a:rPr>
              <a:t>(</a:t>
            </a:r>
            <a:r>
              <a:rPr lang="lv-LV" i="1" dirty="0" err="1">
                <a:latin typeface="Calibri" panose="020F0502020204030204" pitchFamily="34" charset="0"/>
                <a:ea typeface="Calibri" panose="020F0502020204030204" pitchFamily="34" charset="0"/>
                <a:cs typeface="Times New Roman" panose="02020603050405020304" pitchFamily="18" charset="0"/>
              </a:rPr>
              <a:t>Conversion</a:t>
            </a:r>
            <a:r>
              <a:rPr lang="lv-LV" i="1" dirty="0">
                <a:latin typeface="Calibri" panose="020F0502020204030204" pitchFamily="34" charset="0"/>
                <a:ea typeface="Calibri" panose="020F0502020204030204" pitchFamily="34" charset="0"/>
                <a:cs typeface="Times New Roman" panose="02020603050405020304" pitchFamily="18" charset="0"/>
              </a:rPr>
              <a:t> </a:t>
            </a:r>
            <a:r>
              <a:rPr lang="lv-LV" i="1" dirty="0" err="1">
                <a:latin typeface="Calibri" panose="020F0502020204030204" pitchFamily="34" charset="0"/>
                <a:ea typeface="Calibri" panose="020F0502020204030204" pitchFamily="34" charset="0"/>
                <a:cs typeface="Times New Roman" panose="02020603050405020304" pitchFamily="18" charset="0"/>
              </a:rPr>
              <a:t>Rate</a:t>
            </a:r>
            <a:r>
              <a:rPr lang="lv-LV" i="1" dirty="0">
                <a:latin typeface="Calibri" panose="020F0502020204030204" pitchFamily="34" charset="0"/>
                <a:ea typeface="Calibri" panose="020F0502020204030204" pitchFamily="34" charset="0"/>
                <a:cs typeface="Times New Roman" panose="02020603050405020304" pitchFamily="18" charset="0"/>
              </a:rPr>
              <a:t> </a:t>
            </a:r>
            <a:r>
              <a:rPr lang="lv-LV" i="1" dirty="0" err="1">
                <a:latin typeface="Calibri" panose="020F0502020204030204" pitchFamily="34" charset="0"/>
                <a:ea typeface="Calibri" panose="020F0502020204030204" pitchFamily="34" charset="0"/>
                <a:cs typeface="Times New Roman" panose="02020603050405020304" pitchFamily="18" charset="0"/>
              </a:rPr>
              <a:t>Optimization</a:t>
            </a:r>
            <a:r>
              <a:rPr lang="lv-LV" i="1" dirty="0">
                <a:latin typeface="Calibri" panose="020F0502020204030204" pitchFamily="34" charset="0"/>
                <a:ea typeface="Calibri" panose="020F0502020204030204" pitchFamily="34" charset="0"/>
                <a:cs typeface="Times New Roman" panose="02020603050405020304" pitchFamily="18" charset="0"/>
              </a:rPr>
              <a:t>) </a:t>
            </a:r>
            <a:r>
              <a:rPr lang="lv-LV" dirty="0">
                <a:latin typeface="Calibri" panose="020F0502020204030204" pitchFamily="34" charset="0"/>
                <a:ea typeface="Calibri" panose="020F0502020204030204" pitchFamily="34" charset="0"/>
                <a:cs typeface="Times New Roman" panose="02020603050405020304" pitchFamily="18" charset="0"/>
              </a:rPr>
              <a:t>stratēģijas.</a:t>
            </a:r>
          </a:p>
          <a:p>
            <a:pPr marL="114300" indent="0">
              <a:lnSpc>
                <a:spcPct val="107000"/>
              </a:lnSpc>
              <a:spcAft>
                <a:spcPts val="800"/>
              </a:spcAft>
              <a:buNone/>
            </a:pPr>
            <a:r>
              <a:rPr lang="lv-LV" sz="1800" i="1" dirty="0">
                <a:latin typeface="Calibri" panose="020F0502020204030204" pitchFamily="34" charset="0"/>
                <a:ea typeface="Calibri" panose="020F0502020204030204" pitchFamily="34" charset="0"/>
                <a:cs typeface="Times New Roman" panose="02020603050405020304" pitchFamily="18" charset="0"/>
              </a:rPr>
              <a:t>Avots: </a:t>
            </a:r>
            <a:r>
              <a:rPr lang="lv-LV" sz="1800" i="1" dirty="0" err="1">
                <a:latin typeface="Calibri" panose="020F0502020204030204" pitchFamily="34" charset="0"/>
                <a:ea typeface="Calibri" panose="020F0502020204030204" pitchFamily="34" charset="0"/>
                <a:cs typeface="Times New Roman" panose="02020603050405020304" pitchFamily="18" charset="0"/>
              </a:rPr>
              <a:t>Demandsage</a:t>
            </a:r>
            <a:r>
              <a:rPr lang="lv-LV" sz="1800" i="1" dirty="0">
                <a:latin typeface="Calibri" panose="020F0502020204030204" pitchFamily="34" charset="0"/>
                <a:ea typeface="Calibri" panose="020F0502020204030204" pitchFamily="34" charset="0"/>
                <a:cs typeface="Times New Roman" panose="02020603050405020304" pitchFamily="18" charset="0"/>
              </a:rPr>
              <a:t>, 2023</a:t>
            </a:r>
          </a:p>
          <a:p>
            <a:pPr marL="0" lvl="0" indent="0">
              <a:lnSpc>
                <a:spcPct val="107000"/>
              </a:lnSpc>
              <a:spcAft>
                <a:spcPts val="800"/>
              </a:spcAft>
              <a:buNone/>
              <a:tabLst>
                <a:tab pos="457200" algn="l"/>
              </a:tabLst>
            </a:pPr>
            <a:endParaRPr lang="lv-LV" dirty="0">
              <a:latin typeface="Calibri" panose="020F0502020204030204" pitchFamily="34" charset="0"/>
              <a:ea typeface="Calibri" panose="020F0502020204030204" pitchFamily="34" charset="0"/>
              <a:cs typeface="Times New Roman" panose="02020603050405020304" pitchFamily="18" charset="0"/>
            </a:endParaRPr>
          </a:p>
          <a:p>
            <a:pPr marL="228600" lvl="0" indent="-50800" algn="l" rtl="0">
              <a:lnSpc>
                <a:spcPct val="90000"/>
              </a:lnSpc>
              <a:spcBef>
                <a:spcPts val="0"/>
              </a:spcBef>
              <a:spcAft>
                <a:spcPts val="0"/>
              </a:spcAft>
              <a:buClr>
                <a:schemeClr val="dk1"/>
              </a:buClr>
              <a:buSzPts val="2800"/>
              <a:buNone/>
            </a:pPr>
            <a:endParaRPr dirty="0"/>
          </a:p>
        </p:txBody>
      </p:sp>
      <p:sp>
        <p:nvSpPr>
          <p:cNvPr id="122" name="Google Shape;122;p6"/>
          <p:cNvSpPr/>
          <p:nvPr/>
        </p:nvSpPr>
        <p:spPr>
          <a:xfrm>
            <a:off x="4407232" y="6176963"/>
            <a:ext cx="29313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1800" dirty="0">
                <a:solidFill>
                  <a:schemeClr val="dk1"/>
                </a:solidFill>
                <a:latin typeface="Calibri"/>
                <a:ea typeface="Calibri"/>
                <a:cs typeface="Calibri"/>
                <a:sym typeface="Calibri"/>
              </a:rPr>
              <a:t>Projekts Nr. </a:t>
            </a:r>
            <a:r>
              <a:rPr lang="lv-LV"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8.2.3.0/22/A/005</a:t>
            </a:r>
            <a:endParaRPr sz="1800" dirty="0">
              <a:solidFill>
                <a:schemeClr val="dk1"/>
              </a:solidFill>
              <a:latin typeface="Calibri"/>
              <a:ea typeface="Calibri"/>
              <a:cs typeface="Calibri"/>
              <a:sym typeface="Calibri"/>
            </a:endParaRPr>
          </a:p>
        </p:txBody>
      </p:sp>
      <p:pic>
        <p:nvPicPr>
          <p:cNvPr id="2" name="Attēls 1">
            <a:extLst>
              <a:ext uri="{FF2B5EF4-FFF2-40B4-BE49-F238E27FC236}">
                <a16:creationId xmlns:a16="http://schemas.microsoft.com/office/drawing/2014/main" id="{219FD2D7-8530-4A03-ADF1-FCD072FBAB77}"/>
              </a:ext>
            </a:extLst>
          </p:cNvPr>
          <p:cNvPicPr>
            <a:picLocks noChangeAspect="1"/>
          </p:cNvPicPr>
          <p:nvPr/>
        </p:nvPicPr>
        <p:blipFill>
          <a:blip r:embed="rId4"/>
          <a:stretch>
            <a:fillRect/>
          </a:stretch>
        </p:blipFill>
        <p:spPr>
          <a:xfrm>
            <a:off x="8549769" y="4625008"/>
            <a:ext cx="2876918" cy="215927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2119</Words>
  <Application>Microsoft Office PowerPoint</Application>
  <PresentationFormat>Platekrāna</PresentationFormat>
  <Paragraphs>184</Paragraphs>
  <Slides>13</Slides>
  <Notes>6</Notes>
  <HiddenSlides>0</HiddenSlides>
  <MMClips>0</MMClips>
  <ScaleCrop>false</ScaleCrop>
  <HeadingPairs>
    <vt:vector size="6" baseType="variant">
      <vt:variant>
        <vt:lpstr>Lietotie fonti</vt:lpstr>
      </vt:variant>
      <vt:variant>
        <vt:i4>7</vt:i4>
      </vt:variant>
      <vt:variant>
        <vt:lpstr>Dizains</vt:lpstr>
      </vt:variant>
      <vt:variant>
        <vt:i4>1</vt:i4>
      </vt:variant>
      <vt:variant>
        <vt:lpstr>Slaidu virsraksti</vt:lpstr>
      </vt:variant>
      <vt:variant>
        <vt:i4>13</vt:i4>
      </vt:variant>
    </vt:vector>
  </HeadingPairs>
  <TitlesOfParts>
    <vt:vector size="21" baseType="lpstr">
      <vt:lpstr>Arial</vt:lpstr>
      <vt:lpstr>Arial</vt:lpstr>
      <vt:lpstr>Calibri</vt:lpstr>
      <vt:lpstr>Muli</vt:lpstr>
      <vt:lpstr>Symbol</vt:lpstr>
      <vt:lpstr>Times New Roman</vt:lpstr>
      <vt:lpstr>Wingdings</vt:lpstr>
      <vt:lpstr>Office Theme</vt:lpstr>
      <vt:lpstr>Studiju kursa «Digitālais mārketings» lekciju materiāli 1.1. tēma «Ievads digitālajā mārketingā un tā vadība»</vt:lpstr>
      <vt:lpstr>Digitālā mārketinga jēdziens un tā būtība </vt:lpstr>
      <vt:lpstr>SEO (searching engine optimization)  uzdevumi un izmantošanas nozīmīgums</vt:lpstr>
      <vt:lpstr>Digitālā mārketinga attīstības vēsture </vt:lpstr>
      <vt:lpstr>Digitālā mārketinga aktualitātes pamatojums</vt:lpstr>
      <vt:lpstr>Digitālā mārketinga speciālista uzdevumi</vt:lpstr>
      <vt:lpstr>Dažas statistikas datu apkopojuma kopīgās atziņas un digitālā mārketinga turpmākās attīstības prognozes</vt:lpstr>
      <vt:lpstr>Dažas atziņas par e-pastu mārketinga statistiku un attīstības prognozēm</vt:lpstr>
      <vt:lpstr>Dažas atziņas par e-komercijas statistiku un attīstības prognozēm</vt:lpstr>
      <vt:lpstr>Daži fakti par mobilo e-komerciju</vt:lpstr>
      <vt:lpstr>Daži fakti par mobilo SEO</vt:lpstr>
      <vt:lpstr>Sociālo mediju mārketinga statistika</vt:lpstr>
      <vt:lpstr>Daži fakti par sociālo mediju platformām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Studiju kursa «X» lekciju materiāli</dc:title>
  <dc:creator>Jeļena Lonska</dc:creator>
  <cp:lastModifiedBy>Windows User</cp:lastModifiedBy>
  <cp:revision>30</cp:revision>
  <dcterms:created xsi:type="dcterms:W3CDTF">2023-01-20T11:09:16Z</dcterms:created>
  <dcterms:modified xsi:type="dcterms:W3CDTF">2023-04-23T10:57:01Z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0x010100C68C2120135FDC439BD82F2C4EF3B239</vt:lpwstr>
  </property>
  <property fmtid="{D5CDD505-2E9C-101B-9397-08002B2CF9AE}" pid="3" name="MediaServiceImageTags">
    <vt:lpwstr/>
  </property>
</Properties>
</file>