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2" r:id="rId6"/>
    <p:sldMasterId id="2147483654" r:id="rId7"/>
    <p:sldMasterId id="2147483659" r:id="rId8"/>
    <p:sldMasterId id="2147483661" r:id="rId9"/>
    <p:sldMasterId id="2147483663" r:id="rId10"/>
    <p:sldMasterId id="2147483665" r:id="rId11"/>
    <p:sldMasterId id="2147483670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4">
          <p15:clr>
            <a:srgbClr val="000000"/>
          </p15:clr>
        </p15:guide>
        <p15:guide id="2" pos="2880">
          <p15:clr>
            <a:srgbClr val="000000"/>
          </p15:clr>
        </p15:guide>
        <p15:guide id="3" pos="295">
          <p15:clr>
            <a:srgbClr val="000000"/>
          </p15:clr>
        </p15:guide>
        <p15:guide id="4" orient="horz" pos="758">
          <p15:clr>
            <a:srgbClr val="000000"/>
          </p15:clr>
        </p15:guide>
        <p15:guide id="5" orient="horz" pos="1030">
          <p15:clr>
            <a:srgbClr val="000000"/>
          </p15:clr>
        </p15:guide>
      </p15:sldGuideLst>
    </p:ext>
    <p:ext uri="GoogleSlidesCustomDataVersion2">
      <go:slidesCustomData xmlns:go="http://customooxmlschemas.google.com/" r:id="rId60" roundtripDataSignature="AMtx7mgpwT01EK/sJArGrEtZMaxCnx+0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4" orient="horz"/>
        <p:guide pos="2880"/>
        <p:guide pos="295"/>
        <p:guide pos="758" orient="horz"/>
        <p:guide pos="103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7.xml"/><Relationship Id="rId42" Type="http://schemas.openxmlformats.org/officeDocument/2006/relationships/slide" Target="slides/slide29.xml"/><Relationship Id="rId41" Type="http://schemas.openxmlformats.org/officeDocument/2006/relationships/slide" Target="slides/slide28.xml"/><Relationship Id="rId44" Type="http://schemas.openxmlformats.org/officeDocument/2006/relationships/slide" Target="slides/slide31.xml"/><Relationship Id="rId43" Type="http://schemas.openxmlformats.org/officeDocument/2006/relationships/slide" Target="slides/slide30.xml"/><Relationship Id="rId46" Type="http://schemas.openxmlformats.org/officeDocument/2006/relationships/slide" Target="slides/slide33.xml"/><Relationship Id="rId45" Type="http://schemas.openxmlformats.org/officeDocument/2006/relationships/slide" Target="slides/slide32.xml"/><Relationship Id="rId1" Type="http://schemas.openxmlformats.org/officeDocument/2006/relationships/theme" Target="theme/theme9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35.xml"/><Relationship Id="rId47" Type="http://schemas.openxmlformats.org/officeDocument/2006/relationships/slide" Target="slides/slide34.xml"/><Relationship Id="rId49" Type="http://schemas.openxmlformats.org/officeDocument/2006/relationships/slide" Target="slides/slide3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33" Type="http://schemas.openxmlformats.org/officeDocument/2006/relationships/slide" Target="slides/slide20.xml"/><Relationship Id="rId32" Type="http://schemas.openxmlformats.org/officeDocument/2006/relationships/slide" Target="slides/slide19.xml"/><Relationship Id="rId35" Type="http://schemas.openxmlformats.org/officeDocument/2006/relationships/slide" Target="slides/slide22.xml"/><Relationship Id="rId34" Type="http://schemas.openxmlformats.org/officeDocument/2006/relationships/slide" Target="slides/slide21.xml"/><Relationship Id="rId37" Type="http://schemas.openxmlformats.org/officeDocument/2006/relationships/slide" Target="slides/slide24.xml"/><Relationship Id="rId36" Type="http://schemas.openxmlformats.org/officeDocument/2006/relationships/slide" Target="slides/slide23.xml"/><Relationship Id="rId39" Type="http://schemas.openxmlformats.org/officeDocument/2006/relationships/slide" Target="slides/slide26.xml"/><Relationship Id="rId38" Type="http://schemas.openxmlformats.org/officeDocument/2006/relationships/slide" Target="slides/slide25.xml"/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60" Type="http://customschemas.google.com/relationships/presentationmetadata" Target="metadata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29" Type="http://schemas.openxmlformats.org/officeDocument/2006/relationships/slide" Target="slides/slide16.xml"/><Relationship Id="rId51" Type="http://schemas.openxmlformats.org/officeDocument/2006/relationships/slide" Target="slides/slide38.xml"/><Relationship Id="rId50" Type="http://schemas.openxmlformats.org/officeDocument/2006/relationships/slide" Target="slides/slide37.xml"/><Relationship Id="rId53" Type="http://schemas.openxmlformats.org/officeDocument/2006/relationships/slide" Target="slides/slide40.xml"/><Relationship Id="rId52" Type="http://schemas.openxmlformats.org/officeDocument/2006/relationships/slide" Target="slides/slide39.xml"/><Relationship Id="rId11" Type="http://schemas.openxmlformats.org/officeDocument/2006/relationships/slideMaster" Target="slideMasters/slideMaster8.xml"/><Relationship Id="rId55" Type="http://schemas.openxmlformats.org/officeDocument/2006/relationships/slide" Target="slides/slide42.xml"/><Relationship Id="rId10" Type="http://schemas.openxmlformats.org/officeDocument/2006/relationships/slideMaster" Target="slideMasters/slideMaster7.xml"/><Relationship Id="rId54" Type="http://schemas.openxmlformats.org/officeDocument/2006/relationships/slide" Target="slides/slide41.xml"/><Relationship Id="rId13" Type="http://schemas.openxmlformats.org/officeDocument/2006/relationships/notesMaster" Target="notesMasters/notesMaster1.xml"/><Relationship Id="rId57" Type="http://schemas.openxmlformats.org/officeDocument/2006/relationships/slide" Target="slides/slide44.xml"/><Relationship Id="rId12" Type="http://schemas.openxmlformats.org/officeDocument/2006/relationships/slideMaster" Target="slideMasters/slideMaster9.xml"/><Relationship Id="rId56" Type="http://schemas.openxmlformats.org/officeDocument/2006/relationships/slide" Target="slides/slide43.xml"/><Relationship Id="rId15" Type="http://schemas.openxmlformats.org/officeDocument/2006/relationships/slide" Target="slides/slide2.xml"/><Relationship Id="rId59" Type="http://schemas.openxmlformats.org/officeDocument/2006/relationships/slide" Target="slides/slide46.xml"/><Relationship Id="rId14" Type="http://schemas.openxmlformats.org/officeDocument/2006/relationships/slide" Target="slides/slide1.xml"/><Relationship Id="rId58" Type="http://schemas.openxmlformats.org/officeDocument/2006/relationships/slide" Target="slides/slide45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441325" y="706437"/>
            <a:ext cx="6283325" cy="35353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715962" y="4478337"/>
            <a:ext cx="5734050" cy="4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50" spcFirstLastPara="1" rIns="94750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26" name="Google Shape;22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6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8"/>
          <p:cNvSpPr txBox="1"/>
          <p:nvPr>
            <p:ph type="ctrTitle"/>
          </p:nvPr>
        </p:nvSpPr>
        <p:spPr>
          <a:xfrm>
            <a:off x="642910" y="2143122"/>
            <a:ext cx="7486648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00587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8"/>
          <p:cNvSpPr txBox="1"/>
          <p:nvPr>
            <p:ph idx="1" type="subTitle"/>
          </p:nvPr>
        </p:nvSpPr>
        <p:spPr>
          <a:xfrm>
            <a:off x="642910" y="3429006"/>
            <a:ext cx="7529538" cy="800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Clr>
                <a:srgbClr val="00587E"/>
              </a:buClr>
              <a:buSzPts val="1600"/>
              <a:buNone/>
              <a:defRPr sz="1600">
                <a:solidFill>
                  <a:srgbClr val="00587E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2"/>
          <p:cNvSpPr txBox="1"/>
          <p:nvPr>
            <p:ph idx="1" type="body"/>
          </p:nvPr>
        </p:nvSpPr>
        <p:spPr>
          <a:xfrm>
            <a:off x="457200" y="205979"/>
            <a:ext cx="8229600" cy="4388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62"/>
          <p:cNvSpPr txBox="1"/>
          <p:nvPr>
            <p:ph idx="11" type="ft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2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6"/>
          <p:cNvSpPr txBox="1"/>
          <p:nvPr>
            <p:ph type="title"/>
          </p:nvPr>
        </p:nvSpPr>
        <p:spPr>
          <a:xfrm>
            <a:off x="457200" y="357187"/>
            <a:ext cx="66865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7"/>
          <p:cNvSpPr txBox="1"/>
          <p:nvPr>
            <p:ph type="title"/>
          </p:nvPr>
        </p:nvSpPr>
        <p:spPr>
          <a:xfrm>
            <a:off x="457200" y="357187"/>
            <a:ext cx="66865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7"/>
          <p:cNvSpPr txBox="1"/>
          <p:nvPr>
            <p:ph idx="1" type="body"/>
          </p:nvPr>
        </p:nvSpPr>
        <p:spPr>
          <a:xfrm>
            <a:off x="457200" y="1571617"/>
            <a:ext cx="4038600" cy="3023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7" name="Google Shape;77;p67"/>
          <p:cNvSpPr txBox="1"/>
          <p:nvPr>
            <p:ph idx="2" type="body"/>
          </p:nvPr>
        </p:nvSpPr>
        <p:spPr>
          <a:xfrm>
            <a:off x="4648200" y="1571617"/>
            <a:ext cx="3495700" cy="3023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8"/>
          <p:cNvSpPr txBox="1"/>
          <p:nvPr>
            <p:ph type="title"/>
          </p:nvPr>
        </p:nvSpPr>
        <p:spPr>
          <a:xfrm>
            <a:off x="457200" y="357187"/>
            <a:ext cx="66865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8"/>
          <p:cNvSpPr txBox="1"/>
          <p:nvPr>
            <p:ph idx="1" type="body"/>
          </p:nvPr>
        </p:nvSpPr>
        <p:spPr>
          <a:xfrm>
            <a:off x="457200" y="1500180"/>
            <a:ext cx="6686568" cy="314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0"/>
          <p:cNvSpPr txBox="1"/>
          <p:nvPr>
            <p:ph type="title"/>
          </p:nvPr>
        </p:nvSpPr>
        <p:spPr>
          <a:xfrm>
            <a:off x="642910" y="2978954"/>
            <a:ext cx="7772400" cy="664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4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70"/>
          <p:cNvSpPr txBox="1"/>
          <p:nvPr>
            <p:ph idx="1" type="body"/>
          </p:nvPr>
        </p:nvSpPr>
        <p:spPr>
          <a:xfrm>
            <a:off x="642910" y="3732626"/>
            <a:ext cx="7772400" cy="696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0"/>
          <p:cNvSpPr txBox="1"/>
          <p:nvPr>
            <p:ph type="ctrTitle"/>
          </p:nvPr>
        </p:nvSpPr>
        <p:spPr>
          <a:xfrm>
            <a:off x="642910" y="2143122"/>
            <a:ext cx="7486648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0"/>
          <p:cNvSpPr txBox="1"/>
          <p:nvPr>
            <p:ph idx="1" type="subTitle"/>
          </p:nvPr>
        </p:nvSpPr>
        <p:spPr>
          <a:xfrm>
            <a:off x="642910" y="3429006"/>
            <a:ext cx="7529538" cy="800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2"/>
          <p:cNvSpPr txBox="1"/>
          <p:nvPr>
            <p:ph type="title"/>
          </p:nvPr>
        </p:nvSpPr>
        <p:spPr>
          <a:xfrm>
            <a:off x="642910" y="2978954"/>
            <a:ext cx="7772400" cy="664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4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2"/>
          <p:cNvSpPr txBox="1"/>
          <p:nvPr>
            <p:ph idx="1" type="body"/>
          </p:nvPr>
        </p:nvSpPr>
        <p:spPr>
          <a:xfrm>
            <a:off x="642910" y="3732626"/>
            <a:ext cx="7772400" cy="696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4"/>
          <p:cNvSpPr txBox="1"/>
          <p:nvPr>
            <p:ph type="title"/>
          </p:nvPr>
        </p:nvSpPr>
        <p:spPr>
          <a:xfrm>
            <a:off x="457200" y="357187"/>
            <a:ext cx="66865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4"/>
          <p:cNvSpPr txBox="1"/>
          <p:nvPr>
            <p:ph idx="1" type="body"/>
          </p:nvPr>
        </p:nvSpPr>
        <p:spPr>
          <a:xfrm>
            <a:off x="457200" y="1500180"/>
            <a:ext cx="6686568" cy="314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0"/>
          <p:cNvSpPr txBox="1"/>
          <p:nvPr>
            <p:ph type="title"/>
          </p:nvPr>
        </p:nvSpPr>
        <p:spPr>
          <a:xfrm>
            <a:off x="457200" y="357187"/>
            <a:ext cx="66865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0"/>
          <p:cNvSpPr txBox="1"/>
          <p:nvPr>
            <p:ph idx="1" type="body"/>
          </p:nvPr>
        </p:nvSpPr>
        <p:spPr>
          <a:xfrm>
            <a:off x="457200" y="1571617"/>
            <a:ext cx="4038600" cy="3023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0"/>
          <p:cNvSpPr txBox="1"/>
          <p:nvPr>
            <p:ph idx="2" type="body"/>
          </p:nvPr>
        </p:nvSpPr>
        <p:spPr>
          <a:xfrm>
            <a:off x="4648200" y="1571617"/>
            <a:ext cx="3495700" cy="3023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3"/>
          <p:cNvSpPr txBox="1"/>
          <p:nvPr>
            <p:ph type="title"/>
          </p:nvPr>
        </p:nvSpPr>
        <p:spPr>
          <a:xfrm>
            <a:off x="457200" y="357187"/>
            <a:ext cx="66865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with Number">
  <p:cSld name="Blank Slide with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9"/>
          <p:cNvSpPr txBox="1"/>
          <p:nvPr>
            <p:ph idx="1" type="subTitle"/>
          </p:nvPr>
        </p:nvSpPr>
        <p:spPr>
          <a:xfrm>
            <a:off x="533975" y="730275"/>
            <a:ext cx="8085900" cy="360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47B28"/>
              </a:buClr>
              <a:buSzPts val="1013"/>
              <a:buNone/>
              <a:defRPr sz="1013">
                <a:solidFill>
                  <a:srgbClr val="F47B2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47B28"/>
              </a:buClr>
              <a:buSzPts val="1013"/>
              <a:buNone/>
              <a:defRPr sz="1013">
                <a:solidFill>
                  <a:srgbClr val="F47B2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47B28"/>
              </a:buClr>
              <a:buSzPts val="1013"/>
              <a:buNone/>
              <a:defRPr sz="1013">
                <a:solidFill>
                  <a:srgbClr val="F47B2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47B28"/>
              </a:buClr>
              <a:buSzPts val="1013"/>
              <a:buNone/>
              <a:defRPr sz="1013">
                <a:solidFill>
                  <a:srgbClr val="F47B2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47B28"/>
              </a:buClr>
              <a:buSzPts val="1013"/>
              <a:buNone/>
              <a:defRPr sz="1013">
                <a:solidFill>
                  <a:srgbClr val="F47B2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47B28"/>
              </a:buClr>
              <a:buSzPts val="1013"/>
              <a:buNone/>
              <a:defRPr sz="1013">
                <a:solidFill>
                  <a:srgbClr val="F47B2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47B28"/>
              </a:buClr>
              <a:buSzPts val="1013"/>
              <a:buNone/>
              <a:defRPr sz="1013">
                <a:solidFill>
                  <a:srgbClr val="F47B2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47B28"/>
              </a:buClr>
              <a:buSzPts val="1013"/>
              <a:buNone/>
              <a:defRPr sz="1013">
                <a:solidFill>
                  <a:srgbClr val="F47B2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47B28"/>
              </a:buClr>
              <a:buSzPts val="1013"/>
              <a:buNone/>
              <a:defRPr sz="1013">
                <a:solidFill>
                  <a:srgbClr val="F47B28"/>
                </a:solidFill>
              </a:defRPr>
            </a:lvl9pPr>
          </a:lstStyle>
          <a:p/>
        </p:txBody>
      </p:sp>
      <p:sp>
        <p:nvSpPr>
          <p:cNvPr id="57" name="Google Shape;57;p59"/>
          <p:cNvSpPr txBox="1"/>
          <p:nvPr>
            <p:ph type="title"/>
          </p:nvPr>
        </p:nvSpPr>
        <p:spPr>
          <a:xfrm>
            <a:off x="533975" y="229000"/>
            <a:ext cx="80859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587E"/>
              </a:buClr>
              <a:buSzPts val="1350"/>
              <a:buFont typeface="Arial"/>
              <a:buNone/>
              <a:defRPr sz="135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00587E"/>
              </a:buClr>
              <a:buSzPts val="3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00587E"/>
              </a:buClr>
              <a:buSzPts val="3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00587E"/>
              </a:buClr>
              <a:buSzPts val="3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00587E"/>
              </a:buClr>
              <a:buSzPts val="3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00587E"/>
              </a:buClr>
              <a:buSzPts val="3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00587E"/>
              </a:buClr>
              <a:buSzPts val="3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00587E"/>
              </a:buClr>
              <a:buSzPts val="3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00587E"/>
              </a:buClr>
              <a:buSzPts val="3400"/>
              <a:buFont typeface="Arial"/>
              <a:buNone/>
              <a:defRPr/>
            </a:lvl9pPr>
          </a:lstStyle>
          <a:p/>
        </p:txBody>
      </p:sp>
      <p:sp>
        <p:nvSpPr>
          <p:cNvPr id="58" name="Google Shape;58;p59"/>
          <p:cNvSpPr txBox="1"/>
          <p:nvPr>
            <p:ph idx="12" type="sldNum"/>
          </p:nvPr>
        </p:nvSpPr>
        <p:spPr>
          <a:xfrm>
            <a:off x="8526462" y="136525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B4D6"/>
              </a:buClr>
              <a:buSzPts val="1800"/>
              <a:buFont typeface="Calibri"/>
              <a:buNone/>
              <a:defRPr b="0" i="0" sz="1800" u="none">
                <a:solidFill>
                  <a:srgbClr val="33B4D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B4D6"/>
              </a:buClr>
              <a:buSzPts val="1800"/>
              <a:buFont typeface="Calibri"/>
              <a:buNone/>
              <a:defRPr b="0" i="0" sz="1800" u="none">
                <a:solidFill>
                  <a:srgbClr val="33B4D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B4D6"/>
              </a:buClr>
              <a:buSzPts val="1800"/>
              <a:buFont typeface="Calibri"/>
              <a:buNone/>
              <a:defRPr b="0" i="0" sz="1800" u="none">
                <a:solidFill>
                  <a:srgbClr val="33B4D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B4D6"/>
              </a:buClr>
              <a:buSzPts val="1800"/>
              <a:buFont typeface="Calibri"/>
              <a:buNone/>
              <a:defRPr b="0" i="0" sz="1800" u="none">
                <a:solidFill>
                  <a:srgbClr val="33B4D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B4D6"/>
              </a:buClr>
              <a:buSzPts val="1800"/>
              <a:buFont typeface="Calibri"/>
              <a:buNone/>
              <a:defRPr b="0" i="0" sz="1800" u="none">
                <a:solidFill>
                  <a:srgbClr val="33B4D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B4D6"/>
              </a:buClr>
              <a:buSzPts val="1800"/>
              <a:buFont typeface="Calibri"/>
              <a:buNone/>
              <a:defRPr b="0" i="0" sz="1800" u="none">
                <a:solidFill>
                  <a:srgbClr val="33B4D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B4D6"/>
              </a:buClr>
              <a:buSzPts val="1800"/>
              <a:buFont typeface="Calibri"/>
              <a:buNone/>
              <a:defRPr b="0" i="0" sz="1800" u="none">
                <a:solidFill>
                  <a:srgbClr val="33B4D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B4D6"/>
              </a:buClr>
              <a:buSzPts val="1800"/>
              <a:buFont typeface="Calibri"/>
              <a:buNone/>
              <a:defRPr b="0" i="0" sz="1800" u="none">
                <a:solidFill>
                  <a:srgbClr val="33B4D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B4D6"/>
              </a:buClr>
              <a:buSzPts val="1800"/>
              <a:buFont typeface="Calibri"/>
              <a:buNone/>
              <a:defRPr b="0" i="0" sz="1800" u="none">
                <a:solidFill>
                  <a:srgbClr val="33B4D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9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1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theme" Target="../theme/theme6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4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7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2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1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47"/>
          <p:cNvSpPr txBox="1"/>
          <p:nvPr>
            <p:ph type="title"/>
          </p:nvPr>
        </p:nvSpPr>
        <p:spPr>
          <a:xfrm>
            <a:off x="457200" y="357187"/>
            <a:ext cx="66865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7"/>
          <p:cNvSpPr txBox="1"/>
          <p:nvPr>
            <p:ph idx="1" type="body"/>
          </p:nvPr>
        </p:nvSpPr>
        <p:spPr>
          <a:xfrm>
            <a:off x="457200" y="1500187"/>
            <a:ext cx="82296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9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8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9"/>
          <p:cNvSpPr txBox="1"/>
          <p:nvPr>
            <p:ph type="title"/>
          </p:nvPr>
        </p:nvSpPr>
        <p:spPr>
          <a:xfrm>
            <a:off x="457200" y="357187"/>
            <a:ext cx="66865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9"/>
          <p:cNvSpPr txBox="1"/>
          <p:nvPr>
            <p:ph idx="1" type="body"/>
          </p:nvPr>
        </p:nvSpPr>
        <p:spPr>
          <a:xfrm>
            <a:off x="457200" y="1500187"/>
            <a:ext cx="82296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CE9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1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C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1"/>
          <p:cNvSpPr txBox="1"/>
          <p:nvPr/>
        </p:nvSpPr>
        <p:spPr>
          <a:xfrm>
            <a:off x="695325" y="2071687"/>
            <a:ext cx="947737" cy="7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1"/>
          <p:cNvSpPr txBox="1"/>
          <p:nvPr>
            <p:ph type="title"/>
          </p:nvPr>
        </p:nvSpPr>
        <p:spPr>
          <a:xfrm>
            <a:off x="457200" y="357187"/>
            <a:ext cx="66865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51"/>
          <p:cNvSpPr txBox="1"/>
          <p:nvPr>
            <p:ph idx="1" type="body"/>
          </p:nvPr>
        </p:nvSpPr>
        <p:spPr>
          <a:xfrm>
            <a:off x="457200" y="1500187"/>
            <a:ext cx="82296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3"/>
          <p:cNvSpPr txBox="1"/>
          <p:nvPr>
            <p:ph type="title"/>
          </p:nvPr>
        </p:nvSpPr>
        <p:spPr>
          <a:xfrm>
            <a:off x="457200" y="357187"/>
            <a:ext cx="66865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3"/>
          <p:cNvSpPr txBox="1"/>
          <p:nvPr>
            <p:ph idx="1" type="body"/>
          </p:nvPr>
        </p:nvSpPr>
        <p:spPr>
          <a:xfrm>
            <a:off x="457200" y="1500187"/>
            <a:ext cx="82296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5"/>
          <p:cNvSpPr txBox="1"/>
          <p:nvPr/>
        </p:nvSpPr>
        <p:spPr>
          <a:xfrm>
            <a:off x="688975" y="427037"/>
            <a:ext cx="7756525" cy="79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5"/>
          <p:cNvSpPr txBox="1"/>
          <p:nvPr/>
        </p:nvSpPr>
        <p:spPr>
          <a:xfrm>
            <a:off x="698500" y="1685925"/>
            <a:ext cx="7747000" cy="29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5"/>
          <p:cNvSpPr txBox="1"/>
          <p:nvPr>
            <p:ph type="title"/>
          </p:nvPr>
        </p:nvSpPr>
        <p:spPr>
          <a:xfrm>
            <a:off x="457200" y="357187"/>
            <a:ext cx="66865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55"/>
          <p:cNvSpPr txBox="1"/>
          <p:nvPr>
            <p:ph idx="1" type="body"/>
          </p:nvPr>
        </p:nvSpPr>
        <p:spPr>
          <a:xfrm>
            <a:off x="457200" y="1500187"/>
            <a:ext cx="82296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transition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8"/>
          <p:cNvSpPr/>
          <p:nvPr/>
        </p:nvSpPr>
        <p:spPr>
          <a:xfrm>
            <a:off x="8632825" y="152400"/>
            <a:ext cx="338137" cy="360362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8"/>
          <p:cNvSpPr txBox="1"/>
          <p:nvPr>
            <p:ph type="title"/>
          </p:nvPr>
        </p:nvSpPr>
        <p:spPr>
          <a:xfrm>
            <a:off x="457200" y="357187"/>
            <a:ext cx="66865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58"/>
          <p:cNvSpPr txBox="1"/>
          <p:nvPr>
            <p:ph idx="1" type="body"/>
          </p:nvPr>
        </p:nvSpPr>
        <p:spPr>
          <a:xfrm>
            <a:off x="457200" y="1500187"/>
            <a:ext cx="82296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58"/>
          <p:cNvSpPr txBox="1"/>
          <p:nvPr>
            <p:ph idx="12" type="sldNum"/>
          </p:nvPr>
        </p:nvSpPr>
        <p:spPr>
          <a:xfrm>
            <a:off x="8526462" y="136525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B4D6"/>
              </a:buClr>
              <a:buSzPts val="1800"/>
              <a:buFont typeface="Calibri"/>
              <a:buNone/>
              <a:defRPr b="0" i="0" sz="1800" u="none">
                <a:solidFill>
                  <a:srgbClr val="33B4D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B4D6"/>
              </a:buClr>
              <a:buSzPts val="1800"/>
              <a:buFont typeface="Calibri"/>
              <a:buNone/>
              <a:defRPr b="0" i="0" sz="1800" u="none">
                <a:solidFill>
                  <a:srgbClr val="33B4D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B4D6"/>
              </a:buClr>
              <a:buSzPts val="1800"/>
              <a:buFont typeface="Calibri"/>
              <a:buNone/>
              <a:defRPr b="0" i="0" sz="1800" u="none">
                <a:solidFill>
                  <a:srgbClr val="33B4D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B4D6"/>
              </a:buClr>
              <a:buSzPts val="1800"/>
              <a:buFont typeface="Calibri"/>
              <a:buNone/>
              <a:defRPr b="0" i="0" sz="1800" u="none">
                <a:solidFill>
                  <a:srgbClr val="33B4D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B4D6"/>
              </a:buClr>
              <a:buSzPts val="1800"/>
              <a:buFont typeface="Calibri"/>
              <a:buNone/>
              <a:defRPr b="0" i="0" sz="1800" u="none">
                <a:solidFill>
                  <a:srgbClr val="33B4D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B4D6"/>
              </a:buClr>
              <a:buSzPts val="1800"/>
              <a:buFont typeface="Calibri"/>
              <a:buNone/>
              <a:defRPr b="0" i="0" sz="1800" u="none">
                <a:solidFill>
                  <a:srgbClr val="33B4D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B4D6"/>
              </a:buClr>
              <a:buSzPts val="1800"/>
              <a:buFont typeface="Calibri"/>
              <a:buNone/>
              <a:defRPr b="0" i="0" sz="1800" u="none">
                <a:solidFill>
                  <a:srgbClr val="33B4D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B4D6"/>
              </a:buClr>
              <a:buSzPts val="1800"/>
              <a:buFont typeface="Calibri"/>
              <a:buNone/>
              <a:defRPr b="0" i="0" sz="1800" u="none">
                <a:solidFill>
                  <a:srgbClr val="33B4D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B4D6"/>
              </a:buClr>
              <a:buSzPts val="1800"/>
              <a:buFont typeface="Calibri"/>
              <a:buNone/>
              <a:defRPr b="0" i="0" sz="1800" u="none">
                <a:solidFill>
                  <a:srgbClr val="33B4D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1"/>
          <p:cNvSpPr txBox="1"/>
          <p:nvPr>
            <p:ph type="title"/>
          </p:nvPr>
        </p:nvSpPr>
        <p:spPr>
          <a:xfrm>
            <a:off x="457200" y="357187"/>
            <a:ext cx="66865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61"/>
          <p:cNvSpPr txBox="1"/>
          <p:nvPr>
            <p:ph idx="1" type="body"/>
          </p:nvPr>
        </p:nvSpPr>
        <p:spPr>
          <a:xfrm>
            <a:off x="457200" y="1500187"/>
            <a:ext cx="82296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61"/>
          <p:cNvSpPr txBox="1"/>
          <p:nvPr>
            <p:ph idx="11" type="ft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1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4"/>
          <p:cNvSpPr txBox="1"/>
          <p:nvPr>
            <p:ph type="title"/>
          </p:nvPr>
        </p:nvSpPr>
        <p:spPr>
          <a:xfrm>
            <a:off x="457200" y="357187"/>
            <a:ext cx="66865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64"/>
          <p:cNvSpPr txBox="1"/>
          <p:nvPr>
            <p:ph idx="1" type="body"/>
          </p:nvPr>
        </p:nvSpPr>
        <p:spPr>
          <a:xfrm>
            <a:off x="457200" y="1500187"/>
            <a:ext cx="82296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CE9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9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C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6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5325" y="714375"/>
            <a:ext cx="947737" cy="947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69"/>
          <p:cNvPicPr preferRelativeResize="0"/>
          <p:nvPr/>
        </p:nvPicPr>
        <p:blipFill rotWithShape="1">
          <a:blip r:embed="rId2">
            <a:alphaModFix/>
          </a:blip>
          <a:srcRect b="0" l="80891" r="1130" t="0"/>
          <a:stretch/>
        </p:blipFill>
        <p:spPr>
          <a:xfrm>
            <a:off x="8858250" y="0"/>
            <a:ext cx="2857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69"/>
          <p:cNvSpPr txBox="1"/>
          <p:nvPr/>
        </p:nvSpPr>
        <p:spPr>
          <a:xfrm>
            <a:off x="695325" y="2071687"/>
            <a:ext cx="947737" cy="7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69"/>
          <p:cNvSpPr txBox="1"/>
          <p:nvPr>
            <p:ph type="title"/>
          </p:nvPr>
        </p:nvSpPr>
        <p:spPr>
          <a:xfrm>
            <a:off x="457200" y="357187"/>
            <a:ext cx="668655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69"/>
          <p:cNvSpPr txBox="1"/>
          <p:nvPr>
            <p:ph idx="1" type="body"/>
          </p:nvPr>
        </p:nvSpPr>
        <p:spPr>
          <a:xfrm>
            <a:off x="457200" y="1500187"/>
            <a:ext cx="82296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hyperlink" Target="https://ahrefs.com/free-seo-tools" TargetMode="External"/><Relationship Id="rId5" Type="http://schemas.openxmlformats.org/officeDocument/2006/relationships/hyperlink" Target="https://surferseo.com/" TargetMode="External"/><Relationship Id="rId6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4.png"/><Relationship Id="rId4" Type="http://schemas.openxmlformats.org/officeDocument/2006/relationships/hyperlink" Target="https://ahrefs.com/free-seo-tools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25.png"/><Relationship Id="rId5" Type="http://schemas.openxmlformats.org/officeDocument/2006/relationships/hyperlink" Target="https://ahrefs.com/free-seo-tools" TargetMode="External"/><Relationship Id="rId6" Type="http://schemas.openxmlformats.org/officeDocument/2006/relationships/hyperlink" Target="https://www.wordtracker.com/" TargetMode="External"/><Relationship Id="rId7" Type="http://schemas.openxmlformats.org/officeDocument/2006/relationships/hyperlink" Target="https://neilpatel.com/ubersuggest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5" Type="http://schemas.openxmlformats.org/officeDocument/2006/relationships/image" Target="../media/image26.png"/><Relationship Id="rId6" Type="http://schemas.openxmlformats.org/officeDocument/2006/relationships/image" Target="../media/image19.png"/><Relationship Id="rId7" Type="http://schemas.openxmlformats.org/officeDocument/2006/relationships/hyperlink" Target="https://surferseo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0.jpg"/><Relationship Id="rId4" Type="http://schemas.openxmlformats.org/officeDocument/2006/relationships/hyperlink" Target="https://steemit.com/humor/@xtian22/the-best-place-to-hide-a-dead-body-is-page-2-of-google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Relationship Id="rId4" Type="http://schemas.openxmlformats.org/officeDocument/2006/relationships/hyperlink" Target="https://adwords.google.com/home/tools/keyword-planner/" TargetMode="External"/><Relationship Id="rId5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1.png"/><Relationship Id="rId4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6.png"/><Relationship Id="rId4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1.png"/><Relationship Id="rId4" Type="http://schemas.openxmlformats.org/officeDocument/2006/relationships/hyperlink" Target="https://ahrefs.com/keywords-explorer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8.png"/><Relationship Id="rId4" Type="http://schemas.openxmlformats.org/officeDocument/2006/relationships/image" Target="../media/image5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7.png"/><Relationship Id="rId4" Type="http://schemas.openxmlformats.org/officeDocument/2006/relationships/image" Target="../media/image37.png"/><Relationship Id="rId5" Type="http://schemas.openxmlformats.org/officeDocument/2006/relationships/image" Target="../media/image55.png"/><Relationship Id="rId6" Type="http://schemas.openxmlformats.org/officeDocument/2006/relationships/hyperlink" Target="https://imarketings.lv/7-seo-panemieni-lai-uzlabotu-redzamibu-google-mekletaja/" TargetMode="External"/><Relationship Id="rId7" Type="http://schemas.openxmlformats.org/officeDocument/2006/relationships/hyperlink" Target="https://www.wpglossy.com/internal-linking/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5.png"/><Relationship Id="rId4" Type="http://schemas.openxmlformats.org/officeDocument/2006/relationships/hyperlink" Target="https://backlinko.com/hub/seo/search-intent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0.png"/><Relationship Id="rId4" Type="http://schemas.openxmlformats.org/officeDocument/2006/relationships/hyperlink" Target="https://developers.google.com/search/docs/appearance/visual-elements-gallery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2.png"/><Relationship Id="rId4" Type="http://schemas.openxmlformats.org/officeDocument/2006/relationships/image" Target="../media/image4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3.jpg"/><Relationship Id="rId11" Type="http://schemas.openxmlformats.org/officeDocument/2006/relationships/hyperlink" Target="http://agentura-zile.lv/maksas-kliksku-marketings/" TargetMode="External"/><Relationship Id="rId10" Type="http://schemas.openxmlformats.org/officeDocument/2006/relationships/hyperlink" Target="http://agentura-zile.lv/majaslapu-optimizacija/" TargetMode="External"/><Relationship Id="rId9" Type="http://schemas.openxmlformats.org/officeDocument/2006/relationships/hyperlink" Target="http://agentura-zile.lv/majaslapu-optimizacija/" TargetMode="External"/><Relationship Id="rId5" Type="http://schemas.openxmlformats.org/officeDocument/2006/relationships/hyperlink" Target="http://agentura-zile.lv/majaslapu-optimizacija/" TargetMode="External"/><Relationship Id="rId6" Type="http://schemas.openxmlformats.org/officeDocument/2006/relationships/hyperlink" Target="http://agentura-zile.lv/majaslapu-optimizacija/" TargetMode="External"/><Relationship Id="rId7" Type="http://schemas.openxmlformats.org/officeDocument/2006/relationships/hyperlink" Target="http://agentura-zile.lv/majaslapu-optimizacija/" TargetMode="External"/><Relationship Id="rId8" Type="http://schemas.openxmlformats.org/officeDocument/2006/relationships/hyperlink" Target="http://agentura-zile.lv/majaslapu-optimizacija/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www.frase.io/" TargetMode="External"/><Relationship Id="rId4" Type="http://schemas.openxmlformats.org/officeDocument/2006/relationships/hyperlink" Target="https://www.scalenut.com/" TargetMode="External"/><Relationship Id="rId5" Type="http://schemas.openxmlformats.org/officeDocument/2006/relationships/image" Target="../media/image5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7.png"/><Relationship Id="rId4" Type="http://schemas.openxmlformats.org/officeDocument/2006/relationships/hyperlink" Target="https://e-komercija.lv/pakalpojumi/seo-pakalpojumi/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6.png"/><Relationship Id="rId4" Type="http://schemas.openxmlformats.org/officeDocument/2006/relationships/image" Target="../media/image49.png"/></Relationships>
</file>

<file path=ppt/slides/_rels/slide45.xml.rels><?xml version="1.0" encoding="UTF-8" standalone="yes"?><Relationships xmlns="http://schemas.openxmlformats.org/package/2006/relationships"><Relationship Id="rId11" Type="http://schemas.openxmlformats.org/officeDocument/2006/relationships/hyperlink" Target="https://e-komercija.lv/akademija/lokalais-seo/" TargetMode="External"/><Relationship Id="rId10" Type="http://schemas.openxmlformats.org/officeDocument/2006/relationships/hyperlink" Target="https://e-komercija.lv/akademija/iekseja-seo-optimizacija/" TargetMode="External"/><Relationship Id="rId13" Type="http://schemas.openxmlformats.org/officeDocument/2006/relationships/hyperlink" Target="https://seopressor.com/blog/short-tail-or-long-tail-keywords/" TargetMode="External"/><Relationship Id="rId12" Type="http://schemas.openxmlformats.org/officeDocument/2006/relationships/hyperlink" Target="https://www.digitalvidya.com/blog/what-is-search-engine-marketing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www.advancedwebranking.com/ctrstudy/" TargetMode="External"/><Relationship Id="rId4" Type="http://schemas.openxmlformats.org/officeDocument/2006/relationships/hyperlink" Target="https://firstpagesage.com/seo-blog/google-click-through-rates-ctrs-by-ranking-position/" TargetMode="External"/><Relationship Id="rId9" Type="http://schemas.openxmlformats.org/officeDocument/2006/relationships/hyperlink" Target="https://e-komercija.lv/akademija/areja-seo-optimizacija/" TargetMode="External"/><Relationship Id="rId5" Type="http://schemas.openxmlformats.org/officeDocument/2006/relationships/hyperlink" Target="https://backlinko.com/google-ranking-factors" TargetMode="External"/><Relationship Id="rId6" Type="http://schemas.openxmlformats.org/officeDocument/2006/relationships/hyperlink" Target="https://www.youtube.com/watch?v=4SUO3i2j93M" TargetMode="External"/><Relationship Id="rId7" Type="http://schemas.openxmlformats.org/officeDocument/2006/relationships/hyperlink" Target="https://ahrefs.com/blog/how-to-get-on-the-first-page-of-google/" TargetMode="External"/><Relationship Id="rId8" Type="http://schemas.openxmlformats.org/officeDocument/2006/relationships/hyperlink" Target="https://e-komercija.lv/akademija/seo-optimizacija/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ctrTitle"/>
          </p:nvPr>
        </p:nvSpPr>
        <p:spPr>
          <a:xfrm>
            <a:off x="611187" y="1995487"/>
            <a:ext cx="6840537" cy="2089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E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rPr>
              <a:t>Projekts “Digitalizācijas iniciatīvas studiju kvalitātes pilnveidei augstskolu stratēģiskās specializācijas jomās”</a:t>
            </a:r>
            <a:br>
              <a:rPr b="1" i="0" lang="en-US" sz="2800" u="non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1000" u="non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>
                <a:solidFill>
                  <a:srgbClr val="00587E"/>
                </a:solidFill>
                <a:latin typeface="Arial"/>
                <a:ea typeface="Arial"/>
                <a:cs typeface="Arial"/>
                <a:sym typeface="Arial"/>
              </a:rPr>
              <a:t>Projekta Nr. 8.2.3.0/22/A/005</a:t>
            </a:r>
            <a:endParaRPr/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588962" y="4238625"/>
            <a:ext cx="7078662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Projekta vadošais partneris – Latvijas Biozinātņu un tehnoloģiju universitāte</a:t>
            </a:r>
            <a:endParaRPr/>
          </a:p>
        </p:txBody>
      </p:sp>
      <p:pic>
        <p:nvPicPr>
          <p:cNvPr descr="C:\Users\KristineTi.TMC_A\Pictures\LV_ID_EU_logo_ansamblis_ESF_RGB.jpg" id="97" name="Google Shape;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555625"/>
            <a:ext cx="5699125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/>
          <p:nvPr/>
        </p:nvSpPr>
        <p:spPr>
          <a:xfrm>
            <a:off x="539750" y="555625"/>
            <a:ext cx="8353425" cy="3786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Iekšējā SEO optimizācija 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darbības (optimizāciju), kas tiek veiktas mājaslapas iekšienē, lai Google meklētājprogramma varētu veiksmīgi indeksēt uzņēmuma lapu un ierindotu to augstākā vietā meklēšanas rezultātos.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Ārējā SEO optimizācija  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darbību kopums, kas tiek veikts ārpus vietnes, lai mēģinātu uzlabot tās pozīcijas meklētājprogrammu rezultātos. Tā ietver dažādus aspektus, tostarp, piemēram, ārējo saišu veidošanu, satura mārketingu, atsauksmes no klientiem u.c.</a:t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Lokālā SEO optimizācija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uzņēmumi fokusējas uz šādiem aspektiem: atrodamību un TOP pozīcijām konkrētā reģionā; nodrošinājumu tam, ka biznesu atradīs gan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(internetā), gan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offline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(dzīvē).</a:t>
            </a:r>
            <a:endParaRPr/>
          </a:p>
        </p:txBody>
      </p:sp>
      <p:sp>
        <p:nvSpPr>
          <p:cNvPr id="167" name="Google Shape;167;p10"/>
          <p:cNvSpPr txBox="1"/>
          <p:nvPr/>
        </p:nvSpPr>
        <p:spPr>
          <a:xfrm>
            <a:off x="5673725" y="4516437"/>
            <a:ext cx="3219450" cy="338137"/>
          </a:xfrm>
          <a:prstGeom prst="rect">
            <a:avLst/>
          </a:prstGeom>
          <a:noFill/>
          <a:ln>
            <a:noFill/>
          </a:ln>
          <a:effectLst>
            <a:outerShdw blurRad="63500" dir="2700000" dist="17960">
              <a:srgbClr val="2F4D71"/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  (Kebbe,  2023b; 2023c; 2023d).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/>
          <p:nvPr>
            <p:ph type="title"/>
          </p:nvPr>
        </p:nvSpPr>
        <p:spPr>
          <a:xfrm>
            <a:off x="625362" y="246062"/>
            <a:ext cx="66960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2"/>
                </a:solidFill>
              </a:rPr>
              <a:t>Cetri</a:t>
            </a:r>
            <a:r>
              <a:rPr i="0" lang="en-US" sz="2800" u="none">
                <a:solidFill>
                  <a:schemeClr val="dk2"/>
                </a:solidFill>
              </a:rPr>
              <a:t> faktori, kas nepieciešami kvalitatīvam mājaslapas saturam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1223962" y="4371975"/>
            <a:ext cx="1192212" cy="528637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anchorCtr="0" anchor="t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LIETOTĀJAM ORIENTĒTS</a:t>
            </a:r>
            <a:endParaRPr/>
          </a:p>
        </p:txBody>
      </p:sp>
      <p:sp>
        <p:nvSpPr>
          <p:cNvPr id="174" name="Google Shape;174;p11"/>
          <p:cNvSpPr txBox="1"/>
          <p:nvPr/>
        </p:nvSpPr>
        <p:spPr>
          <a:xfrm>
            <a:off x="3108325" y="4405312"/>
            <a:ext cx="1244600" cy="4953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anchorCtr="0" anchor="t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NODERĪGS, VĒRTĪGS</a:t>
            </a:r>
            <a:endParaRPr/>
          </a:p>
        </p:txBody>
      </p:sp>
      <p:sp>
        <p:nvSpPr>
          <p:cNvPr id="175" name="Google Shape;175;p11"/>
          <p:cNvSpPr txBox="1"/>
          <p:nvPr/>
        </p:nvSpPr>
        <p:spPr>
          <a:xfrm>
            <a:off x="5164137" y="4387850"/>
            <a:ext cx="1244600" cy="665162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anchorCtr="0" anchor="t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VIEGLI UZTVERAMS, SAPROTAMS</a:t>
            </a:r>
            <a:endParaRPr/>
          </a:p>
        </p:txBody>
      </p:sp>
      <p:sp>
        <p:nvSpPr>
          <p:cNvPr id="176" name="Google Shape;176;p11"/>
          <p:cNvSpPr txBox="1"/>
          <p:nvPr/>
        </p:nvSpPr>
        <p:spPr>
          <a:xfrm>
            <a:off x="7218362" y="4371975"/>
            <a:ext cx="1219200" cy="481012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anchorCtr="0" anchor="t" bIns="51425" lIns="51425" spcFirstLastPara="1" rIns="51425" wrap="square" tIns="5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SEO EFFEKTĪVS</a:t>
            </a:r>
            <a:endParaRPr/>
          </a:p>
        </p:txBody>
      </p:sp>
      <p:sp>
        <p:nvSpPr>
          <p:cNvPr id="177" name="Google Shape;177;p11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sp>
        <p:nvSpPr>
          <p:cNvPr id="178" name="Google Shape;178;p11"/>
          <p:cNvSpPr txBox="1"/>
          <p:nvPr/>
        </p:nvSpPr>
        <p:spPr>
          <a:xfrm>
            <a:off x="6022975" y="4851400"/>
            <a:ext cx="16002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fld id="{00000000-1234-1234-1234-123412341234}" type="slidenum"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179" name="Google Shape;1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7" y="1089025"/>
            <a:ext cx="7978775" cy="304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1"/>
          <p:cNvSpPr txBox="1"/>
          <p:nvPr/>
        </p:nvSpPr>
        <p:spPr>
          <a:xfrm>
            <a:off x="6638925" y="1009650"/>
            <a:ext cx="2376487" cy="3200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" id="185" name="Google Shape;18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5962" y="595312"/>
            <a:ext cx="2936875" cy="293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2"/>
          <p:cNvSpPr txBox="1"/>
          <p:nvPr/>
        </p:nvSpPr>
        <p:spPr>
          <a:xfrm>
            <a:off x="485775" y="919162"/>
            <a:ext cx="7137400" cy="3608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shorttail (tēja)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longtail (veselīga zāļu tēja)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short-term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tējas konkurss 2022)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long-term </a:t>
            </a: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(tēja kuņģa veselībai)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 defining </a:t>
            </a: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(lipton tēja maisiņos)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customer defining </a:t>
            </a: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(tēja sievietēm)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geo-targeting </a:t>
            </a: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(tējas veikls Rīgā)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LSI  (Latent Semantic Indexing,) </a:t>
            </a:r>
            <a:r>
              <a:rPr b="0" i="0"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atslēgas vārds ar vairākām nozīmēm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zāle (mauriņš)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zāle (aktu zāle)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intent targering </a:t>
            </a: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(kā pagatavot tēju) </a:t>
            </a:r>
            <a:r>
              <a:rPr b="0" i="0"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uz nolūku orientēti atslēgas vārdi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12"/>
          <p:cNvSpPr txBox="1"/>
          <p:nvPr/>
        </p:nvSpPr>
        <p:spPr>
          <a:xfrm>
            <a:off x="4518025" y="2301875"/>
            <a:ext cx="4157662" cy="161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2"/>
          <p:cNvSpPr txBox="1"/>
          <p:nvPr/>
        </p:nvSpPr>
        <p:spPr>
          <a:xfrm>
            <a:off x="614662" y="271187"/>
            <a:ext cx="415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SEO atslēgvārdu veidi I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9" name="Google Shape;189;p12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sp>
        <p:nvSpPr>
          <p:cNvPr id="190" name="Google Shape;190;p12"/>
          <p:cNvSpPr txBox="1"/>
          <p:nvPr/>
        </p:nvSpPr>
        <p:spPr>
          <a:xfrm>
            <a:off x="6022975" y="4851400"/>
            <a:ext cx="16002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fld id="{00000000-1234-1234-1234-123412341234}" type="slidenum"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1" name="Google Shape;191;p12"/>
          <p:cNvSpPr txBox="1"/>
          <p:nvPr/>
        </p:nvSpPr>
        <p:spPr>
          <a:xfrm>
            <a:off x="7072312" y="4565650"/>
            <a:ext cx="1900237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(Goiževskis, 2022)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" id="196" name="Google Shape;19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909637"/>
            <a:ext cx="3251200" cy="32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3"/>
          <p:cNvSpPr txBox="1"/>
          <p:nvPr/>
        </p:nvSpPr>
        <p:spPr>
          <a:xfrm>
            <a:off x="3995737" y="1492250"/>
            <a:ext cx="4897437" cy="2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1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branded </a:t>
            </a:r>
            <a:r>
              <a:rPr b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lipton</a:t>
            </a:r>
            <a:r>
              <a:rPr b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1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category</a:t>
            </a:r>
            <a:r>
              <a:rPr b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(tēja)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1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longtail </a:t>
            </a:r>
            <a:r>
              <a:rPr b="0" i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Q/A  </a:t>
            </a:r>
            <a:r>
              <a:rPr b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(kur iegādāties labu tēju)</a:t>
            </a:r>
            <a:r>
              <a:rPr b="0" i="1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1"/>
          </a:p>
          <a:p>
            <a:pPr indent="-342900" lvl="0" marL="3429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1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</a:t>
            </a:r>
            <a:r>
              <a:rPr b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(tējas veikals Rīgā)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1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MIX </a:t>
            </a:r>
            <a:r>
              <a:rPr b="0" i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category</a:t>
            </a:r>
            <a:r>
              <a:rPr b="0" i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b="0" i="1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branded</a:t>
            </a:r>
            <a:r>
              <a:rPr b="0" i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b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lipton </a:t>
            </a:r>
            <a:r>
              <a:rPr b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tēja)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1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3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sp>
        <p:nvSpPr>
          <p:cNvPr id="199" name="Google Shape;199;p13"/>
          <p:cNvSpPr txBox="1"/>
          <p:nvPr/>
        </p:nvSpPr>
        <p:spPr>
          <a:xfrm>
            <a:off x="7072312" y="4565650"/>
            <a:ext cx="1900237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(Goiževskis, 2022)</a:t>
            </a:r>
            <a:endParaRPr/>
          </a:p>
        </p:txBody>
      </p:sp>
      <p:sp>
        <p:nvSpPr>
          <p:cNvPr id="200" name="Google Shape;200;p13"/>
          <p:cNvSpPr txBox="1"/>
          <p:nvPr/>
        </p:nvSpPr>
        <p:spPr>
          <a:xfrm>
            <a:off x="614662" y="271187"/>
            <a:ext cx="415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SEO atslēgvārdu veidi II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2450" y="1985962"/>
            <a:ext cx="5499100" cy="300196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4"/>
          <p:cNvSpPr txBox="1"/>
          <p:nvPr/>
        </p:nvSpPr>
        <p:spPr>
          <a:xfrm>
            <a:off x="827087" y="750887"/>
            <a:ext cx="8213725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1" lvl="0" marL="2143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Noteikt produktu vai pakalpojumu ar izteiktu sezonalitāti  </a:t>
            </a:r>
            <a:r>
              <a:rPr b="1" i="0" lang="en-US" sz="20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(atslēgvārdu sezonalitāte) </a:t>
            </a:r>
            <a:endParaRPr/>
          </a:p>
          <a:p>
            <a:pPr indent="-214311" lvl="0" marL="2143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Parādīt meklējumu tendences sezonā / nesezonā, izmantojot Google Trends </a:t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sp>
        <p:nvSpPr>
          <p:cNvPr id="208" name="Google Shape;208;p14"/>
          <p:cNvSpPr txBox="1"/>
          <p:nvPr/>
        </p:nvSpPr>
        <p:spPr>
          <a:xfrm>
            <a:off x="6022975" y="4851400"/>
            <a:ext cx="16002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fld id="{00000000-1234-1234-1234-123412341234}" type="slidenum"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9" name="Google Shape;209;p14"/>
          <p:cNvSpPr txBox="1"/>
          <p:nvPr/>
        </p:nvSpPr>
        <p:spPr>
          <a:xfrm>
            <a:off x="1193800" y="53975"/>
            <a:ext cx="6686550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Praktisks uzdevums</a:t>
            </a:r>
            <a:endParaRPr/>
          </a:p>
        </p:txBody>
      </p:sp>
      <p:pic>
        <p:nvPicPr>
          <p:cNvPr id="210" name="Google Shape;21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987" y="2163762"/>
            <a:ext cx="576262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7525" y="1406525"/>
            <a:ext cx="6092825" cy="271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5"/>
          <p:cNvSpPr txBox="1"/>
          <p:nvPr/>
        </p:nvSpPr>
        <p:spPr>
          <a:xfrm>
            <a:off x="2990850" y="779462"/>
            <a:ext cx="3429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b="1" i="0" lang="en-US" sz="2800" u="sng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Asociāciju spēle </a:t>
            </a:r>
            <a:endParaRPr/>
          </a:p>
        </p:txBody>
      </p:sp>
      <p:sp>
        <p:nvSpPr>
          <p:cNvPr id="217" name="Google Shape;217;p15"/>
          <p:cNvSpPr txBox="1"/>
          <p:nvPr/>
        </p:nvSpPr>
        <p:spPr>
          <a:xfrm>
            <a:off x="611187" y="4364037"/>
            <a:ext cx="34290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0" i="0" lang="en-US" sz="1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https://ahrefs.com/free-seo-tools</a:t>
            </a:r>
            <a:r>
              <a:rPr b="0" i="0" lang="en-US" sz="1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18" name="Google Shape;218;p15"/>
          <p:cNvSpPr txBox="1"/>
          <p:nvPr/>
        </p:nvSpPr>
        <p:spPr>
          <a:xfrm>
            <a:off x="1143000" y="4687887"/>
            <a:ext cx="1862137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0" i="0" lang="en-US" sz="1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https://surferseo.com/</a:t>
            </a:r>
            <a:r>
              <a:rPr b="0" i="0" lang="en-US" sz="1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19" name="Google Shape;219;p15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sp>
        <p:nvSpPr>
          <p:cNvPr id="220" name="Google Shape;220;p15"/>
          <p:cNvSpPr txBox="1"/>
          <p:nvPr/>
        </p:nvSpPr>
        <p:spPr>
          <a:xfrm>
            <a:off x="6022975" y="4851400"/>
            <a:ext cx="16002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fld id="{00000000-1234-1234-1234-123412341234}" type="slidenum"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1" name="Google Shape;221;p15"/>
          <p:cNvSpPr txBox="1"/>
          <p:nvPr/>
        </p:nvSpPr>
        <p:spPr>
          <a:xfrm>
            <a:off x="7072312" y="4565650"/>
            <a:ext cx="1900237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(Goiževskis, 2022)</a:t>
            </a:r>
            <a:endParaRPr/>
          </a:p>
        </p:txBody>
      </p:sp>
      <p:sp>
        <p:nvSpPr>
          <p:cNvPr id="222" name="Google Shape;222;p15"/>
          <p:cNvSpPr txBox="1"/>
          <p:nvPr/>
        </p:nvSpPr>
        <p:spPr>
          <a:xfrm>
            <a:off x="1193800" y="53975"/>
            <a:ext cx="6686550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00"/>
              <a:buFont typeface="Times New Roman"/>
              <a:buNone/>
            </a:pPr>
            <a:r>
              <a:rPr b="1" i="0" lang="en-US" sz="33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Praktisks uzdevums</a:t>
            </a:r>
            <a:endParaRPr/>
          </a:p>
        </p:txBody>
      </p:sp>
      <p:pic>
        <p:nvPicPr>
          <p:cNvPr id="223" name="Google Shape;22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987" y="2163762"/>
            <a:ext cx="576262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&#10;&#10;Description automatically generated with medium confidence" id="229" name="Google Shape;22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6112"/>
            <a:ext cx="5795962" cy="434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0887" y="798500"/>
            <a:ext cx="3482974" cy="257651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6"/>
          <p:cNvSpPr txBox="1"/>
          <p:nvPr/>
        </p:nvSpPr>
        <p:spPr>
          <a:xfrm>
            <a:off x="5076825" y="3373437"/>
            <a:ext cx="3867150" cy="7159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</a:pPr>
            <a:r>
              <a:rPr b="0" i="0" lang="en-US" sz="1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keywords get longer, search volume becomes lower. However, all other metrics such as conversion rates go in favor of long tail keywords.</a:t>
            </a:r>
            <a:endParaRPr/>
          </a:p>
        </p:txBody>
      </p:sp>
      <p:sp>
        <p:nvSpPr>
          <p:cNvPr id="232" name="Google Shape;232;p16"/>
          <p:cNvSpPr txBox="1"/>
          <p:nvPr/>
        </p:nvSpPr>
        <p:spPr>
          <a:xfrm>
            <a:off x="526075" y="165775"/>
            <a:ext cx="701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Atslēgvārdi un to meklēšanas biežums I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3" name="Google Shape;233;p16"/>
          <p:cNvSpPr txBox="1"/>
          <p:nvPr/>
        </p:nvSpPr>
        <p:spPr>
          <a:xfrm>
            <a:off x="7072312" y="4565650"/>
            <a:ext cx="1900237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(Vivian, 2023)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825" y="769937"/>
            <a:ext cx="6508749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7"/>
          <p:cNvSpPr txBox="1"/>
          <p:nvPr/>
        </p:nvSpPr>
        <p:spPr>
          <a:xfrm>
            <a:off x="5453062" y="1749425"/>
            <a:ext cx="647700" cy="30783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1757362" y="4551362"/>
            <a:ext cx="3429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0" i="0" lang="en-US" sz="1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https://ahrefs.com/free-seo-tools</a:t>
            </a:r>
            <a:r>
              <a:rPr b="0" i="0" lang="en-US" sz="1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41" name="Google Shape;241;p17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sp>
        <p:nvSpPr>
          <p:cNvPr id="242" name="Google Shape;242;p17"/>
          <p:cNvSpPr txBox="1"/>
          <p:nvPr/>
        </p:nvSpPr>
        <p:spPr>
          <a:xfrm>
            <a:off x="6022975" y="4851400"/>
            <a:ext cx="16002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fld id="{00000000-1234-1234-1234-123412341234}" type="slidenum"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3" name="Google Shape;243;p17"/>
          <p:cNvSpPr txBox="1"/>
          <p:nvPr/>
        </p:nvSpPr>
        <p:spPr>
          <a:xfrm>
            <a:off x="526075" y="165775"/>
            <a:ext cx="701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Atslēgvārdi un to meklēšanas biežums II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712" y="788987"/>
            <a:ext cx="5419724" cy="256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1287" y="2987675"/>
            <a:ext cx="5310187" cy="215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8"/>
          <p:cNvSpPr txBox="1"/>
          <p:nvPr/>
        </p:nvSpPr>
        <p:spPr>
          <a:xfrm>
            <a:off x="-396875" y="4659312"/>
            <a:ext cx="34290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0" i="0" lang="en-US" sz="1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https://ahrefs.com/free-seo-tools</a:t>
            </a:r>
            <a:r>
              <a:rPr b="0" i="0" lang="en-US" sz="1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51" name="Google Shape;251;p18"/>
          <p:cNvSpPr txBox="1"/>
          <p:nvPr/>
        </p:nvSpPr>
        <p:spPr>
          <a:xfrm>
            <a:off x="6465887" y="2103437"/>
            <a:ext cx="2566987" cy="322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b="0" i="0" lang="en-US" sz="1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https://www.wordtracker.com/</a:t>
            </a:r>
            <a:r>
              <a:rPr b="0" i="0" lang="en-US" sz="15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52" name="Google Shape;252;p18"/>
          <p:cNvSpPr txBox="1"/>
          <p:nvPr/>
        </p:nvSpPr>
        <p:spPr>
          <a:xfrm>
            <a:off x="6454775" y="2654300"/>
            <a:ext cx="2655887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0" i="0" lang="en-US" sz="1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https://neilpatel.com/ubersuggest/</a:t>
            </a:r>
            <a:endParaRPr/>
          </a:p>
        </p:txBody>
      </p:sp>
      <p:sp>
        <p:nvSpPr>
          <p:cNvPr id="253" name="Google Shape;253;p18"/>
          <p:cNvSpPr txBox="1"/>
          <p:nvPr/>
        </p:nvSpPr>
        <p:spPr>
          <a:xfrm>
            <a:off x="526075" y="165775"/>
            <a:ext cx="701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Atslēgvārdi un to meklēšanas biežums III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437" y="939800"/>
            <a:ext cx="480060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1441450"/>
            <a:ext cx="3163887" cy="357187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60" name="Google Shape;26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1925" y="1512887"/>
            <a:ext cx="3165475" cy="322262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61" name="Google Shape;261;p19"/>
          <p:cNvSpPr txBox="1"/>
          <p:nvPr/>
        </p:nvSpPr>
        <p:spPr>
          <a:xfrm>
            <a:off x="4338637" y="1138237"/>
            <a:ext cx="647700" cy="3693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9"/>
          <p:cNvSpPr txBox="1"/>
          <p:nvPr/>
        </p:nvSpPr>
        <p:spPr>
          <a:xfrm>
            <a:off x="3624262" y="1160462"/>
            <a:ext cx="647700" cy="36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90650" y="1835150"/>
            <a:ext cx="4622800" cy="298608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9"/>
          <p:cNvSpPr txBox="1"/>
          <p:nvPr/>
        </p:nvSpPr>
        <p:spPr>
          <a:xfrm>
            <a:off x="5897562" y="788987"/>
            <a:ext cx="2297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https://surferseo.com/</a:t>
            </a: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65" name="Google Shape;265;p19"/>
          <p:cNvSpPr txBox="1"/>
          <p:nvPr/>
        </p:nvSpPr>
        <p:spPr>
          <a:xfrm>
            <a:off x="2689225" y="4851400"/>
            <a:ext cx="21717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sp>
        <p:nvSpPr>
          <p:cNvPr id="266" name="Google Shape;266;p19"/>
          <p:cNvSpPr txBox="1"/>
          <p:nvPr/>
        </p:nvSpPr>
        <p:spPr>
          <a:xfrm>
            <a:off x="5260975" y="4851400"/>
            <a:ext cx="16002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fld id="{00000000-1234-1234-1234-123412341234}" type="slidenum"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7" name="Google Shape;267;p19"/>
          <p:cNvSpPr txBox="1"/>
          <p:nvPr/>
        </p:nvSpPr>
        <p:spPr>
          <a:xfrm>
            <a:off x="526075" y="165775"/>
            <a:ext cx="701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Atslēgvārdi un to meklēšanas biežums IV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ctrTitle"/>
          </p:nvPr>
        </p:nvSpPr>
        <p:spPr>
          <a:xfrm>
            <a:off x="571500" y="2143125"/>
            <a:ext cx="7486650" cy="1101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b="1" i="0" lang="en-US" sz="3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DIGITĀLAIS MĀRKETINGS</a:t>
            </a:r>
            <a:endParaRPr/>
          </a:p>
        </p:txBody>
      </p:sp>
      <p:sp>
        <p:nvSpPr>
          <p:cNvPr id="103" name="Google Shape;103;p2"/>
          <p:cNvSpPr txBox="1"/>
          <p:nvPr>
            <p:ph idx="1" type="subTitle"/>
          </p:nvPr>
        </p:nvSpPr>
        <p:spPr>
          <a:xfrm>
            <a:off x="571500" y="3429000"/>
            <a:ext cx="7529512" cy="1357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0" i="0" lang="en-US" sz="1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Inta Kotāne, Mg.oec.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695325" y="3143250"/>
            <a:ext cx="1876425" cy="714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50" y="825500"/>
            <a:ext cx="6858002" cy="27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0"/>
          <p:cNvSpPr txBox="1"/>
          <p:nvPr/>
        </p:nvSpPr>
        <p:spPr>
          <a:xfrm>
            <a:off x="700087" y="3671887"/>
            <a:ext cx="856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</a:pPr>
            <a:r>
              <a:rPr b="0" i="0" lang="en-US" sz="1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 (</a:t>
            </a:r>
            <a:r>
              <a:rPr b="0" i="1" lang="en-US" sz="1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Click-through rate</a:t>
            </a:r>
            <a:r>
              <a:rPr b="0" i="0" lang="en-US" sz="1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 rādītājs (%), kas parāda, cik liels skaits no visiem, kas redzējuši mājaslapu starp </a:t>
            </a:r>
            <a:r>
              <a:rPr b="0" i="1" lang="en-US" sz="1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 </a:t>
            </a:r>
            <a:r>
              <a:rPr b="0" i="0" lang="en-US" sz="1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rezultātiem, ir uzlikšķinājuši uz tā (impresiju % attiecība pret klikšķiem).</a:t>
            </a:r>
            <a:endParaRPr/>
          </a:p>
        </p:txBody>
      </p:sp>
      <p:sp>
        <p:nvSpPr>
          <p:cNvPr id="274" name="Google Shape;274;p20"/>
          <p:cNvSpPr txBox="1"/>
          <p:nvPr/>
        </p:nvSpPr>
        <p:spPr>
          <a:xfrm>
            <a:off x="1054100" y="1866900"/>
            <a:ext cx="5952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</a:pPr>
            <a:r>
              <a:rPr b="0" i="0" lang="en-US" sz="1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</a:t>
            </a:r>
            <a:endParaRPr/>
          </a:p>
        </p:txBody>
      </p:sp>
      <p:sp>
        <p:nvSpPr>
          <p:cNvPr id="275" name="Google Shape;275;p20"/>
          <p:cNvSpPr txBox="1"/>
          <p:nvPr/>
        </p:nvSpPr>
        <p:spPr>
          <a:xfrm>
            <a:off x="6615112" y="3051175"/>
            <a:ext cx="830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</a:pPr>
            <a:r>
              <a:rPr b="0" i="0" lang="en-US" sz="1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pozīcijas</a:t>
            </a:r>
            <a:endParaRPr/>
          </a:p>
        </p:txBody>
      </p:sp>
      <p:sp>
        <p:nvSpPr>
          <p:cNvPr id="276" name="Google Shape;276;p20"/>
          <p:cNvSpPr txBox="1"/>
          <p:nvPr/>
        </p:nvSpPr>
        <p:spPr>
          <a:xfrm>
            <a:off x="2886075" y="2252662"/>
            <a:ext cx="4356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Times New Roman"/>
              <a:buNone/>
            </a:pPr>
            <a:r>
              <a:rPr b="1" i="0" lang="en-US" sz="13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Cik neapmaksāto rezultātu ir vienā google atvērumā ? </a:t>
            </a:r>
            <a:endParaRPr/>
          </a:p>
        </p:txBody>
      </p:sp>
      <p:sp>
        <p:nvSpPr>
          <p:cNvPr id="277" name="Google Shape;277;p20"/>
          <p:cNvSpPr txBox="1"/>
          <p:nvPr/>
        </p:nvSpPr>
        <p:spPr>
          <a:xfrm>
            <a:off x="696912" y="4202112"/>
            <a:ext cx="8207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</a:pPr>
            <a:r>
              <a:rPr b="0" i="0" lang="en-US" sz="1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SERP (</a:t>
            </a:r>
            <a:r>
              <a:rPr b="0" i="1" lang="en-US" sz="1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Search Engine Results Page</a:t>
            </a:r>
            <a:r>
              <a:rPr b="0" i="0" lang="en-US" sz="1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 - meklēšanas rezultāti, ko iegūst pēc atslēgas vārdu ievadīšanas Google.</a:t>
            </a:r>
            <a:endParaRPr/>
          </a:p>
        </p:txBody>
      </p:sp>
      <p:sp>
        <p:nvSpPr>
          <p:cNvPr id="278" name="Google Shape;278;p20"/>
          <p:cNvSpPr txBox="1"/>
          <p:nvPr/>
        </p:nvSpPr>
        <p:spPr>
          <a:xfrm>
            <a:off x="574675" y="141275"/>
            <a:ext cx="813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Atslēgvārdu pozīciju ietekme uz apmeklējumu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9" name="Google Shape;279;p20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sp>
        <p:nvSpPr>
          <p:cNvPr id="280" name="Google Shape;280;p20"/>
          <p:cNvSpPr txBox="1"/>
          <p:nvPr/>
        </p:nvSpPr>
        <p:spPr>
          <a:xfrm>
            <a:off x="6022975" y="4851400"/>
            <a:ext cx="16002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fld id="{00000000-1234-1234-1234-123412341234}" type="slidenum"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1" name="Google Shape;281;p20"/>
          <p:cNvSpPr txBox="1"/>
          <p:nvPr/>
        </p:nvSpPr>
        <p:spPr>
          <a:xfrm>
            <a:off x="5622925" y="4610100"/>
            <a:ext cx="35433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(Advanded Web Ranking website, n.d.)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3675" y="147637"/>
            <a:ext cx="2611437" cy="444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912" y="223837"/>
            <a:ext cx="3563937" cy="428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1"/>
          <p:cNvSpPr txBox="1"/>
          <p:nvPr/>
        </p:nvSpPr>
        <p:spPr>
          <a:xfrm>
            <a:off x="6022975" y="4851400"/>
            <a:ext cx="16002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fld id="{00000000-1234-1234-1234-123412341234}" type="slidenum"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9" name="Google Shape;289;p21"/>
          <p:cNvSpPr txBox="1"/>
          <p:nvPr/>
        </p:nvSpPr>
        <p:spPr>
          <a:xfrm>
            <a:off x="7072312" y="4565650"/>
            <a:ext cx="1900237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(Bailyn, 2022)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2312" y="187325"/>
            <a:ext cx="3170237" cy="371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2"/>
          <p:cNvSpPr txBox="1"/>
          <p:nvPr/>
        </p:nvSpPr>
        <p:spPr>
          <a:xfrm>
            <a:off x="353999" y="1109650"/>
            <a:ext cx="57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1" lvl="0" marL="2143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TOP3 rezultāti saņem ⅔ no organiskā apmeklējuma potenciāla </a:t>
            </a:r>
            <a:endParaRPr/>
          </a:p>
          <a:p>
            <a:pPr indent="-214311" lvl="0" marL="2143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 15% lietotāju apskata rezultātus </a:t>
            </a: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 </a:t>
            </a: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otrajā lapā </a:t>
            </a:r>
            <a:endParaRPr/>
          </a:p>
          <a:p>
            <a:pPr indent="-214311" lvl="0" marL="2143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 20% lietotāju izmēģina citu meklēšanas frāzi </a:t>
            </a:r>
            <a:endParaRPr/>
          </a:p>
        </p:txBody>
      </p:sp>
      <p:sp>
        <p:nvSpPr>
          <p:cNvPr id="296" name="Google Shape;296;p22"/>
          <p:cNvSpPr txBox="1"/>
          <p:nvPr/>
        </p:nvSpPr>
        <p:spPr>
          <a:xfrm>
            <a:off x="457200" y="2354262"/>
            <a:ext cx="4962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Piemērs: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Atslēgvārds “jaunākās ziņas Latvijā” tiek meklēts vidēji 2000 reižu mēnesī. Atrodoties ar šādu atslēgvārdu </a:t>
            </a: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 </a:t>
            </a: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organisko rezultātu 1. pozīcijā, prognozējamais apmeklējums (jeb klikšķi) 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580 sesijas. Savukārt, atrodoties 10. pozīcijā 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29 sesijas. </a:t>
            </a:r>
            <a:endParaRPr/>
          </a:p>
        </p:txBody>
      </p:sp>
      <p:sp>
        <p:nvSpPr>
          <p:cNvPr id="297" name="Google Shape;297;p22"/>
          <p:cNvSpPr txBox="1"/>
          <p:nvPr/>
        </p:nvSpPr>
        <p:spPr>
          <a:xfrm>
            <a:off x="457200" y="4127500"/>
            <a:ext cx="8218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Atslēgvārdi, kas atrodas tālāk par </a:t>
            </a: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 </a:t>
            </a: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rezultātu pirmo lapu, saņem zemu organiskā apmeklējuma potenciālu. </a:t>
            </a:r>
            <a:endParaRPr/>
          </a:p>
        </p:txBody>
      </p:sp>
      <p:sp>
        <p:nvSpPr>
          <p:cNvPr id="298" name="Google Shape;298;p22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sp>
        <p:nvSpPr>
          <p:cNvPr id="299" name="Google Shape;299;p22"/>
          <p:cNvSpPr txBox="1"/>
          <p:nvPr/>
        </p:nvSpPr>
        <p:spPr>
          <a:xfrm>
            <a:off x="6022975" y="4851400"/>
            <a:ext cx="16002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fld id="{00000000-1234-1234-1234-123412341234}" type="slidenum"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0" name="Google Shape;300;p22"/>
          <p:cNvSpPr txBox="1"/>
          <p:nvPr/>
        </p:nvSpPr>
        <p:spPr>
          <a:xfrm>
            <a:off x="7072312" y="4565650"/>
            <a:ext cx="1900237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(Goiževskis, 2022)</a:t>
            </a:r>
            <a:endParaRPr/>
          </a:p>
        </p:txBody>
      </p:sp>
      <p:sp>
        <p:nvSpPr>
          <p:cNvPr id="301" name="Google Shape;301;p22"/>
          <p:cNvSpPr txBox="1"/>
          <p:nvPr/>
        </p:nvSpPr>
        <p:spPr>
          <a:xfrm>
            <a:off x="457200" y="344487"/>
            <a:ext cx="516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Kāpēc svarīgi atrasties TOP3?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artoon of two people sitting at a table&#10;&#10;Description automatically generated with low confidence" id="306" name="Google Shape;30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4075" y="190500"/>
            <a:ext cx="4546600" cy="45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3"/>
          <p:cNvSpPr txBox="1"/>
          <p:nvPr/>
        </p:nvSpPr>
        <p:spPr>
          <a:xfrm>
            <a:off x="827087" y="4681537"/>
            <a:ext cx="8137525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https://steemit.com/humor/@xtian22/the-best-place-to-hide-a-dead-body-is-page-2-of-google</a:t>
            </a: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08" name="Google Shape;308;p23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sp>
        <p:nvSpPr>
          <p:cNvPr id="309" name="Google Shape;309;p23"/>
          <p:cNvSpPr txBox="1"/>
          <p:nvPr/>
        </p:nvSpPr>
        <p:spPr>
          <a:xfrm>
            <a:off x="6022975" y="4851400"/>
            <a:ext cx="16002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fld id="{00000000-1234-1234-1234-123412341234}" type="slidenum"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212" y="796375"/>
            <a:ext cx="6267449" cy="410368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4"/>
          <p:cNvSpPr txBox="1"/>
          <p:nvPr/>
        </p:nvSpPr>
        <p:spPr>
          <a:xfrm>
            <a:off x="468325" y="161650"/>
            <a:ext cx="597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SEO satura svarīgākie elementi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6" name="Google Shape;316;p24"/>
          <p:cNvSpPr txBox="1"/>
          <p:nvPr/>
        </p:nvSpPr>
        <p:spPr>
          <a:xfrm>
            <a:off x="7451725" y="4794250"/>
            <a:ext cx="163512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(Kebbe, 2023a)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AdWords atslēgvārdu pētījums (Google reklāma, Reklāma Google meklētājā)" id="321" name="Google Shape;32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5375" y="2560637"/>
            <a:ext cx="5221287" cy="25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5"/>
          <p:cNvSpPr txBox="1"/>
          <p:nvPr>
            <p:ph idx="1" type="body"/>
          </p:nvPr>
        </p:nvSpPr>
        <p:spPr>
          <a:xfrm>
            <a:off x="312737" y="779462"/>
            <a:ext cx="8544000" cy="22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ik liels ir pieprasījums pēc noteiktajiem atslēgas vārdiem (pieprasījumu skaits mēnesī)</a:t>
            </a:r>
            <a:endParaRPr/>
          </a:p>
          <a:p>
            <a:pPr indent="-285750" lvl="0" marL="28575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ik liela ir konkurence pēc noteiktajiem atslēgvārdiem (zema, vidēja, augsta)</a:t>
            </a:r>
            <a:endParaRPr/>
          </a:p>
          <a:p>
            <a:pPr indent="-285750" lvl="0" marL="28575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āda ir vidēja klikšķa cena noteiktajiem atslēgvārdiem (cik maksa reklāmdevējs, kad klients noklikšķinājis uz viņa reklāmu)</a:t>
            </a:r>
            <a:endParaRPr/>
          </a:p>
          <a:p>
            <a:pPr indent="-285750" lvl="0" marL="28575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ādas ir noteikto atslēgvārdu meklēšanas tendences (kritumi, pieaugums, ir/nav sezonalitātes utt.)</a:t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25"/>
          <p:cNvSpPr txBox="1"/>
          <p:nvPr>
            <p:ph type="title"/>
          </p:nvPr>
        </p:nvSpPr>
        <p:spPr>
          <a:xfrm>
            <a:off x="468337" y="134700"/>
            <a:ext cx="61722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Atslēgvārdu pētījums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4" name="Google Shape;324;p25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sp>
        <p:nvSpPr>
          <p:cNvPr id="325" name="Google Shape;325;p25"/>
          <p:cNvSpPr txBox="1"/>
          <p:nvPr/>
        </p:nvSpPr>
        <p:spPr>
          <a:xfrm>
            <a:off x="6022975" y="4851400"/>
            <a:ext cx="16002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fld id="{00000000-1234-1234-1234-123412341234}" type="slidenum"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pic>
        <p:nvPicPr>
          <p:cNvPr id="331" name="Google Shape;33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415925"/>
            <a:ext cx="6816725" cy="400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6"/>
          <p:cNvSpPr txBox="1"/>
          <p:nvPr/>
        </p:nvSpPr>
        <p:spPr>
          <a:xfrm>
            <a:off x="1835150" y="4522787"/>
            <a:ext cx="703897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https://adwords.google.com/home/tools/keyword-planner/</a:t>
            </a: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333" name="Google Shape;33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3025" y="314325"/>
            <a:ext cx="2670175" cy="773112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6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pic>
        <p:nvPicPr>
          <p:cNvPr id="340" name="Google Shape;34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6337" y="0"/>
            <a:ext cx="5886450" cy="3275012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341" name="Google Shape;34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8887" y="2341562"/>
            <a:ext cx="5438775" cy="2801937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50800"/>
            <a:ext cx="8197850" cy="4964112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8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sp>
        <p:nvSpPr>
          <p:cNvPr id="348" name="Google Shape;348;p28"/>
          <p:cNvSpPr txBox="1"/>
          <p:nvPr/>
        </p:nvSpPr>
        <p:spPr>
          <a:xfrm>
            <a:off x="6022975" y="4851400"/>
            <a:ext cx="16002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fld id="{00000000-1234-1234-1234-123412341234}" type="slidenum"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349" name="Google Shape;34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087" y="2284412"/>
            <a:ext cx="436562" cy="100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123825"/>
            <a:ext cx="8062912" cy="48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9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sp>
        <p:nvSpPr>
          <p:cNvPr id="356" name="Google Shape;356;p29"/>
          <p:cNvSpPr txBox="1"/>
          <p:nvPr/>
        </p:nvSpPr>
        <p:spPr>
          <a:xfrm>
            <a:off x="6022975" y="4851400"/>
            <a:ext cx="16002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fld id="{00000000-1234-1234-1234-123412341234}" type="slidenum"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571500" y="2500312"/>
            <a:ext cx="7772400" cy="10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b="1" i="0" lang="en-US" sz="3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SEO NOZĪME TIEŠSAISTES VEIKALIEM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651" y="798051"/>
            <a:ext cx="7000524" cy="395587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0"/>
          <p:cNvSpPr txBox="1"/>
          <p:nvPr/>
        </p:nvSpPr>
        <p:spPr>
          <a:xfrm>
            <a:off x="5508625" y="4706937"/>
            <a:ext cx="34290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https://ahrefs.com/keywords-explorer</a:t>
            </a: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63" name="Google Shape;363;p30"/>
          <p:cNvSpPr txBox="1"/>
          <p:nvPr/>
        </p:nvSpPr>
        <p:spPr>
          <a:xfrm>
            <a:off x="468337" y="177375"/>
            <a:ext cx="612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1" lang="en-US" sz="2800" u="none">
                <a:solidFill>
                  <a:schemeClr val="dk2"/>
                </a:solidFill>
              </a:rPr>
              <a:t>Keywords Explorer</a:t>
            </a:r>
            <a:endParaRPr i="1">
              <a:solidFill>
                <a:schemeClr val="dk2"/>
              </a:solidFill>
            </a:endParaRPr>
          </a:p>
        </p:txBody>
      </p:sp>
      <p:sp>
        <p:nvSpPr>
          <p:cNvPr id="364" name="Google Shape;364;p30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sp>
        <p:nvSpPr>
          <p:cNvPr id="365" name="Google Shape;365;p30"/>
          <p:cNvSpPr txBox="1"/>
          <p:nvPr/>
        </p:nvSpPr>
        <p:spPr>
          <a:xfrm>
            <a:off x="6022975" y="4851400"/>
            <a:ext cx="16002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fld id="{00000000-1234-1234-1234-123412341234}" type="slidenum"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  <p:transition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1"/>
          <p:cNvSpPr txBox="1"/>
          <p:nvPr/>
        </p:nvSpPr>
        <p:spPr>
          <a:xfrm>
            <a:off x="468337" y="1021550"/>
            <a:ext cx="42117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1611" lvl="0" marL="2143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 nosaukumos </a:t>
            </a:r>
            <a:endParaRPr sz="1200"/>
          </a:p>
          <a:p>
            <a:pPr indent="-201611" lvl="0" marL="2143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 tagi (</a:t>
            </a:r>
            <a:r>
              <a:rPr b="0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title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un </a:t>
            </a:r>
            <a:r>
              <a:rPr b="0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 description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 sz="1200"/>
          </a:p>
          <a:p>
            <a:pPr indent="-201611" lvl="0" marL="2143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H1-H3 virsraksti</a:t>
            </a:r>
            <a:endParaRPr sz="1200"/>
          </a:p>
          <a:p>
            <a:pPr indent="-201611" lvl="0" marL="2143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Attēlu </a:t>
            </a:r>
            <a:r>
              <a:rPr b="0" i="1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teksti </a:t>
            </a:r>
            <a:endParaRPr sz="1200"/>
          </a:p>
          <a:p>
            <a:pPr indent="-201611" lvl="0" marL="2143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Paragrāfu saturā </a:t>
            </a:r>
            <a:endParaRPr sz="1200"/>
          </a:p>
          <a:p>
            <a:pPr indent="-201611" lvl="0" marL="2143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Enkurtekstos</a:t>
            </a:r>
            <a:endParaRPr sz="1200"/>
          </a:p>
        </p:txBody>
      </p:sp>
      <p:sp>
        <p:nvSpPr>
          <p:cNvPr id="371" name="Google Shape;371;p31"/>
          <p:cNvSpPr txBox="1"/>
          <p:nvPr/>
        </p:nvSpPr>
        <p:spPr>
          <a:xfrm>
            <a:off x="468337" y="189575"/>
            <a:ext cx="561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Kur jālieto SEO atslēgvārdi?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2" name="Google Shape;372;p31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pic>
        <p:nvPicPr>
          <p:cNvPr id="373" name="Google Shape;37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9025" y="941387"/>
            <a:ext cx="5360986" cy="344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850" y="3703637"/>
            <a:ext cx="241617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1"/>
          <p:cNvSpPr txBox="1"/>
          <p:nvPr/>
        </p:nvSpPr>
        <p:spPr>
          <a:xfrm>
            <a:off x="5788025" y="4513262"/>
            <a:ext cx="3201987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(Hardwick, 2020; </a:t>
            </a: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Goiževskis, 2022)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/>
          <p:cNvSpPr txBox="1"/>
          <p:nvPr/>
        </p:nvSpPr>
        <p:spPr>
          <a:xfrm>
            <a:off x="250825" y="1347775"/>
            <a:ext cx="39084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Katrai lapai unikāls </a:t>
            </a:r>
            <a:endParaRPr/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Maksimālais garums līdz 60 zīmēm </a:t>
            </a:r>
            <a:endParaRPr/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Iekļauj atbilstošu primāro atslēgvārdu </a:t>
            </a:r>
            <a:endParaRPr/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Iekļauj zīmola nosaukumu</a:t>
            </a:r>
            <a:endParaRPr/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Nodod konkrētu ziņojumu apmeklētājam</a:t>
            </a:r>
            <a:endParaRPr/>
          </a:p>
        </p:txBody>
      </p:sp>
      <p:pic>
        <p:nvPicPr>
          <p:cNvPr id="381" name="Google Shape;38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9275" y="0"/>
            <a:ext cx="42513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2"/>
          <p:cNvSpPr txBox="1"/>
          <p:nvPr/>
        </p:nvSpPr>
        <p:spPr>
          <a:xfrm>
            <a:off x="468325" y="249025"/>
            <a:ext cx="2952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Lapas virsraksts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1" lang="en-US" sz="2800" u="none">
                <a:solidFill>
                  <a:schemeClr val="dk2"/>
                </a:solidFill>
              </a:rPr>
              <a:t>(Page title)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3" name="Google Shape;383;p32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sp>
        <p:nvSpPr>
          <p:cNvPr id="384" name="Google Shape;384;p32"/>
          <p:cNvSpPr txBox="1"/>
          <p:nvPr/>
        </p:nvSpPr>
        <p:spPr>
          <a:xfrm>
            <a:off x="6022975" y="4851400"/>
            <a:ext cx="16002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fld id="{00000000-1234-1234-1234-123412341234}" type="slidenum"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5" name="Google Shape;385;p32"/>
          <p:cNvSpPr txBox="1"/>
          <p:nvPr/>
        </p:nvSpPr>
        <p:spPr>
          <a:xfrm>
            <a:off x="250825" y="4649787"/>
            <a:ext cx="1900237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(Goiževskis, 2022)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3"/>
          <p:cNvSpPr txBox="1"/>
          <p:nvPr/>
        </p:nvSpPr>
        <p:spPr>
          <a:xfrm>
            <a:off x="410500" y="1562450"/>
            <a:ext cx="39264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Katrai lapai unikāls </a:t>
            </a:r>
            <a:endParaRPr/>
          </a:p>
          <a:p>
            <a:pPr indent="-257175" lvl="0" marL="2571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Maksimālais garums līdz 155 zīmēm </a:t>
            </a:r>
            <a:endParaRPr/>
          </a:p>
          <a:p>
            <a:pPr indent="-257175" lvl="0" marL="2571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Iekļauj atbilstošu atslēgvārdu </a:t>
            </a:r>
            <a:endParaRPr/>
          </a:p>
          <a:p>
            <a:pPr indent="-257175" lvl="0" marL="2571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Iekļauj zīmola nosaukumu </a:t>
            </a:r>
            <a:endParaRPr/>
          </a:p>
          <a:p>
            <a:pPr indent="-257175" lvl="0" marL="2571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Aicinājums uz rīcību, cipari un dati, kas padara to saistošu apmeklētājiem</a:t>
            </a:r>
            <a:endParaRPr/>
          </a:p>
        </p:txBody>
      </p:sp>
      <p:sp>
        <p:nvSpPr>
          <p:cNvPr id="391" name="Google Shape;391;p33"/>
          <p:cNvSpPr txBox="1"/>
          <p:nvPr/>
        </p:nvSpPr>
        <p:spPr>
          <a:xfrm>
            <a:off x="468325" y="263300"/>
            <a:ext cx="3464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Apraksts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1" lang="en-US" sz="2800" u="none">
                <a:solidFill>
                  <a:schemeClr val="dk2"/>
                </a:solidFill>
              </a:rPr>
              <a:t>(Meta description)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92" name="Google Shape;39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7050" y="0"/>
            <a:ext cx="42687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33"/>
          <p:cNvSpPr txBox="1"/>
          <p:nvPr/>
        </p:nvSpPr>
        <p:spPr>
          <a:xfrm>
            <a:off x="250825" y="4649787"/>
            <a:ext cx="1900237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(Goiževskis, 2022)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3437" y="484187"/>
            <a:ext cx="4295775" cy="244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935037"/>
            <a:ext cx="4392612" cy="215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1912" y="3244850"/>
            <a:ext cx="4752975" cy="189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4"/>
          <p:cNvSpPr txBox="1"/>
          <p:nvPr/>
        </p:nvSpPr>
        <p:spPr>
          <a:xfrm>
            <a:off x="3092450" y="4659312"/>
            <a:ext cx="629285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en-US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https://imarketings.lv/7-seo-panemieni-lai-uzlabotu-redzamibu-google-mekletaja/</a:t>
            </a: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402" name="Google Shape;402;p34"/>
          <p:cNvSpPr txBox="1"/>
          <p:nvPr/>
        </p:nvSpPr>
        <p:spPr>
          <a:xfrm>
            <a:off x="5551487" y="2859087"/>
            <a:ext cx="3387725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en-US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https://www.wpglossy.com/internal-linking/</a:t>
            </a: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403" name="Google Shape;403;p34"/>
          <p:cNvSpPr txBox="1"/>
          <p:nvPr/>
        </p:nvSpPr>
        <p:spPr>
          <a:xfrm>
            <a:off x="1965325" y="2959100"/>
            <a:ext cx="1912937" cy="338137"/>
          </a:xfrm>
          <a:prstGeom prst="rect">
            <a:avLst/>
          </a:prstGeom>
          <a:noFill/>
          <a:ln>
            <a:noFill/>
          </a:ln>
          <a:effectLst>
            <a:outerShdw blurRad="63500" dir="2700000" dist="17960">
              <a:srgbClr val="2F4D71"/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  (Kebbe,  2023c) </a:t>
            </a:r>
            <a:endParaRPr/>
          </a:p>
        </p:txBody>
      </p:sp>
      <p:sp>
        <p:nvSpPr>
          <p:cNvPr id="404" name="Google Shape;404;p34"/>
          <p:cNvSpPr txBox="1"/>
          <p:nvPr/>
        </p:nvSpPr>
        <p:spPr>
          <a:xfrm>
            <a:off x="468321" y="253075"/>
            <a:ext cx="3189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Iekšējās saites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5"/>
          <p:cNvSpPr txBox="1"/>
          <p:nvPr/>
        </p:nvSpPr>
        <p:spPr>
          <a:xfrm>
            <a:off x="405800" y="786124"/>
            <a:ext cx="44100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1" lvl="0" marL="2143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Raksta saturam jāatbilst “search intent” </a:t>
            </a:r>
            <a:endParaRPr/>
          </a:p>
          <a:p>
            <a:pPr indent="-214311" lvl="0" marL="2143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Rakstu vēlams optimizēt uz vienas grupas atslēgvārdiem:</a:t>
            </a:r>
            <a:endParaRPr/>
          </a:p>
          <a:p>
            <a:pPr indent="-206374" lvl="1" marL="404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Katrā rakstā ir viens primārais atslēgvārds (tiek izmantots 2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3% intensitātē uz kopējo vārdu apjomu) </a:t>
            </a:r>
            <a:endParaRPr/>
          </a:p>
          <a:p>
            <a:pPr indent="-206374" lvl="1" marL="404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Primārais atslēgvārds tiek lietots H1 virsrakstā </a:t>
            </a:r>
            <a:endParaRPr/>
          </a:p>
          <a:p>
            <a:pPr indent="-206374" lvl="1" marL="404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Papildus var tikt izmantoti sekundārie atslēgvārdi (ap 1% uz kopējo vārdu apjomu, t.sk. H2-H3 virsrakstos) </a:t>
            </a:r>
            <a:endParaRPr/>
          </a:p>
          <a:p>
            <a:pPr indent="-214311" lvl="0" marL="2143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Kopējais vārdu apjoms atkarīgs no primārā atslēgvārda meklēšanas  biežuma 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jo populārāka frāze, jo garāks raksts jāveido (vismaz 300 vārdi)</a:t>
            </a:r>
            <a:endParaRPr/>
          </a:p>
          <a:p>
            <a:pPr indent="-214311" lvl="0" marL="2143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Vēlamas papildus satura formas (bullet punkti, attēli, tabulas, FAQ u.c.) </a:t>
            </a:r>
            <a:endParaRPr/>
          </a:p>
          <a:p>
            <a:pPr indent="-214311" lvl="0" marL="2143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Vēlami strukturēto datu marķējumi (schema.org)</a:t>
            </a:r>
            <a:endParaRPr/>
          </a:p>
        </p:txBody>
      </p:sp>
      <p:pic>
        <p:nvPicPr>
          <p:cNvPr id="410" name="Google Shape;41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5800" y="819625"/>
            <a:ext cx="4096750" cy="337295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5"/>
          <p:cNvSpPr txBox="1"/>
          <p:nvPr/>
        </p:nvSpPr>
        <p:spPr>
          <a:xfrm>
            <a:off x="468325" y="230525"/>
            <a:ext cx="6264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SEO ieteikumi, veidojot rakstu saturu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12" name="Google Shape;412;p35"/>
          <p:cNvSpPr txBox="1"/>
          <p:nvPr/>
        </p:nvSpPr>
        <p:spPr>
          <a:xfrm>
            <a:off x="5003800" y="4352925"/>
            <a:ext cx="401955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https://backlinko.com/hub/seo/search-intent</a:t>
            </a: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413" name="Google Shape;413;p35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sp>
        <p:nvSpPr>
          <p:cNvPr id="414" name="Google Shape;414;p35"/>
          <p:cNvSpPr txBox="1"/>
          <p:nvPr/>
        </p:nvSpPr>
        <p:spPr>
          <a:xfrm>
            <a:off x="6022975" y="4851400"/>
            <a:ext cx="16002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fld id="{00000000-1234-1234-1234-123412341234}" type="slidenum"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5" name="Google Shape;415;p35"/>
          <p:cNvSpPr txBox="1"/>
          <p:nvPr/>
        </p:nvSpPr>
        <p:spPr>
          <a:xfrm>
            <a:off x="7065962" y="4681537"/>
            <a:ext cx="1900237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(Goiževskis, 2022)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350" y="874939"/>
            <a:ext cx="6110550" cy="3642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6"/>
          <p:cNvSpPr txBox="1"/>
          <p:nvPr/>
        </p:nvSpPr>
        <p:spPr>
          <a:xfrm>
            <a:off x="468325" y="219175"/>
            <a:ext cx="6408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Reklāmrakstu publikācijas medijos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22" name="Google Shape;422;p36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sp>
        <p:nvSpPr>
          <p:cNvPr id="423" name="Google Shape;423;p36"/>
          <p:cNvSpPr txBox="1"/>
          <p:nvPr/>
        </p:nvSpPr>
        <p:spPr>
          <a:xfrm>
            <a:off x="6022975" y="4851400"/>
            <a:ext cx="16002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fld id="{00000000-1234-1234-1234-123412341234}" type="slidenum"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24" name="Google Shape;424;p36"/>
          <p:cNvSpPr txBox="1"/>
          <p:nvPr/>
        </p:nvSpPr>
        <p:spPr>
          <a:xfrm>
            <a:off x="250825" y="4649787"/>
            <a:ext cx="1900237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(Goiževskis, 2022)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862" y="800100"/>
            <a:ext cx="8667749" cy="394017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7"/>
          <p:cNvSpPr txBox="1"/>
          <p:nvPr/>
        </p:nvSpPr>
        <p:spPr>
          <a:xfrm>
            <a:off x="436562" y="2427287"/>
            <a:ext cx="3775075" cy="5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0" i="0" lang="en-US" sz="1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https://developers.google.com/search/docs/appearance/visual-elements-gallery</a:t>
            </a:r>
            <a:r>
              <a:rPr b="0" i="0" lang="en-US" sz="1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431" name="Google Shape;431;p37"/>
          <p:cNvSpPr txBox="1"/>
          <p:nvPr/>
        </p:nvSpPr>
        <p:spPr>
          <a:xfrm>
            <a:off x="468325" y="339737"/>
            <a:ext cx="3429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Strukturētie dati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32" name="Google Shape;432;p37"/>
          <p:cNvSpPr txBox="1"/>
          <p:nvPr/>
        </p:nvSpPr>
        <p:spPr>
          <a:xfrm>
            <a:off x="6022975" y="4851400"/>
            <a:ext cx="16002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fld id="{00000000-1234-1234-1234-123412341234}" type="slidenum"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33" name="Google Shape;433;p37"/>
          <p:cNvSpPr txBox="1"/>
          <p:nvPr/>
        </p:nvSpPr>
        <p:spPr>
          <a:xfrm>
            <a:off x="250825" y="4649787"/>
            <a:ext cx="1900237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(Goiževskis, 2022)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7537" y="587375"/>
            <a:ext cx="419735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861.jpg" id="439" name="Google Shape;43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9650" y="3230562"/>
            <a:ext cx="1893887" cy="1122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861.jpg" id="440" name="Google Shape;44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8487" y="3233737"/>
            <a:ext cx="1893887" cy="1122362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8"/>
          <p:cNvSpPr txBox="1"/>
          <p:nvPr/>
        </p:nvSpPr>
        <p:spPr>
          <a:xfrm>
            <a:off x="4810125" y="2905125"/>
            <a:ext cx="1495425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rPr b="1" i="0" lang="en-US" sz="15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Wrong: </a:t>
            </a:r>
            <a:r>
              <a:rPr b="0" i="0" lang="en-US" sz="15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2861.jpg</a:t>
            </a:r>
            <a:endParaRPr/>
          </a:p>
        </p:txBody>
      </p:sp>
      <p:sp>
        <p:nvSpPr>
          <p:cNvPr id="442" name="Google Shape;442;p38"/>
          <p:cNvSpPr txBox="1"/>
          <p:nvPr/>
        </p:nvSpPr>
        <p:spPr>
          <a:xfrm>
            <a:off x="6600825" y="2874962"/>
            <a:ext cx="2482850" cy="388937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rPr b="1" i="0" lang="en-US" sz="15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Good: </a:t>
            </a:r>
            <a:r>
              <a:rPr b="0" i="0" lang="en-US" sz="15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Gvido_Zemribo.jpg</a:t>
            </a:r>
            <a:endParaRPr/>
          </a:p>
        </p:txBody>
      </p:sp>
      <p:sp>
        <p:nvSpPr>
          <p:cNvPr id="443" name="Google Shape;443;p38"/>
          <p:cNvSpPr txBox="1"/>
          <p:nvPr/>
        </p:nvSpPr>
        <p:spPr>
          <a:xfrm>
            <a:off x="400774" y="1278737"/>
            <a:ext cx="3598800" cy="3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1" lvl="0" marL="214311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Ielādētajiem attēliem jābūt atbilstoša izmēra</a:t>
            </a:r>
            <a:endParaRPr/>
          </a:p>
          <a:p>
            <a:pPr indent="-214312" lvl="0" marL="214312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Katram attēlam jānorāda alt tags, kas raksturo uz tā attēloto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4311" lvl="0" marL="214311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Attēla nosaukumam ir jābūt latīņu burtiem (jāievēro URL veidošanas standarts), bez atstarpēm un tajā jāiekļauj lapas atslēgvārdu</a:t>
            </a:r>
            <a:endParaRPr/>
          </a:p>
          <a:p>
            <a:pPr indent="-214311" lvl="0" marL="214311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Katram attēlam jānorāda izmērs</a:t>
            </a:r>
            <a:endParaRPr/>
          </a:p>
        </p:txBody>
      </p:sp>
      <p:sp>
        <p:nvSpPr>
          <p:cNvPr id="444" name="Google Shape;444;p38"/>
          <p:cNvSpPr txBox="1"/>
          <p:nvPr/>
        </p:nvSpPr>
        <p:spPr>
          <a:xfrm>
            <a:off x="468296" y="408650"/>
            <a:ext cx="346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Attēlu optimizācija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45" name="Google Shape;445;p38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sp>
        <p:nvSpPr>
          <p:cNvPr id="446" name="Google Shape;446;p38"/>
          <p:cNvSpPr txBox="1"/>
          <p:nvPr/>
        </p:nvSpPr>
        <p:spPr>
          <a:xfrm>
            <a:off x="6022975" y="4851400"/>
            <a:ext cx="16002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fld id="{00000000-1234-1234-1234-123412341234}" type="slidenum"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47" name="Google Shape;447;p38"/>
          <p:cNvSpPr txBox="1"/>
          <p:nvPr/>
        </p:nvSpPr>
        <p:spPr>
          <a:xfrm>
            <a:off x="250825" y="4649787"/>
            <a:ext cx="1900237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(Goiževskis, 2022)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9"/>
          <p:cNvSpPr txBox="1"/>
          <p:nvPr/>
        </p:nvSpPr>
        <p:spPr>
          <a:xfrm>
            <a:off x="561025" y="1087100"/>
            <a:ext cx="835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Atbildes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uz lietotāju </a:t>
            </a: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visbiežāk uzdotajiem jautājumiem 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palīdzes citiem apmeklētājiem ar lēmuma pieņemšanu un palīdzēs izvairīties no atkārtotiem līdzīgiem jautājumiem.</a:t>
            </a:r>
            <a:endParaRPr/>
          </a:p>
        </p:txBody>
      </p:sp>
      <p:pic>
        <p:nvPicPr>
          <p:cNvPr id="453" name="Google Shape;45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887" y="1934312"/>
            <a:ext cx="6734175" cy="2519362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9"/>
          <p:cNvSpPr txBox="1"/>
          <p:nvPr/>
        </p:nvSpPr>
        <p:spPr>
          <a:xfrm>
            <a:off x="468337" y="464625"/>
            <a:ext cx="4591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Satura stratēģija: FAQ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55" name="Google Shape;455;p39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sp>
        <p:nvSpPr>
          <p:cNvPr id="456" name="Google Shape;456;p39"/>
          <p:cNvSpPr txBox="1"/>
          <p:nvPr/>
        </p:nvSpPr>
        <p:spPr>
          <a:xfrm>
            <a:off x="6022975" y="4851400"/>
            <a:ext cx="16002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fld id="{00000000-1234-1234-1234-123412341234}" type="slidenum"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57" name="Google Shape;457;p39"/>
          <p:cNvSpPr txBox="1"/>
          <p:nvPr/>
        </p:nvSpPr>
        <p:spPr>
          <a:xfrm>
            <a:off x="250825" y="4649787"/>
            <a:ext cx="1900237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(Goiževskis, 2022)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60000">
            <a:off x="90487" y="342900"/>
            <a:ext cx="1749425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fference between seo &amp; ppc" id="115" name="Google Shape;11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8950" y="0"/>
            <a:ext cx="5616575" cy="466248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3486150" y="831850"/>
            <a:ext cx="2052637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Times New Roman"/>
              <a:buNone/>
            </a:pPr>
            <a:r>
              <a:rPr b="1" i="0" lang="en-US" sz="13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meklētājprogrammu mārketings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2028825" y="1700212"/>
            <a:ext cx="2376487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300"/>
              <a:buFont typeface="Calibri"/>
              <a:buNone/>
            </a:pPr>
            <a:r>
              <a:rPr b="1" i="0" lang="en-US" sz="1300" u="sng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</a:t>
            </a:r>
            <a:r>
              <a:rPr b="1" i="0" lang="en-US" sz="1300" u="sng">
                <a:solidFill>
                  <a:srgbClr val="3B604E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ājaslapu</a:t>
            </a:r>
            <a:r>
              <a:rPr b="1" i="0" lang="en-US" sz="1300" u="none">
                <a:solidFill>
                  <a:srgbClr val="3B60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ājaslapu</a:t>
            </a:r>
            <a:r>
              <a:rPr b="1" i="0" lang="en-US" sz="1300" u="sng">
                <a:solidFill>
                  <a:srgbClr val="3B604E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 </a:t>
            </a:r>
            <a:r>
              <a:rPr b="1" i="0" lang="en-US" sz="1300" u="none">
                <a:solidFill>
                  <a:srgbClr val="3B60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ājaslapu   </a:t>
            </a:r>
            <a:r>
              <a:rPr b="1" i="0" lang="en-US" sz="1300" u="sng">
                <a:solidFill>
                  <a:srgbClr val="3B604E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i="0" lang="en-US" sz="1300" u="none">
                <a:solidFill>
                  <a:srgbClr val="3B60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ājaslapu    </a:t>
            </a:r>
            <a:r>
              <a:rPr b="1" i="0" lang="en-US" sz="1300" u="sng">
                <a:solidFill>
                  <a:srgbClr val="3B604E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</a:t>
            </a:r>
            <a:r>
              <a:rPr b="1" i="0" lang="en-US" sz="1300" u="none">
                <a:solidFill>
                  <a:srgbClr val="3B60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ājaslapu      </a:t>
            </a:r>
            <a:r>
              <a:rPr b="1" i="0" lang="en-US" sz="1300" u="sng">
                <a:solidFill>
                  <a:srgbClr val="3B604E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optimizācija</a:t>
            </a:r>
            <a:r>
              <a:rPr b="0" i="0" lang="en-US" sz="1300" u="none">
                <a:solidFill>
                  <a:srgbClr val="3D3D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4673600" y="1708150"/>
            <a:ext cx="2541587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604E"/>
              </a:buClr>
              <a:buSzPts val="1300"/>
              <a:buFont typeface="Calibri"/>
              <a:buNone/>
            </a:pPr>
            <a:r>
              <a:rPr b="1" i="0" lang="en-US" sz="1300" u="sng">
                <a:solidFill>
                  <a:srgbClr val="3B604E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maksas klikšķu mārketings</a:t>
            </a:r>
            <a:r>
              <a:rPr b="0" i="0" lang="en-US" sz="1300" u="none">
                <a:solidFill>
                  <a:srgbClr val="3D3D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1692275" y="1635125"/>
            <a:ext cx="2889250" cy="296862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7239000" y="4537075"/>
            <a:ext cx="162242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(Tiwari, 2018)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1225" y="2007975"/>
            <a:ext cx="5564576" cy="29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40"/>
          <p:cNvSpPr txBox="1"/>
          <p:nvPr/>
        </p:nvSpPr>
        <p:spPr>
          <a:xfrm>
            <a:off x="468325" y="339725"/>
            <a:ext cx="653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Satura stratēģija: klientu atsauksmes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64" name="Google Shape;464;p40"/>
          <p:cNvSpPr txBox="1"/>
          <p:nvPr/>
        </p:nvSpPr>
        <p:spPr>
          <a:xfrm>
            <a:off x="561188" y="1034325"/>
            <a:ext cx="7951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Atsauksmes un citāti palielina uzticību mājas lapā rakstītajam </a:t>
            </a:r>
            <a:endParaRPr/>
          </a:p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Vienlīdz iedarbīgas var būt gan parastu lietotāju atsauksmes, gan nozares profesionāļu teiktais, tāpēc ieteicams ir publicēt abu veidu komentārus </a:t>
            </a:r>
            <a:endParaRPr/>
          </a:p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Sliktie komentāri un atbildes</a:t>
            </a:r>
            <a:endParaRPr/>
          </a:p>
        </p:txBody>
      </p:sp>
      <p:sp>
        <p:nvSpPr>
          <p:cNvPr id="465" name="Google Shape;465;p40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sp>
        <p:nvSpPr>
          <p:cNvPr id="466" name="Google Shape;466;p40"/>
          <p:cNvSpPr txBox="1"/>
          <p:nvPr/>
        </p:nvSpPr>
        <p:spPr>
          <a:xfrm>
            <a:off x="6022975" y="4851400"/>
            <a:ext cx="16002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fld id="{00000000-1234-1234-1234-123412341234}" type="slidenum"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7" name="Google Shape;467;p40"/>
          <p:cNvSpPr txBox="1"/>
          <p:nvPr/>
        </p:nvSpPr>
        <p:spPr>
          <a:xfrm>
            <a:off x="250825" y="4649787"/>
            <a:ext cx="1900237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(Goiževskis, 2022)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1"/>
          <p:cNvSpPr txBox="1"/>
          <p:nvPr/>
        </p:nvSpPr>
        <p:spPr>
          <a:xfrm>
            <a:off x="545201" y="1203325"/>
            <a:ext cx="81477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Rūpīgi izvēlieties jūsu biznesu visprecīzāk raksturojošos atslēgas vārdus! Ja tiem būs augsta konkurence, būs grūti nonākt meklēšanas sarakstu augšgalā. Ja zems meklējumu skaits, apmeklētāju plūsma var nebūt gana liela.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Ievietojiet atslēgas vārdus visās svarīgajās meklēšanas dzinēju pārlūkotajās vietās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katra šķirkļa </a:t>
            </a: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saitē pēc iespējas tuvāk domēnam, virsrakstā, meta aprakstā un </a:t>
            </a:r>
            <a:r>
              <a:rPr b="0" i="1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tekstos! 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Aktīvi veidojiet satura mārketingu. Bloga ieraksti, produktu apraksti un citi teksti ir svarīgs elements, lai meklētājdzinēji jūsu vietni novērtētu augstāk.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Veidojiet saites uz citām savām vai partneru lapām, kurām ir augstāka domēna vērtība dzinēju vērtējumā! Jo kvalitatīvākas atpakaļsaites, jo augstāk meklētājs vērtēs jūsu lapu.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Regulāri sekojiet līdzi lapas pamanāmībai meklēšanas programmās! Konkurenti nesnauž, un ātri varat tikt «atmests» no pirmās lapas uz trešo, piekto vai vēl tālāk.</a:t>
            </a:r>
            <a:endParaRPr/>
          </a:p>
        </p:txBody>
      </p:sp>
      <p:sp>
        <p:nvSpPr>
          <p:cNvPr id="473" name="Google Shape;473;p41"/>
          <p:cNvSpPr txBox="1"/>
          <p:nvPr/>
        </p:nvSpPr>
        <p:spPr>
          <a:xfrm>
            <a:off x="468337" y="177575"/>
            <a:ext cx="7559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5 ieteikumi vietnes pozīcijas paaugstināšanai meklēšanas programmās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74" name="Google Shape;474;p41"/>
          <p:cNvSpPr txBox="1"/>
          <p:nvPr/>
        </p:nvSpPr>
        <p:spPr>
          <a:xfrm>
            <a:off x="6687900" y="4793737"/>
            <a:ext cx="2320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(Vēvers, 2021)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2"/>
          <p:cNvSpPr txBox="1"/>
          <p:nvPr/>
        </p:nvSpPr>
        <p:spPr>
          <a:xfrm>
            <a:off x="526000" y="1686925"/>
            <a:ext cx="3943500" cy="3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identificē noderīgākos atslēgas vārdus un frāzes, kas palīdzētu pacelties augšup meklēšanas sarakstos, izskaitļo vēlamo lietošanas blīvumu un citus parametrus dažu minūšu laikā. </a:t>
            </a:r>
            <a:endParaRPr b="0" i="0" sz="15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 izmantot arī citu veidu tekstu ģenerēšanai – rakstīt sociālo tīklu ierakstus, e-pasta vēstules, produktu aprakstus un pat garus bloga rakstus, iekļaujot tajos pētījumu datus un citus faktus.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lētākais abonements maksā ap 15 eiro.mēn., un tas ietver 4 rakstu darbu sagatavošanu. </a:t>
            </a:r>
            <a:endParaRPr/>
          </a:p>
        </p:txBody>
      </p:sp>
      <p:sp>
        <p:nvSpPr>
          <p:cNvPr id="480" name="Google Shape;480;p42"/>
          <p:cNvSpPr txBox="1"/>
          <p:nvPr/>
        </p:nvSpPr>
        <p:spPr>
          <a:xfrm>
            <a:off x="645662" y="1275775"/>
            <a:ext cx="277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https://www.frase.io/</a:t>
            </a: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481" name="Google Shape;481;p42"/>
          <p:cNvSpPr txBox="1"/>
          <p:nvPr/>
        </p:nvSpPr>
        <p:spPr>
          <a:xfrm>
            <a:off x="4377025" y="1686925"/>
            <a:ext cx="4746300" cy="31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spēj 5 minūtēs uzbūvēt jēgpilnu, padziļinātu stāstu, prot manipulēt ar argumentiem un faktiem.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spēj papildināt cilvēka radītu tekstu un nākt klajā ar ieteikumiem, kā to padarīt interesantāku. </a:t>
            </a:r>
            <a:endParaRPr b="0" i="0" sz="15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platformā ir izveidota atsevišķa </a:t>
            </a:r>
            <a:r>
              <a:rPr b="0" i="1" lang="en-US" sz="15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SEO</a:t>
            </a:r>
            <a:r>
              <a:rPr b="0" i="0" lang="en-US" sz="15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vide, ikviens teksts tiek izanalizēts un novērtēts, parādot, kā uz to skatīsies meklēšanas programmu algoritmi. Tas palīdz saprast, kas vēl jāpievieno tekstam, lai tas meklējumu sarakstā paceltos augstāk. 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1" lang="en-US" sz="15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Scalenut</a:t>
            </a:r>
            <a:r>
              <a:rPr b="0" i="0" lang="en-US" sz="15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lētākā versija individuāliem lietotājiem maksā zem 20 eiro/mēn., bet dārgākā </a:t>
            </a:r>
            <a:r>
              <a:rPr b="0" i="1" lang="en-US" sz="15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</a:t>
            </a: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</a:t>
            </a:r>
            <a:r>
              <a:rPr b="0" i="0" lang="en-US" sz="15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 80 eiro. </a:t>
            </a:r>
            <a:endParaRPr/>
          </a:p>
        </p:txBody>
      </p:sp>
      <p:sp>
        <p:nvSpPr>
          <p:cNvPr id="482" name="Google Shape;482;p42"/>
          <p:cNvSpPr txBox="1"/>
          <p:nvPr/>
        </p:nvSpPr>
        <p:spPr>
          <a:xfrm>
            <a:off x="4469500" y="1275775"/>
            <a:ext cx="316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https://www.scalenut.com/</a:t>
            </a: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483" name="Google Shape;483;p42"/>
          <p:cNvSpPr txBox="1"/>
          <p:nvPr/>
        </p:nvSpPr>
        <p:spPr>
          <a:xfrm>
            <a:off x="468300" y="420475"/>
            <a:ext cx="5409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Mākslīgais intelekts un SEO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484" name="Google Shape;484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70874" y="1"/>
            <a:ext cx="2052475" cy="1423325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2"/>
          <p:cNvSpPr txBox="1"/>
          <p:nvPr/>
        </p:nvSpPr>
        <p:spPr>
          <a:xfrm>
            <a:off x="6588125" y="4735512"/>
            <a:ext cx="2320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(Vēvers, 2023)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962"/>
            <a:ext cx="9144000" cy="3817937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43"/>
          <p:cNvSpPr txBox="1"/>
          <p:nvPr/>
        </p:nvSpPr>
        <p:spPr>
          <a:xfrm>
            <a:off x="468337" y="158475"/>
            <a:ext cx="576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Internetveikalu SEO optimizācija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92" name="Google Shape;492;p43"/>
          <p:cNvSpPr txBox="1"/>
          <p:nvPr/>
        </p:nvSpPr>
        <p:spPr>
          <a:xfrm>
            <a:off x="2987675" y="4673600"/>
            <a:ext cx="5940425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en-US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https://e-komercija.lv/pakalpojumi/seo-pakalpojumi/</a:t>
            </a: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25" y="700087"/>
            <a:ext cx="5472112" cy="355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7287" y="1851025"/>
            <a:ext cx="4141787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44"/>
          <p:cNvSpPr txBox="1"/>
          <p:nvPr/>
        </p:nvSpPr>
        <p:spPr>
          <a:xfrm>
            <a:off x="6823075" y="4632325"/>
            <a:ext cx="232092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(Vēvers, 2021)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5"/>
          <p:cNvSpPr txBox="1"/>
          <p:nvPr/>
        </p:nvSpPr>
        <p:spPr>
          <a:xfrm>
            <a:off x="496100" y="825450"/>
            <a:ext cx="87234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Advanded Web Ranking website (n.d.). </a:t>
            </a:r>
            <a:r>
              <a:rPr b="0" i="1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 Organic CTR History.</a:t>
            </a: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https://www.advancedwebranking.com/ctrstudy/</a:t>
            </a: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Bailyn, E. (2022). Google Click-Through Rates (CTRs) by Ranking Position in 2023. </a:t>
            </a: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https://firstpagesage.com/seo-blog/google-click-through-rates-ctrs-by-ranking-position/</a:t>
            </a: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Dean, B. (2021), </a:t>
            </a:r>
            <a:r>
              <a:rPr b="0" i="1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Google’s 200 Ranking Factors: The Complete List (2022). </a:t>
            </a: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https://backlinko.com/google-ranking-factors</a:t>
            </a: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Goiževskis, T. (2022). </a:t>
            </a:r>
            <a:r>
              <a:rPr b="0" i="1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Izcel savu mājas lapu meklēšanas rezultātos  (SEO). </a:t>
            </a: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https://www.youtube.com/watch?v=4SUO3i2j93M</a:t>
            </a: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Hardwick, J. (2020). </a:t>
            </a:r>
            <a:r>
              <a:rPr b="0" i="1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Get on the First Page of Google [Interactive Guide.</a:t>
            </a: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https://ahrefs.com/blog/how-to-get-on-the-first-page-of-google/</a:t>
            </a: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Kebbe, E. (2023a). </a:t>
            </a:r>
            <a:r>
              <a:rPr b="0" i="1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Kas ir SEO optimizācija: vienkāršs un saprotams skaidrojums.  </a:t>
            </a: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https://e-komercija.lv/akademija/seo-optimizacija/</a:t>
            </a: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Kebbe, E. (2023b). </a:t>
            </a:r>
            <a:r>
              <a:rPr b="0" i="1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Ārējā SEO optimizācija: ceļvedis tās īstenošanai mājaslapā. </a:t>
            </a: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https://e-komercija.lv/akademija/areja-seo-optimizacija/#htoc-kas-ir-r-j-jeb-off-page-seo-optimiz-cija</a:t>
            </a: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Kebbe, E. (2023c).</a:t>
            </a: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Iekšējā SEO optimizācija: 17 svarīgākie optimizācijas faktori. </a:t>
            </a:r>
            <a:r>
              <a:rPr b="0" i="1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https://e-komercija.lv/akademija/iekseja-seo-optimizacija/</a:t>
            </a:r>
            <a:r>
              <a:rPr b="0" i="1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Kebbe, E. (2023d). </a:t>
            </a:r>
            <a:r>
              <a:rPr b="0" i="1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Lokālais SEO: kā to izmantot sava biznesa labā? </a:t>
            </a: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https://e-komercija.lv/akademija/lokalais-seo/</a:t>
            </a: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Tiwari, S. (2023). </a:t>
            </a:r>
            <a:r>
              <a:rPr b="0" i="1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 What is Search Engine Marketing And How it Works in 2023.  </a:t>
            </a: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https://www.digitalvidya.com/blog/what-is-search-engine-marketing/</a:t>
            </a: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Vēvers, J. (2021). </a:t>
            </a:r>
            <a:r>
              <a:rPr b="0" i="1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Tikt pamanītam. </a:t>
            </a: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IrNauda, Aprīlis / maijs, Nr. 54., 34 – 37.lpp.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Vēvers, J. (2023). </a:t>
            </a:r>
            <a:r>
              <a:rPr b="0" i="1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Uzņēmuma tekstu autors — mākslīgais intelekts. </a:t>
            </a: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IrNauda, Februāris / marts, Nr. 65., 36 – 39.lpp.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Vivian (2023). Short Tail vs Long Tail Keywords? — A Side-by-Side Comparison. </a:t>
            </a:r>
            <a:r>
              <a:rPr b="0" i="0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https://seopressor.com/blog/short-tail-or-long-tail-keywords/</a:t>
            </a: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5" name="Google Shape;505;p45"/>
          <p:cNvSpPr txBox="1"/>
          <p:nvPr/>
        </p:nvSpPr>
        <p:spPr>
          <a:xfrm>
            <a:off x="468325" y="272862"/>
            <a:ext cx="383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Times New Roman"/>
              <a:buNone/>
            </a:pPr>
            <a:r>
              <a:rPr i="0" lang="en-US" sz="2000" u="none">
                <a:solidFill>
                  <a:schemeClr val="dk2"/>
                </a:solidFill>
              </a:rPr>
              <a:t>Izmantotā literatūra un avoti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6"/>
          <p:cNvSpPr txBox="1"/>
          <p:nvPr>
            <p:ph type="ctrTitle"/>
          </p:nvPr>
        </p:nvSpPr>
        <p:spPr>
          <a:xfrm>
            <a:off x="571500" y="2143125"/>
            <a:ext cx="7486650" cy="1101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b="1" i="0" lang="en-US" sz="3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PALDIES </a:t>
            </a:r>
            <a:endParaRPr/>
          </a:p>
        </p:txBody>
      </p:sp>
      <p:sp>
        <p:nvSpPr>
          <p:cNvPr id="511" name="Google Shape;511;p46"/>
          <p:cNvSpPr txBox="1"/>
          <p:nvPr/>
        </p:nvSpPr>
        <p:spPr>
          <a:xfrm>
            <a:off x="695325" y="3143250"/>
            <a:ext cx="1876425" cy="714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46"/>
          <p:cNvSpPr txBox="1"/>
          <p:nvPr/>
        </p:nvSpPr>
        <p:spPr>
          <a:xfrm>
            <a:off x="2857500" y="1571625"/>
            <a:ext cx="5500687" cy="71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sp>
        <p:nvSpPr>
          <p:cNvPr id="127" name="Google Shape;127;p5"/>
          <p:cNvSpPr txBox="1"/>
          <p:nvPr/>
        </p:nvSpPr>
        <p:spPr>
          <a:xfrm>
            <a:off x="6022975" y="4851400"/>
            <a:ext cx="16002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fld id="{00000000-1234-1234-1234-123412341234}" type="slidenum"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7675" y="19050"/>
            <a:ext cx="4205300" cy="496403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/>
          <p:nvPr/>
        </p:nvSpPr>
        <p:spPr>
          <a:xfrm>
            <a:off x="5861050" y="4030662"/>
            <a:ext cx="1843087" cy="554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Times New Roman"/>
              <a:buNone/>
            </a:pPr>
            <a:r>
              <a:rPr b="1" i="0" lang="en-US" sz="13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← </a:t>
            </a:r>
            <a:r>
              <a:rPr b="1" i="0" lang="en-US" sz="15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SEO organiskie rezultāti 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5867400" y="1816100"/>
            <a:ext cx="1843087" cy="7842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Times New Roman"/>
              <a:buNone/>
            </a:pPr>
            <a:r>
              <a:rPr b="1" i="0" lang="en-US" sz="15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← Google Ads apmaksātie rezultāti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/>
        </p:nvSpPr>
        <p:spPr>
          <a:xfrm>
            <a:off x="468337" y="769850"/>
            <a:ext cx="54039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C1F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91C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darbību kopums, ko veic mājaslapas, interneta portāla, bloga vai internetveikala īpašnieki vai turētāji, ar mērķi nokļūt iespējami augstākās meklēšanas servisu (</a:t>
            </a:r>
            <a:r>
              <a:rPr b="0" i="1" lang="en-US" sz="1800" u="none">
                <a:solidFill>
                  <a:srgbClr val="191C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Google, Bing, Yandex</a:t>
            </a:r>
            <a:r>
              <a:rPr b="0" i="0" lang="en-US" sz="1800" u="none">
                <a:solidFill>
                  <a:srgbClr val="191C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vai citu) pozīcijās.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nodrošina iespēju piesaistīt interneta lietotājus savai mājaslapai, kurus jau interesē uzņēmuma piedāvātās preces vai pakalpojumi.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C1F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91C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mājaslapas kvalitāte gan Google, gan interneta lietotāju un potenciālo klientu acīs.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C1F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191C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viena no efektīvākajām digitālā mārketinga stratēģijām, lai iegūtu jaunus klientus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191C1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7386637" y="3922712"/>
            <a:ext cx="1633537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(Kebbe, 2023a)</a:t>
            </a:r>
            <a:endParaRPr/>
          </a:p>
        </p:txBody>
      </p:sp>
      <p:sp>
        <p:nvSpPr>
          <p:cNvPr id="137" name="Google Shape;137;p6"/>
          <p:cNvSpPr txBox="1"/>
          <p:nvPr/>
        </p:nvSpPr>
        <p:spPr>
          <a:xfrm>
            <a:off x="-46037" y="4198937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C1F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rgbClr val="191C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Kopumā </a:t>
            </a:r>
            <a:r>
              <a:rPr b="0" i="1" lang="en-US" sz="1800" u="none">
                <a:solidFill>
                  <a:srgbClr val="191C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 </a:t>
            </a:r>
            <a:r>
              <a:rPr b="0" i="0" lang="en-US" sz="1800" u="none">
                <a:solidFill>
                  <a:srgbClr val="191C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ņem vērā vairāk nekā 200 faktorus, kas ietekmē pozīcijas meklēšanas rezultātos!</a:t>
            </a: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8" name="Google Shape;138;p6"/>
          <p:cNvSpPr txBox="1"/>
          <p:nvPr/>
        </p:nvSpPr>
        <p:spPr>
          <a:xfrm>
            <a:off x="7667625" y="4660900"/>
            <a:ext cx="1873250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(Dean, 2021) </a:t>
            </a:r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355450" y="78137"/>
            <a:ext cx="6088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i="0" lang="en-US" sz="2800" u="none">
                <a:solidFill>
                  <a:schemeClr val="dk2"/>
                </a:solidFill>
              </a:rPr>
              <a:t>SEO (</a:t>
            </a:r>
            <a:r>
              <a:rPr i="1" lang="en-US" sz="2800" u="none">
                <a:solidFill>
                  <a:schemeClr val="dk2"/>
                </a:solidFill>
              </a:rPr>
              <a:t>Search Engine Optimisation)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5397" y="601326"/>
            <a:ext cx="1503981" cy="1600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3150" y="2202131"/>
            <a:ext cx="2900850" cy="132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123825"/>
            <a:ext cx="8280400" cy="480218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/>
          <p:nvPr/>
        </p:nvSpPr>
        <p:spPr>
          <a:xfrm>
            <a:off x="3451225" y="4851400"/>
            <a:ext cx="21717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I.Kotāne,  2023</a:t>
            </a:r>
            <a:endParaRPr/>
          </a:p>
        </p:txBody>
      </p:sp>
      <p:sp>
        <p:nvSpPr>
          <p:cNvPr id="148" name="Google Shape;148;p7"/>
          <p:cNvSpPr txBox="1"/>
          <p:nvPr/>
        </p:nvSpPr>
        <p:spPr>
          <a:xfrm>
            <a:off x="6022975" y="4851400"/>
            <a:ext cx="16002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fld id="{00000000-1234-1234-1234-123412341234}" type="slidenum">
              <a:rPr b="1" i="0" lang="en-US" sz="1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/>
          <p:nvPr/>
        </p:nvSpPr>
        <p:spPr>
          <a:xfrm>
            <a:off x="688800" y="256812"/>
            <a:ext cx="6088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u="none">
                <a:solidFill>
                  <a:schemeClr val="dk2"/>
                </a:solidFill>
              </a:rPr>
              <a:t>SEO taktikas un stratēģijas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876" y="880625"/>
            <a:ext cx="6913076" cy="3913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>
            <a:off x="7451725" y="4794250"/>
            <a:ext cx="163512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(Kebbe, 2023a)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250" y="122237"/>
            <a:ext cx="8407400" cy="421163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9"/>
          <p:cNvSpPr txBox="1"/>
          <p:nvPr/>
        </p:nvSpPr>
        <p:spPr>
          <a:xfrm>
            <a:off x="7092950" y="4443412"/>
            <a:ext cx="1985962" cy="339725"/>
          </a:xfrm>
          <a:prstGeom prst="rect">
            <a:avLst/>
          </a:prstGeom>
          <a:noFill/>
          <a:ln>
            <a:noFill/>
          </a:ln>
          <a:effectLst>
            <a:outerShdw blurRad="63500" dir="2700000" dist="17960">
              <a:srgbClr val="2F4D71"/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  (Kebbe,  2023b)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8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2019-03-10T15:44:34Z</dcterms:created>
  <dc:creator>Gundars Strazdiņš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