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5" r:id="rId2"/>
  </p:sldMasterIdLst>
  <p:notesMasterIdLst>
    <p:notesMasterId r:id="rId15"/>
  </p:notesMasterIdLst>
  <p:sldIdLst>
    <p:sldId id="256" r:id="rId3"/>
    <p:sldId id="257" r:id="rId4"/>
    <p:sldId id="258" r:id="rId5"/>
    <p:sldId id="261" r:id="rId6"/>
    <p:sldId id="280" r:id="rId7"/>
    <p:sldId id="275" r:id="rId8"/>
    <p:sldId id="273" r:id="rId9"/>
    <p:sldId id="274" r:id="rId10"/>
    <p:sldId id="281" r:id="rId11"/>
    <p:sldId id="282" r:id="rId12"/>
    <p:sldId id="277" r:id="rId13"/>
    <p:sldId id="270"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4">
          <p15:clr>
            <a:srgbClr val="A4A3A4"/>
          </p15:clr>
        </p15:guide>
        <p15:guide id="2" pos="2880">
          <p15:clr>
            <a:srgbClr val="A4A3A4"/>
          </p15:clr>
        </p15:guide>
        <p15:guide id="3" pos="295">
          <p15:clr>
            <a:srgbClr val="A4A3A4"/>
          </p15:clr>
        </p15:guide>
        <p15:guide id="4" orient="horz" pos="758">
          <p15:clr>
            <a:srgbClr val="A4A3A4"/>
          </p15:clr>
        </p15:guide>
        <p15:guide id="5" orient="horz" pos="103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hbNq2T1Py2jTdPl8yd8TQeeo1eX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61" d="100"/>
          <a:sy n="161" d="100"/>
        </p:scale>
        <p:origin x="784" y="200"/>
      </p:cViewPr>
      <p:guideLst>
        <p:guide orient="horz" pos="214"/>
        <p:guide pos="2880"/>
        <p:guide pos="295"/>
        <p:guide orient="horz" pos="758"/>
        <p:guide orient="horz" pos="103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customschemas.google.com/relationships/presentationmetadata" Target="metadata"/><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 name="Google Shape;4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3937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0794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 name="Google Shape;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8878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8952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9551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0259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2776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17"/>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0;p17"/>
          <p:cNvSpPr txBox="1">
            <a:spLocks noGrp="1"/>
          </p:cNvSpPr>
          <p:nvPr>
            <p:ph type="ctrTitle"/>
          </p:nvPr>
        </p:nvSpPr>
        <p:spPr>
          <a:xfrm>
            <a:off x="642910" y="2143122"/>
            <a:ext cx="7486648" cy="110251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587E"/>
              </a:buClr>
              <a:buSzPts val="3400"/>
              <a:buFont typeface="Arial"/>
              <a:buNone/>
              <a:defRPr b="1">
                <a:solidFill>
                  <a:srgbClr val="0058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 name="Google Shape;11;p17"/>
          <p:cNvSpPr txBox="1">
            <a:spLocks noGrp="1"/>
          </p:cNvSpPr>
          <p:nvPr>
            <p:ph type="subTitle" idx="1"/>
          </p:nvPr>
        </p:nvSpPr>
        <p:spPr>
          <a:xfrm>
            <a:off x="642910" y="3429006"/>
            <a:ext cx="7529538" cy="800094"/>
          </a:xfrm>
          <a:prstGeom prst="rect">
            <a:avLst/>
          </a:prstGeom>
          <a:noFill/>
          <a:ln>
            <a:noFill/>
          </a:ln>
        </p:spPr>
        <p:txBody>
          <a:bodyPr spcFirstLastPara="1" wrap="square" lIns="91425" tIns="45700" rIns="91425" bIns="45700" anchor="t" anchorCtr="0">
            <a:normAutofit/>
          </a:bodyPr>
          <a:lstStyle>
            <a:lvl1pPr lvl="0" algn="l">
              <a:spcBef>
                <a:spcPts val="320"/>
              </a:spcBef>
              <a:spcAft>
                <a:spcPts val="0"/>
              </a:spcAft>
              <a:buClr>
                <a:srgbClr val="00587E"/>
              </a:buClr>
              <a:buSzPts val="1600"/>
              <a:buNone/>
              <a:defRPr sz="1600">
                <a:solidFill>
                  <a:srgbClr val="00587E"/>
                </a:solidFill>
              </a:defRPr>
            </a:lvl1pPr>
            <a:lvl2pPr lvl="1" algn="ctr">
              <a:spcBef>
                <a:spcPts val="420"/>
              </a:spcBef>
              <a:spcAft>
                <a:spcPts val="0"/>
              </a:spcAft>
              <a:buClr>
                <a:srgbClr val="888888"/>
              </a:buClr>
              <a:buSzPts val="2100"/>
              <a:buNone/>
              <a:defRPr>
                <a:solidFill>
                  <a:srgbClr val="888888"/>
                </a:solidFill>
              </a:defRPr>
            </a:lvl2pPr>
            <a:lvl3pPr lvl="2" algn="ctr">
              <a:spcBef>
                <a:spcPts val="420"/>
              </a:spcBef>
              <a:spcAft>
                <a:spcPts val="0"/>
              </a:spcAft>
              <a:buClr>
                <a:srgbClr val="888888"/>
              </a:buClr>
              <a:buSzPts val="2100"/>
              <a:buNone/>
              <a:defRPr>
                <a:solidFill>
                  <a:srgbClr val="888888"/>
                </a:solidFill>
              </a:defRPr>
            </a:lvl3pPr>
            <a:lvl4pPr lvl="3" algn="ctr">
              <a:spcBef>
                <a:spcPts val="420"/>
              </a:spcBef>
              <a:spcAft>
                <a:spcPts val="0"/>
              </a:spcAft>
              <a:buClr>
                <a:srgbClr val="888888"/>
              </a:buClr>
              <a:buSzPts val="2100"/>
              <a:buNone/>
              <a:defRPr>
                <a:solidFill>
                  <a:srgbClr val="888888"/>
                </a:solidFill>
              </a:defRPr>
            </a:lvl4pPr>
            <a:lvl5pPr lvl="4" algn="ctr">
              <a:spcBef>
                <a:spcPts val="420"/>
              </a:spcBef>
              <a:spcAft>
                <a:spcPts val="0"/>
              </a:spcAft>
              <a:buClr>
                <a:srgbClr val="888888"/>
              </a:buClr>
              <a:buSzPts val="21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457200" y="357172"/>
            <a:ext cx="6686568"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587E"/>
              </a:buClr>
              <a:buSzPts val="3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2"/>
          <p:cNvSpPr txBox="1">
            <a:spLocks noGrp="1"/>
          </p:cNvSpPr>
          <p:nvPr>
            <p:ph type="body" idx="1"/>
          </p:nvPr>
        </p:nvSpPr>
        <p:spPr>
          <a:xfrm>
            <a:off x="457200" y="1571617"/>
            <a:ext cx="4038600" cy="3023005"/>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600"/>
              </a:spcBef>
              <a:spcAft>
                <a:spcPts val="0"/>
              </a:spcAft>
              <a:buClr>
                <a:schemeClr val="dk1"/>
              </a:buClr>
              <a:buSzPts val="1600"/>
              <a:buNone/>
              <a:defRPr sz="1600"/>
            </a:lvl1pPr>
            <a:lvl2pPr marL="914400" lvl="1" indent="-228600" algn="l">
              <a:lnSpc>
                <a:spcPct val="120000"/>
              </a:lnSpc>
              <a:spcBef>
                <a:spcPts val="600"/>
              </a:spcBef>
              <a:spcAft>
                <a:spcPts val="0"/>
              </a:spcAft>
              <a:buClr>
                <a:schemeClr val="dk1"/>
              </a:buClr>
              <a:buSzPts val="1600"/>
              <a:buNone/>
              <a:defRPr sz="1600"/>
            </a:lvl2pPr>
            <a:lvl3pPr marL="1371600" lvl="2" indent="-228600" algn="l">
              <a:lnSpc>
                <a:spcPct val="120000"/>
              </a:lnSpc>
              <a:spcBef>
                <a:spcPts val="600"/>
              </a:spcBef>
              <a:spcAft>
                <a:spcPts val="0"/>
              </a:spcAft>
              <a:buClr>
                <a:schemeClr val="dk1"/>
              </a:buClr>
              <a:buSzPts val="1600"/>
              <a:buNone/>
              <a:defRPr sz="1600"/>
            </a:lvl3pPr>
            <a:lvl4pPr marL="1828800" lvl="3" indent="-228600" algn="l">
              <a:lnSpc>
                <a:spcPct val="120000"/>
              </a:lnSpc>
              <a:spcBef>
                <a:spcPts val="600"/>
              </a:spcBef>
              <a:spcAft>
                <a:spcPts val="0"/>
              </a:spcAft>
              <a:buClr>
                <a:schemeClr val="dk1"/>
              </a:buClr>
              <a:buSzPts val="1600"/>
              <a:buNone/>
              <a:defRPr sz="1600"/>
            </a:lvl4pPr>
            <a:lvl5pPr marL="2286000" lvl="4" indent="-228600" algn="l">
              <a:lnSpc>
                <a:spcPct val="120000"/>
              </a:lnSpc>
              <a:spcBef>
                <a:spcPts val="600"/>
              </a:spcBef>
              <a:spcAft>
                <a:spcPts val="0"/>
              </a:spcAft>
              <a:buClr>
                <a:schemeClr val="dk1"/>
              </a:buClr>
              <a:buSzPts val="1600"/>
              <a:buNone/>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22"/>
          <p:cNvSpPr txBox="1">
            <a:spLocks noGrp="1"/>
          </p:cNvSpPr>
          <p:nvPr>
            <p:ph type="body" idx="2"/>
          </p:nvPr>
        </p:nvSpPr>
        <p:spPr>
          <a:xfrm>
            <a:off x="4648200" y="1571617"/>
            <a:ext cx="3495700" cy="3023005"/>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600"/>
              </a:spcBef>
              <a:spcAft>
                <a:spcPts val="0"/>
              </a:spcAft>
              <a:buClr>
                <a:schemeClr val="dk1"/>
              </a:buClr>
              <a:buSzPts val="1600"/>
              <a:buNone/>
              <a:defRPr sz="1600"/>
            </a:lvl1pPr>
            <a:lvl2pPr marL="914400" lvl="1" indent="-228600" algn="l">
              <a:lnSpc>
                <a:spcPct val="120000"/>
              </a:lnSpc>
              <a:spcBef>
                <a:spcPts val="600"/>
              </a:spcBef>
              <a:spcAft>
                <a:spcPts val="0"/>
              </a:spcAft>
              <a:buClr>
                <a:schemeClr val="dk1"/>
              </a:buClr>
              <a:buSzPts val="1600"/>
              <a:buNone/>
              <a:defRPr sz="1600"/>
            </a:lvl2pPr>
            <a:lvl3pPr marL="1371600" lvl="2" indent="-228600" algn="l">
              <a:lnSpc>
                <a:spcPct val="120000"/>
              </a:lnSpc>
              <a:spcBef>
                <a:spcPts val="600"/>
              </a:spcBef>
              <a:spcAft>
                <a:spcPts val="0"/>
              </a:spcAft>
              <a:buClr>
                <a:schemeClr val="dk1"/>
              </a:buClr>
              <a:buSzPts val="1600"/>
              <a:buNone/>
              <a:defRPr sz="1600"/>
            </a:lvl3pPr>
            <a:lvl4pPr marL="1828800" lvl="3" indent="-228600" algn="l">
              <a:lnSpc>
                <a:spcPct val="120000"/>
              </a:lnSpc>
              <a:spcBef>
                <a:spcPts val="600"/>
              </a:spcBef>
              <a:spcAft>
                <a:spcPts val="0"/>
              </a:spcAft>
              <a:buClr>
                <a:schemeClr val="dk1"/>
              </a:buClr>
              <a:buSzPts val="1600"/>
              <a:buNone/>
              <a:defRPr sz="1600"/>
            </a:lvl4pPr>
            <a:lvl5pPr marL="2286000" lvl="4" indent="-228600" algn="l">
              <a:lnSpc>
                <a:spcPct val="120000"/>
              </a:lnSpc>
              <a:spcBef>
                <a:spcPts val="600"/>
              </a:spcBef>
              <a:spcAft>
                <a:spcPts val="0"/>
              </a:spcAft>
              <a:buClr>
                <a:schemeClr val="dk1"/>
              </a:buClr>
              <a:buSzPts val="1600"/>
              <a:buNone/>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23"/>
          <p:cNvSpPr txBox="1">
            <a:spLocks noGrp="1"/>
          </p:cNvSpPr>
          <p:nvPr>
            <p:ph type="title"/>
          </p:nvPr>
        </p:nvSpPr>
        <p:spPr>
          <a:xfrm>
            <a:off x="457200" y="357172"/>
            <a:ext cx="6686568"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587E"/>
              </a:buClr>
              <a:buSzPts val="3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25"/>
          <p:cNvSpPr txBox="1">
            <a:spLocks noGrp="1"/>
          </p:cNvSpPr>
          <p:nvPr>
            <p:ph type="title"/>
          </p:nvPr>
        </p:nvSpPr>
        <p:spPr>
          <a:xfrm>
            <a:off x="457200" y="357172"/>
            <a:ext cx="6686568"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587E"/>
              </a:buClr>
              <a:buSzPts val="3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5"/>
          <p:cNvSpPr txBox="1">
            <a:spLocks noGrp="1"/>
          </p:cNvSpPr>
          <p:nvPr>
            <p:ph type="body" idx="1"/>
          </p:nvPr>
        </p:nvSpPr>
        <p:spPr>
          <a:xfrm>
            <a:off x="457200" y="1500180"/>
            <a:ext cx="6686568" cy="314327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600"/>
              </a:spcBef>
              <a:spcAft>
                <a:spcPts val="0"/>
              </a:spcAft>
              <a:buClr>
                <a:schemeClr val="dk1"/>
              </a:buClr>
              <a:buSzPts val="1600"/>
              <a:buNone/>
              <a:defRPr/>
            </a:lvl1pPr>
            <a:lvl2pPr marL="914400" lvl="1" indent="-228600" algn="l">
              <a:spcBef>
                <a:spcPts val="360"/>
              </a:spcBef>
              <a:spcAft>
                <a:spcPts val="0"/>
              </a:spcAft>
              <a:buClr>
                <a:schemeClr val="dk1"/>
              </a:buClr>
              <a:buSzPts val="1800"/>
              <a:buNone/>
              <a:defRPr/>
            </a:lvl2pPr>
            <a:lvl3pPr marL="1371600" lvl="2" indent="-228600" algn="l">
              <a:spcBef>
                <a:spcPts val="360"/>
              </a:spcBef>
              <a:spcAft>
                <a:spcPts val="0"/>
              </a:spcAft>
              <a:buClr>
                <a:schemeClr val="dk1"/>
              </a:buClr>
              <a:buSzPts val="1800"/>
              <a:buNone/>
              <a:defRPr/>
            </a:lvl3pPr>
            <a:lvl4pPr marL="1828800" lvl="3" indent="-228600" algn="l">
              <a:spcBef>
                <a:spcPts val="360"/>
              </a:spcBef>
              <a:spcAft>
                <a:spcPts val="0"/>
              </a:spcAft>
              <a:buClr>
                <a:schemeClr val="dk1"/>
              </a:buClr>
              <a:buSzPts val="1800"/>
              <a:buNone/>
              <a:defRPr/>
            </a:lvl4pPr>
            <a:lvl5pPr marL="2286000" lvl="4" indent="-228600" algn="l">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0ACE9"/>
        </a:solidFill>
        <a:effectLst/>
      </p:bgPr>
    </p:bg>
    <p:spTree>
      <p:nvGrpSpPr>
        <p:cNvPr id="1" name="Shape 15"/>
        <p:cNvGrpSpPr/>
        <p:nvPr/>
      </p:nvGrpSpPr>
      <p:grpSpPr>
        <a:xfrm>
          <a:off x="0" y="0"/>
          <a:ext cx="0" cy="0"/>
          <a:chOff x="0" y="0"/>
          <a:chExt cx="0" cy="0"/>
        </a:xfrm>
      </p:grpSpPr>
      <p:sp>
        <p:nvSpPr>
          <p:cNvPr id="16" name="Google Shape;16;p26"/>
          <p:cNvSpPr/>
          <p:nvPr/>
        </p:nvSpPr>
        <p:spPr>
          <a:xfrm>
            <a:off x="0" y="0"/>
            <a:ext cx="9144000" cy="5143500"/>
          </a:xfrm>
          <a:prstGeom prst="rect">
            <a:avLst/>
          </a:prstGeom>
          <a:solidFill>
            <a:srgbClr val="00AC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17;p26"/>
          <p:cNvSpPr txBox="1">
            <a:spLocks noGrp="1"/>
          </p:cNvSpPr>
          <p:nvPr>
            <p:ph type="title"/>
          </p:nvPr>
        </p:nvSpPr>
        <p:spPr>
          <a:xfrm>
            <a:off x="642910" y="2978954"/>
            <a:ext cx="7772400" cy="66436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1"/>
              </a:buClr>
              <a:buSzPts val="3400"/>
              <a:buFont typeface="Arial"/>
              <a:buNone/>
              <a:defRPr sz="34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6"/>
          <p:cNvSpPr txBox="1">
            <a:spLocks noGrp="1"/>
          </p:cNvSpPr>
          <p:nvPr>
            <p:ph type="body" idx="1"/>
          </p:nvPr>
        </p:nvSpPr>
        <p:spPr>
          <a:xfrm>
            <a:off x="642910" y="3732626"/>
            <a:ext cx="7772400" cy="696512"/>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chemeClr val="lt1"/>
              </a:buClr>
              <a:buSzPts val="1600"/>
              <a:buNone/>
              <a:defRPr sz="1600">
                <a:solidFill>
                  <a:schemeClr val="lt1"/>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pic>
        <p:nvPicPr>
          <p:cNvPr id="19" name="Google Shape;19;p26"/>
          <p:cNvPicPr preferRelativeResize="0"/>
          <p:nvPr/>
        </p:nvPicPr>
        <p:blipFill rotWithShape="1">
          <a:blip r:embed="rId2">
            <a:alphaModFix/>
          </a:blip>
          <a:srcRect l="1131" r="80891"/>
          <a:stretch/>
        </p:blipFill>
        <p:spPr>
          <a:xfrm rot="10800000">
            <a:off x="8858248" y="0"/>
            <a:ext cx="285752"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
        <p:cNvGrpSpPr/>
        <p:nvPr/>
      </p:nvGrpSpPr>
      <p:grpSpPr>
        <a:xfrm>
          <a:off x="0" y="0"/>
          <a:ext cx="0" cy="0"/>
          <a:chOff x="0" y="0"/>
          <a:chExt cx="0" cy="0"/>
        </a:xfrm>
      </p:grpSpPr>
      <p:sp>
        <p:nvSpPr>
          <p:cNvPr id="21" name="Google Shape;21;p27"/>
          <p:cNvSpPr txBox="1">
            <a:spLocks noGrp="1"/>
          </p:cNvSpPr>
          <p:nvPr>
            <p:ph type="title"/>
          </p:nvPr>
        </p:nvSpPr>
        <p:spPr>
          <a:xfrm>
            <a:off x="457200" y="357172"/>
            <a:ext cx="6686568"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587E"/>
              </a:buClr>
              <a:buSzPts val="3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7"/>
          <p:cNvSpPr txBox="1">
            <a:spLocks noGrp="1"/>
          </p:cNvSpPr>
          <p:nvPr>
            <p:ph type="body" idx="1"/>
          </p:nvPr>
        </p:nvSpPr>
        <p:spPr>
          <a:xfrm>
            <a:off x="457200" y="1571617"/>
            <a:ext cx="4038600" cy="3023005"/>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600"/>
              </a:spcBef>
              <a:spcAft>
                <a:spcPts val="0"/>
              </a:spcAft>
              <a:buClr>
                <a:schemeClr val="dk1"/>
              </a:buClr>
              <a:buSzPts val="1600"/>
              <a:buNone/>
              <a:defRPr sz="1600"/>
            </a:lvl1pPr>
            <a:lvl2pPr marL="914400" lvl="1" indent="-228600" algn="l">
              <a:lnSpc>
                <a:spcPct val="120000"/>
              </a:lnSpc>
              <a:spcBef>
                <a:spcPts val="600"/>
              </a:spcBef>
              <a:spcAft>
                <a:spcPts val="0"/>
              </a:spcAft>
              <a:buClr>
                <a:schemeClr val="dk1"/>
              </a:buClr>
              <a:buSzPts val="1600"/>
              <a:buNone/>
              <a:defRPr sz="1600"/>
            </a:lvl2pPr>
            <a:lvl3pPr marL="1371600" lvl="2" indent="-228600" algn="l">
              <a:lnSpc>
                <a:spcPct val="120000"/>
              </a:lnSpc>
              <a:spcBef>
                <a:spcPts val="600"/>
              </a:spcBef>
              <a:spcAft>
                <a:spcPts val="0"/>
              </a:spcAft>
              <a:buClr>
                <a:schemeClr val="dk1"/>
              </a:buClr>
              <a:buSzPts val="1600"/>
              <a:buNone/>
              <a:defRPr sz="1600"/>
            </a:lvl3pPr>
            <a:lvl4pPr marL="1828800" lvl="3" indent="-228600" algn="l">
              <a:lnSpc>
                <a:spcPct val="120000"/>
              </a:lnSpc>
              <a:spcBef>
                <a:spcPts val="600"/>
              </a:spcBef>
              <a:spcAft>
                <a:spcPts val="0"/>
              </a:spcAft>
              <a:buClr>
                <a:schemeClr val="dk1"/>
              </a:buClr>
              <a:buSzPts val="1600"/>
              <a:buNone/>
              <a:defRPr sz="1600"/>
            </a:lvl4pPr>
            <a:lvl5pPr marL="2286000" lvl="4" indent="-228600" algn="l">
              <a:lnSpc>
                <a:spcPct val="120000"/>
              </a:lnSpc>
              <a:spcBef>
                <a:spcPts val="600"/>
              </a:spcBef>
              <a:spcAft>
                <a:spcPts val="0"/>
              </a:spcAft>
              <a:buClr>
                <a:schemeClr val="dk1"/>
              </a:buClr>
              <a:buSzPts val="1600"/>
              <a:buNone/>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3" name="Google Shape;23;p27"/>
          <p:cNvSpPr txBox="1">
            <a:spLocks noGrp="1"/>
          </p:cNvSpPr>
          <p:nvPr>
            <p:ph type="body" idx="2"/>
          </p:nvPr>
        </p:nvSpPr>
        <p:spPr>
          <a:xfrm>
            <a:off x="4648200" y="1571617"/>
            <a:ext cx="3495700" cy="3023005"/>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600"/>
              </a:spcBef>
              <a:spcAft>
                <a:spcPts val="0"/>
              </a:spcAft>
              <a:buClr>
                <a:schemeClr val="dk1"/>
              </a:buClr>
              <a:buSzPts val="1600"/>
              <a:buNone/>
              <a:defRPr sz="1600"/>
            </a:lvl1pPr>
            <a:lvl2pPr marL="914400" lvl="1" indent="-228600" algn="l">
              <a:lnSpc>
                <a:spcPct val="120000"/>
              </a:lnSpc>
              <a:spcBef>
                <a:spcPts val="600"/>
              </a:spcBef>
              <a:spcAft>
                <a:spcPts val="0"/>
              </a:spcAft>
              <a:buClr>
                <a:schemeClr val="dk1"/>
              </a:buClr>
              <a:buSzPts val="1600"/>
              <a:buNone/>
              <a:defRPr sz="1600"/>
            </a:lvl2pPr>
            <a:lvl3pPr marL="1371600" lvl="2" indent="-228600" algn="l">
              <a:lnSpc>
                <a:spcPct val="120000"/>
              </a:lnSpc>
              <a:spcBef>
                <a:spcPts val="600"/>
              </a:spcBef>
              <a:spcAft>
                <a:spcPts val="0"/>
              </a:spcAft>
              <a:buClr>
                <a:schemeClr val="dk1"/>
              </a:buClr>
              <a:buSzPts val="1600"/>
              <a:buNone/>
              <a:defRPr sz="1600"/>
            </a:lvl3pPr>
            <a:lvl4pPr marL="1828800" lvl="3" indent="-228600" algn="l">
              <a:lnSpc>
                <a:spcPct val="120000"/>
              </a:lnSpc>
              <a:spcBef>
                <a:spcPts val="600"/>
              </a:spcBef>
              <a:spcAft>
                <a:spcPts val="0"/>
              </a:spcAft>
              <a:buClr>
                <a:schemeClr val="dk1"/>
              </a:buClr>
              <a:buSzPts val="1600"/>
              <a:buNone/>
              <a:defRPr sz="1600"/>
            </a:lvl4pPr>
            <a:lvl5pPr marL="2286000" lvl="4" indent="-228600" algn="l">
              <a:lnSpc>
                <a:spcPct val="120000"/>
              </a:lnSpc>
              <a:spcBef>
                <a:spcPts val="600"/>
              </a:spcBef>
              <a:spcAft>
                <a:spcPts val="0"/>
              </a:spcAft>
              <a:buClr>
                <a:schemeClr val="dk1"/>
              </a:buClr>
              <a:buSzPts val="1600"/>
              <a:buNone/>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28"/>
          <p:cNvSpPr txBox="1">
            <a:spLocks noGrp="1"/>
          </p:cNvSpPr>
          <p:nvPr>
            <p:ph type="title"/>
          </p:nvPr>
        </p:nvSpPr>
        <p:spPr>
          <a:xfrm>
            <a:off x="457200" y="357172"/>
            <a:ext cx="6686568"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587E"/>
              </a:buClr>
              <a:buSzPts val="3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9"/>
          <p:cNvSpPr/>
          <p:nvPr/>
        </p:nvSpPr>
        <p:spPr>
          <a:xfrm>
            <a:off x="0" y="0"/>
            <a:ext cx="9144000" cy="5143500"/>
          </a:xfrm>
          <a:prstGeom prst="rect">
            <a:avLst/>
          </a:prstGeom>
          <a:solidFill>
            <a:srgbClr val="0058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19"/>
          <p:cNvSpPr txBox="1">
            <a:spLocks noGrp="1"/>
          </p:cNvSpPr>
          <p:nvPr>
            <p:ph type="ctrTitle"/>
          </p:nvPr>
        </p:nvSpPr>
        <p:spPr>
          <a:xfrm>
            <a:off x="642910" y="2143122"/>
            <a:ext cx="7486648" cy="110251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400"/>
              <a:buFont typeface="Arial"/>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9"/>
          <p:cNvSpPr txBox="1">
            <a:spLocks noGrp="1"/>
          </p:cNvSpPr>
          <p:nvPr>
            <p:ph type="subTitle" idx="1"/>
          </p:nvPr>
        </p:nvSpPr>
        <p:spPr>
          <a:xfrm>
            <a:off x="642910" y="3429006"/>
            <a:ext cx="7529538" cy="800094"/>
          </a:xfrm>
          <a:prstGeom prst="rect">
            <a:avLst/>
          </a:prstGeom>
          <a:noFill/>
          <a:ln>
            <a:noFill/>
          </a:ln>
        </p:spPr>
        <p:txBody>
          <a:bodyPr spcFirstLastPara="1" wrap="square" lIns="91425" tIns="45700" rIns="91425" bIns="45700" anchor="t" anchorCtr="0">
            <a:normAutofit/>
          </a:bodyPr>
          <a:lstStyle>
            <a:lvl1pPr lvl="0" algn="l">
              <a:spcBef>
                <a:spcPts val="320"/>
              </a:spcBef>
              <a:spcAft>
                <a:spcPts val="0"/>
              </a:spcAft>
              <a:buClr>
                <a:schemeClr val="lt1"/>
              </a:buClr>
              <a:buSzPts val="1600"/>
              <a:buNone/>
              <a:defRPr sz="1600">
                <a:solidFill>
                  <a:schemeClr val="lt1"/>
                </a:solidFill>
              </a:defRPr>
            </a:lvl1pPr>
            <a:lvl2pPr lvl="1" algn="ctr">
              <a:spcBef>
                <a:spcPts val="420"/>
              </a:spcBef>
              <a:spcAft>
                <a:spcPts val="0"/>
              </a:spcAft>
              <a:buClr>
                <a:srgbClr val="888888"/>
              </a:buClr>
              <a:buSzPts val="2100"/>
              <a:buNone/>
              <a:defRPr>
                <a:solidFill>
                  <a:srgbClr val="888888"/>
                </a:solidFill>
              </a:defRPr>
            </a:lvl2pPr>
            <a:lvl3pPr lvl="2" algn="ctr">
              <a:spcBef>
                <a:spcPts val="420"/>
              </a:spcBef>
              <a:spcAft>
                <a:spcPts val="0"/>
              </a:spcAft>
              <a:buClr>
                <a:srgbClr val="888888"/>
              </a:buClr>
              <a:buSzPts val="2100"/>
              <a:buNone/>
              <a:defRPr>
                <a:solidFill>
                  <a:srgbClr val="888888"/>
                </a:solidFill>
              </a:defRPr>
            </a:lvl3pPr>
            <a:lvl4pPr lvl="3" algn="ctr">
              <a:spcBef>
                <a:spcPts val="420"/>
              </a:spcBef>
              <a:spcAft>
                <a:spcPts val="0"/>
              </a:spcAft>
              <a:buClr>
                <a:srgbClr val="888888"/>
              </a:buClr>
              <a:buSzPts val="2100"/>
              <a:buNone/>
              <a:defRPr>
                <a:solidFill>
                  <a:srgbClr val="888888"/>
                </a:solidFill>
              </a:defRPr>
            </a:lvl4pPr>
            <a:lvl5pPr lvl="4" algn="ctr">
              <a:spcBef>
                <a:spcPts val="420"/>
              </a:spcBef>
              <a:spcAft>
                <a:spcPts val="0"/>
              </a:spcAft>
              <a:buClr>
                <a:srgbClr val="888888"/>
              </a:buClr>
              <a:buSzPts val="21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0ACE9"/>
        </a:solidFill>
        <a:effectLst/>
      </p:bgPr>
    </p:bg>
    <p:spTree>
      <p:nvGrpSpPr>
        <p:cNvPr id="1" name="Shape 34"/>
        <p:cNvGrpSpPr/>
        <p:nvPr/>
      </p:nvGrpSpPr>
      <p:grpSpPr>
        <a:xfrm>
          <a:off x="0" y="0"/>
          <a:ext cx="0" cy="0"/>
          <a:chOff x="0" y="0"/>
          <a:chExt cx="0" cy="0"/>
        </a:xfrm>
      </p:grpSpPr>
      <p:sp>
        <p:nvSpPr>
          <p:cNvPr id="35" name="Google Shape;35;p20"/>
          <p:cNvSpPr txBox="1">
            <a:spLocks noGrp="1"/>
          </p:cNvSpPr>
          <p:nvPr>
            <p:ph type="title"/>
          </p:nvPr>
        </p:nvSpPr>
        <p:spPr>
          <a:xfrm>
            <a:off x="642910" y="2978954"/>
            <a:ext cx="7772400" cy="66436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1"/>
              </a:buClr>
              <a:buSzPts val="3400"/>
              <a:buFont typeface="Arial"/>
              <a:buNone/>
              <a:defRPr sz="34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0"/>
          <p:cNvSpPr txBox="1">
            <a:spLocks noGrp="1"/>
          </p:cNvSpPr>
          <p:nvPr>
            <p:ph type="body" idx="1"/>
          </p:nvPr>
        </p:nvSpPr>
        <p:spPr>
          <a:xfrm>
            <a:off x="642910" y="3732626"/>
            <a:ext cx="7772400" cy="696512"/>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chemeClr val="lt1"/>
              </a:buClr>
              <a:buSzPts val="1600"/>
              <a:buNone/>
              <a:defRPr sz="1600">
                <a:solidFill>
                  <a:schemeClr val="lt1"/>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457200" y="357172"/>
            <a:ext cx="6686568"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587E"/>
              </a:buClr>
              <a:buSzPts val="3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1"/>
          <p:cNvSpPr txBox="1">
            <a:spLocks noGrp="1"/>
          </p:cNvSpPr>
          <p:nvPr>
            <p:ph type="body" idx="1"/>
          </p:nvPr>
        </p:nvSpPr>
        <p:spPr>
          <a:xfrm>
            <a:off x="457200" y="1500180"/>
            <a:ext cx="6686568" cy="314327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600"/>
              </a:spcBef>
              <a:spcAft>
                <a:spcPts val="0"/>
              </a:spcAft>
              <a:buClr>
                <a:schemeClr val="dk1"/>
              </a:buClr>
              <a:buSzPts val="1600"/>
              <a:buNone/>
              <a:defRPr/>
            </a:lvl1pPr>
            <a:lvl2pPr marL="914400" lvl="1" indent="-228600" algn="l">
              <a:spcBef>
                <a:spcPts val="360"/>
              </a:spcBef>
              <a:spcAft>
                <a:spcPts val="0"/>
              </a:spcAft>
              <a:buClr>
                <a:schemeClr val="dk1"/>
              </a:buClr>
              <a:buSzPts val="1800"/>
              <a:buNone/>
              <a:defRPr/>
            </a:lvl2pPr>
            <a:lvl3pPr marL="1371600" lvl="2" indent="-228600" algn="l">
              <a:spcBef>
                <a:spcPts val="360"/>
              </a:spcBef>
              <a:spcAft>
                <a:spcPts val="0"/>
              </a:spcAft>
              <a:buClr>
                <a:schemeClr val="dk1"/>
              </a:buClr>
              <a:buSzPts val="1800"/>
              <a:buNone/>
              <a:defRPr/>
            </a:lvl3pPr>
            <a:lvl4pPr marL="1828800" lvl="3" indent="-228600" algn="l">
              <a:spcBef>
                <a:spcPts val="360"/>
              </a:spcBef>
              <a:spcAft>
                <a:spcPts val="0"/>
              </a:spcAft>
              <a:buClr>
                <a:schemeClr val="dk1"/>
              </a:buClr>
              <a:buSzPts val="1800"/>
              <a:buNone/>
              <a:defRPr/>
            </a:lvl4pPr>
            <a:lvl5pPr marL="2286000" lvl="4" indent="-228600" algn="l">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457200" y="357172"/>
            <a:ext cx="6686568" cy="85725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00587E"/>
              </a:buClr>
              <a:buSzPts val="3400"/>
              <a:buFont typeface="Arial"/>
              <a:buNone/>
              <a:defRPr sz="3400" b="0" i="0" u="none" strike="noStrike" cap="none">
                <a:solidFill>
                  <a:srgbClr val="00587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6"/>
          <p:cNvSpPr txBox="1">
            <a:spLocks noGrp="1"/>
          </p:cNvSpPr>
          <p:nvPr>
            <p:ph type="body" idx="1"/>
          </p:nvPr>
        </p:nvSpPr>
        <p:spPr>
          <a:xfrm>
            <a:off x="457200" y="1500180"/>
            <a:ext cx="8229600" cy="3143272"/>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spcBef>
                <a:spcPts val="42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L="1371600" marR="0" lvl="2" indent="-228600" algn="l" rtl="0">
              <a:spcBef>
                <a:spcPts val="42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457200" y="357172"/>
            <a:ext cx="6686568" cy="85725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00587E"/>
              </a:buClr>
              <a:buSzPts val="3400"/>
              <a:buFont typeface="Arial"/>
              <a:buNone/>
              <a:defRPr sz="3400" b="0" i="0" u="none" strike="noStrike" cap="none">
                <a:solidFill>
                  <a:srgbClr val="00587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8"/>
          <p:cNvSpPr txBox="1">
            <a:spLocks noGrp="1"/>
          </p:cNvSpPr>
          <p:nvPr>
            <p:ph type="body" idx="1"/>
          </p:nvPr>
        </p:nvSpPr>
        <p:spPr>
          <a:xfrm>
            <a:off x="457200" y="1500180"/>
            <a:ext cx="8229600" cy="3143272"/>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spcBef>
                <a:spcPts val="42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L="1371600" marR="0" lvl="2" indent="-228600" algn="l" rtl="0">
              <a:spcBef>
                <a:spcPts val="42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m5-fKmcUllQ"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m5-fKmcUllQ"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
          <p:cNvSpPr txBox="1">
            <a:spLocks noGrp="1"/>
          </p:cNvSpPr>
          <p:nvPr>
            <p:ph type="ctrTitle"/>
          </p:nvPr>
        </p:nvSpPr>
        <p:spPr>
          <a:xfrm>
            <a:off x="611560" y="1995686"/>
            <a:ext cx="6840760" cy="208823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587E"/>
              </a:buClr>
              <a:buSzPts val="2800"/>
              <a:buFont typeface="Arial"/>
              <a:buNone/>
            </a:pPr>
            <a:r>
              <a:rPr lang="lv-LV" sz="2800"/>
              <a:t>Projekts “Digitalizācijas iniciatīvas studiju kvalitātes pilnveidei augstskolu stratēģiskās specializācijas jomās”</a:t>
            </a:r>
            <a:br>
              <a:rPr lang="lv-LV" sz="2800"/>
            </a:br>
            <a:br>
              <a:rPr lang="lv-LV" sz="1000"/>
            </a:br>
            <a:r>
              <a:rPr lang="lv-LV" sz="1800"/>
              <a:t>Projekta Nr. 8.2.3.0/22/A/005</a:t>
            </a:r>
            <a:endParaRPr sz="1800" b="1"/>
          </a:p>
        </p:txBody>
      </p:sp>
      <p:sp>
        <p:nvSpPr>
          <p:cNvPr id="52" name="Google Shape;52;p1"/>
          <p:cNvSpPr txBox="1">
            <a:spLocks noGrp="1"/>
          </p:cNvSpPr>
          <p:nvPr>
            <p:ph type="subTitle" idx="1"/>
          </p:nvPr>
        </p:nvSpPr>
        <p:spPr>
          <a:xfrm>
            <a:off x="589338" y="4238838"/>
            <a:ext cx="6696744" cy="571522"/>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ct val="100000"/>
              <a:buNone/>
            </a:pPr>
            <a:r>
              <a:rPr lang="lv-LV">
                <a:solidFill>
                  <a:schemeClr val="dk1"/>
                </a:solidFill>
              </a:rPr>
              <a:t>Projekta vadošais partneris – Latvijas Biozinātņu un tehnoloģiju universitāte</a:t>
            </a:r>
            <a:endParaRPr/>
          </a:p>
          <a:p>
            <a:pPr marL="0" lvl="0" indent="0" algn="l" rtl="0">
              <a:spcBef>
                <a:spcPts val="296"/>
              </a:spcBef>
              <a:spcAft>
                <a:spcPts val="0"/>
              </a:spcAft>
              <a:buClr>
                <a:schemeClr val="dk1"/>
              </a:buClr>
              <a:buSzPct val="100000"/>
              <a:buNone/>
            </a:pPr>
            <a:r>
              <a:rPr lang="lv-LV">
                <a:solidFill>
                  <a:schemeClr val="dk1"/>
                </a:solidFill>
              </a:rPr>
              <a:t>Projekta partneris – Rēzeknes Tehnoloģiju akadēmija</a:t>
            </a:r>
            <a:endParaRPr i="1">
              <a:solidFill>
                <a:schemeClr val="dk1"/>
              </a:solidFill>
            </a:endParaRPr>
          </a:p>
        </p:txBody>
      </p:sp>
      <p:pic>
        <p:nvPicPr>
          <p:cNvPr id="53" name="Google Shape;53;p1" descr="C:\Users\KristineTi.TMC_A\Pictures\LV_ID_EU_logo_ansamblis_ESF_RGB.jpg"/>
          <p:cNvPicPr preferRelativeResize="0"/>
          <p:nvPr/>
        </p:nvPicPr>
        <p:blipFill rotWithShape="1">
          <a:blip r:embed="rId3">
            <a:alphaModFix/>
          </a:blip>
          <a:srcRect/>
          <a:stretch/>
        </p:blipFill>
        <p:spPr>
          <a:xfrm>
            <a:off x="323528" y="555526"/>
            <a:ext cx="5699125" cy="12852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4207555" y="183277"/>
            <a:ext cx="4778645" cy="1337310"/>
          </a:xfrm>
          <a:prstGeom prst="rect">
            <a:avLst/>
          </a:prstGeom>
        </p:spPr>
        <p:txBody>
          <a:bodyPr spcFirstLastPara="1" vert="horz" lIns="91440" tIns="45720" rIns="91440" bIns="45720" rtlCol="0" anchor="b" anchorCtr="0">
            <a:normAutofit fontScale="90000"/>
          </a:bodyPr>
          <a:lstStyle/>
          <a:p>
            <a:pPr marL="0" lvl="0" indent="0">
              <a:lnSpc>
                <a:spcPct val="90000"/>
              </a:lnSpc>
              <a:spcBef>
                <a:spcPct val="0"/>
              </a:spcBef>
              <a:spcAft>
                <a:spcPts val="0"/>
              </a:spcAft>
              <a:buClr>
                <a:srgbClr val="00587E"/>
              </a:buClr>
              <a:buSzPts val="3400"/>
            </a:pPr>
            <a:r>
              <a:rPr lang="en-US" sz="2900" kern="1200" dirty="0" err="1">
                <a:latin typeface="+mj-lt"/>
                <a:ea typeface="+mj-ea"/>
                <a:cs typeface="+mj-cs"/>
              </a:rPr>
              <a:t>Tehnoloģisko</a:t>
            </a:r>
            <a:r>
              <a:rPr lang="en-US" sz="2900" kern="1200" dirty="0">
                <a:latin typeface="+mj-lt"/>
                <a:ea typeface="+mj-ea"/>
                <a:cs typeface="+mj-cs"/>
              </a:rPr>
              <a:t> </a:t>
            </a:r>
            <a:r>
              <a:rPr lang="en-US" sz="2900" kern="1200" dirty="0" err="1">
                <a:latin typeface="+mj-lt"/>
                <a:ea typeface="+mj-ea"/>
                <a:cs typeface="+mj-cs"/>
              </a:rPr>
              <a:t>iespēju</a:t>
            </a:r>
            <a:r>
              <a:rPr lang="en-US" sz="2900" kern="1200" dirty="0">
                <a:latin typeface="+mj-lt"/>
                <a:ea typeface="+mj-ea"/>
                <a:cs typeface="+mj-cs"/>
              </a:rPr>
              <a:t> </a:t>
            </a:r>
            <a:r>
              <a:rPr lang="en-US" sz="2900" kern="1200" dirty="0" err="1">
                <a:latin typeface="+mj-lt"/>
                <a:ea typeface="+mj-ea"/>
                <a:cs typeface="+mj-cs"/>
              </a:rPr>
              <a:t>izmantošana</a:t>
            </a:r>
            <a:r>
              <a:rPr lang="en-US" sz="2900" kern="1200" dirty="0">
                <a:latin typeface="+mj-lt"/>
                <a:ea typeface="+mj-ea"/>
                <a:cs typeface="+mj-cs"/>
              </a:rPr>
              <a:t> </a:t>
            </a:r>
            <a:r>
              <a:rPr lang="en-US" sz="2900" kern="1200" dirty="0" err="1">
                <a:latin typeface="+mj-lt"/>
                <a:ea typeface="+mj-ea"/>
                <a:cs typeface="+mj-cs"/>
              </a:rPr>
              <a:t>satura</a:t>
            </a:r>
            <a:r>
              <a:rPr lang="en-US" sz="2900" kern="1200" dirty="0">
                <a:latin typeface="+mj-lt"/>
                <a:ea typeface="+mj-ea"/>
                <a:cs typeface="+mj-cs"/>
              </a:rPr>
              <a:t> </a:t>
            </a:r>
            <a:r>
              <a:rPr lang="en-US" sz="2900" kern="1200" dirty="0" err="1">
                <a:latin typeface="+mj-lt"/>
                <a:ea typeface="+mj-ea"/>
                <a:cs typeface="+mj-cs"/>
              </a:rPr>
              <a:t>izstrādē</a:t>
            </a:r>
            <a:r>
              <a:rPr lang="en-US" sz="2900" kern="1200" dirty="0">
                <a:latin typeface="+mj-lt"/>
                <a:ea typeface="+mj-ea"/>
                <a:cs typeface="+mj-cs"/>
              </a:rPr>
              <a:t> un </a:t>
            </a:r>
            <a:r>
              <a:rPr lang="en-US" sz="2900" kern="1200" dirty="0" err="1">
                <a:latin typeface="+mj-lt"/>
                <a:ea typeface="+mj-ea"/>
                <a:cs typeface="+mj-cs"/>
              </a:rPr>
              <a:t>pasniegšanas</a:t>
            </a:r>
            <a:r>
              <a:rPr lang="en-US" sz="2900" kern="1200" dirty="0">
                <a:latin typeface="+mj-lt"/>
                <a:ea typeface="+mj-ea"/>
                <a:cs typeface="+mj-cs"/>
              </a:rPr>
              <a:t> </a:t>
            </a:r>
            <a:r>
              <a:rPr lang="en-US" sz="2900" kern="1200" dirty="0" err="1">
                <a:latin typeface="+mj-lt"/>
                <a:ea typeface="+mj-ea"/>
                <a:cs typeface="+mj-cs"/>
              </a:rPr>
              <a:t>formā</a:t>
            </a:r>
            <a:endParaRPr lang="en-US" sz="2900" kern="1200" dirty="0">
              <a:latin typeface="+mj-lt"/>
              <a:ea typeface="+mj-ea"/>
              <a:cs typeface="+mj-cs"/>
            </a:endParaRPr>
          </a:p>
        </p:txBody>
      </p:sp>
      <p:sp>
        <p:nvSpPr>
          <p:cNvPr id="3" name="Text Placeholder 2">
            <a:extLst>
              <a:ext uri="{FF2B5EF4-FFF2-40B4-BE49-F238E27FC236}">
                <a16:creationId xmlns:a16="http://schemas.microsoft.com/office/drawing/2014/main" id="{3676E1BE-FA0D-821C-B0FA-0F32FD28F796}"/>
              </a:ext>
            </a:extLst>
          </p:cNvPr>
          <p:cNvSpPr>
            <a:spLocks noGrp="1"/>
          </p:cNvSpPr>
          <p:nvPr>
            <p:ph type="body" idx="1"/>
          </p:nvPr>
        </p:nvSpPr>
        <p:spPr>
          <a:xfrm>
            <a:off x="4238133" y="1653871"/>
            <a:ext cx="4778645" cy="3215309"/>
          </a:xfrm>
        </p:spPr>
        <p:txBody>
          <a:bodyPr vert="horz" lIns="91440" tIns="45720" rIns="91440" bIns="45720" rtlCol="0">
            <a:noAutofit/>
          </a:bodyPr>
          <a:lstStyle/>
          <a:p>
            <a:pPr>
              <a:lnSpc>
                <a:spcPct val="110000"/>
              </a:lnSpc>
              <a:spcAft>
                <a:spcPts val="600"/>
              </a:spcAft>
              <a:buFont typeface="Arial" panose="020B0604020202020204" pitchFamily="34" charset="0"/>
              <a:buChar char="•"/>
            </a:pPr>
            <a:r>
              <a:rPr lang="lv-LV" sz="1200" kern="1200" dirty="0">
                <a:latin typeface="+mn-lt"/>
                <a:ea typeface="+mn-ea"/>
                <a:cs typeface="+mn-cs"/>
              </a:rPr>
              <a:t>Mākslīgā intelekta tehnoloģijas dod iespēju ne tikai sagatavot </a:t>
            </a:r>
            <a:r>
              <a:rPr lang="lv-LV" sz="1200" kern="1200" dirty="0" err="1">
                <a:latin typeface="+mn-lt"/>
                <a:ea typeface="+mn-ea"/>
                <a:cs typeface="+mn-cs"/>
              </a:rPr>
              <a:t>multidimensionālu</a:t>
            </a:r>
            <a:r>
              <a:rPr lang="lv-LV" sz="1200" kern="1200" dirty="0">
                <a:latin typeface="+mn-lt"/>
                <a:ea typeface="+mn-ea"/>
                <a:cs typeface="+mn-cs"/>
              </a:rPr>
              <a:t> datu analīzi, bet ļauj ģenerēt arī personalizētu saturu</a:t>
            </a:r>
          </a:p>
          <a:p>
            <a:pPr>
              <a:lnSpc>
                <a:spcPct val="110000"/>
              </a:lnSpc>
              <a:spcAft>
                <a:spcPts val="600"/>
              </a:spcAft>
              <a:buFont typeface="Arial" panose="020B0604020202020204" pitchFamily="34" charset="0"/>
              <a:buChar char="•"/>
            </a:pPr>
            <a:r>
              <a:rPr lang="lv-LV" sz="1200" kern="1200" dirty="0">
                <a:latin typeface="+mn-lt"/>
                <a:ea typeface="+mn-ea"/>
                <a:cs typeface="+mn-cs"/>
              </a:rPr>
              <a:t>Tehnoloģijas, dažādas multimediju iespējas dod iespēju veidot marketinga saturu saistošu un dinamisku (audio vizuālie efekti, skaisti dabas un sadzīves skati no putna lidojuma, mērķa grupai atbilstošs produkta saturs)</a:t>
            </a:r>
          </a:p>
          <a:p>
            <a:pPr>
              <a:lnSpc>
                <a:spcPct val="110000"/>
              </a:lnSpc>
              <a:spcAft>
                <a:spcPts val="600"/>
              </a:spcAft>
              <a:buFont typeface="Arial" panose="020B0604020202020204" pitchFamily="34" charset="0"/>
              <a:buChar char="•"/>
            </a:pPr>
            <a:r>
              <a:rPr lang="lv-LV" sz="1200" kern="1200" dirty="0">
                <a:latin typeface="+mn-lt"/>
                <a:ea typeface="+mn-ea"/>
                <a:cs typeface="+mn-cs"/>
              </a:rPr>
              <a:t>Mārketinga saturs tiek nogādāts tieši klientam nepieciešamajā brīdī un situācijā, ko fiksējušas un izstrādātājam izvērtēšanai nosūtījušas tehnikai pieslēgtās </a:t>
            </a:r>
            <a:r>
              <a:rPr lang="lv-LV" sz="1200" kern="1200" dirty="0" err="1">
                <a:latin typeface="+mn-lt"/>
                <a:ea typeface="+mn-ea"/>
                <a:cs typeface="+mn-cs"/>
              </a:rPr>
              <a:t>viedierīces</a:t>
            </a:r>
            <a:r>
              <a:rPr lang="lv-LV" sz="1200" kern="1200" dirty="0">
                <a:latin typeface="+mn-lt"/>
                <a:ea typeface="+mn-ea"/>
                <a:cs typeface="+mn-cs"/>
              </a:rPr>
              <a:t> atbilstoši tam paredzētajā klientu profilā</a:t>
            </a:r>
          </a:p>
          <a:p>
            <a:pPr>
              <a:lnSpc>
                <a:spcPct val="110000"/>
              </a:lnSpc>
              <a:spcAft>
                <a:spcPts val="600"/>
              </a:spcAft>
              <a:buFont typeface="Arial" panose="020B0604020202020204" pitchFamily="34" charset="0"/>
              <a:buChar char="•"/>
            </a:pPr>
            <a:r>
              <a:rPr lang="lv-LV" sz="1200" kern="1200" dirty="0">
                <a:latin typeface="+mn-lt"/>
                <a:ea typeface="+mn-ea"/>
                <a:cs typeface="+mn-cs"/>
              </a:rPr>
              <a:t>Lielo datu analīzes un prognozēšanas tehnoloģijas dod iespēju paredzēt klienta nākotnes vajadzības</a:t>
            </a:r>
          </a:p>
          <a:p>
            <a:pPr>
              <a:lnSpc>
                <a:spcPct val="110000"/>
              </a:lnSpc>
              <a:spcAft>
                <a:spcPts val="600"/>
              </a:spcAft>
              <a:buFont typeface="Arial" panose="020B0604020202020204" pitchFamily="34" charset="0"/>
              <a:buChar char="•"/>
            </a:pPr>
            <a:endParaRPr lang="lv-LV" sz="1200" kern="1200" dirty="0">
              <a:latin typeface="+mn-lt"/>
              <a:ea typeface="+mn-ea"/>
              <a:cs typeface="+mn-cs"/>
            </a:endParaRPr>
          </a:p>
          <a:p>
            <a:pPr>
              <a:lnSpc>
                <a:spcPct val="110000"/>
              </a:lnSpc>
              <a:spcAft>
                <a:spcPts val="600"/>
              </a:spcAft>
              <a:buFont typeface="Arial" panose="020B0604020202020204" pitchFamily="34" charset="0"/>
              <a:buChar char="•"/>
            </a:pPr>
            <a:endParaRPr lang="lv-LV" sz="1200" kern="1200" dirty="0">
              <a:latin typeface="+mn-lt"/>
              <a:ea typeface="+mn-ea"/>
              <a:cs typeface="+mn-cs"/>
            </a:endParaRPr>
          </a:p>
          <a:p>
            <a:pPr>
              <a:lnSpc>
                <a:spcPct val="110000"/>
              </a:lnSpc>
              <a:spcAft>
                <a:spcPts val="600"/>
              </a:spcAft>
              <a:buFont typeface="Arial" panose="020B0604020202020204" pitchFamily="34" charset="0"/>
              <a:buChar char="•"/>
            </a:pPr>
            <a:endParaRPr lang="lv-LV" sz="1200" kern="1200" dirty="0">
              <a:latin typeface="+mn-lt"/>
              <a:ea typeface="+mn-ea"/>
              <a:cs typeface="+mn-cs"/>
            </a:endParaRPr>
          </a:p>
        </p:txBody>
      </p:sp>
      <p:sp>
        <p:nvSpPr>
          <p:cNvPr id="2" name="TextBox 1">
            <a:extLst>
              <a:ext uri="{FF2B5EF4-FFF2-40B4-BE49-F238E27FC236}">
                <a16:creationId xmlns:a16="http://schemas.microsoft.com/office/drawing/2014/main" id="{9BFE3AF8-E829-03EC-3014-B5BC9C4646E9}"/>
              </a:ext>
            </a:extLst>
          </p:cNvPr>
          <p:cNvSpPr txBox="1"/>
          <p:nvPr/>
        </p:nvSpPr>
        <p:spPr>
          <a:xfrm>
            <a:off x="240030" y="4279392"/>
            <a:ext cx="2996946" cy="354108"/>
          </a:xfrm>
          <a:prstGeom prst="rect">
            <a:avLst/>
          </a:prstGeom>
          <a:solidFill>
            <a:srgbClr val="000000">
              <a:alpha val="50000"/>
            </a:srgbClr>
          </a:solidFill>
          <a:ln>
            <a:noFill/>
          </a:ln>
        </p:spPr>
        <p:txBody>
          <a:bodyPr wrap="square" rtlCol="0">
            <a:noAutofit/>
          </a:bodyPr>
          <a:lstStyle/>
          <a:p>
            <a:pPr>
              <a:spcAft>
                <a:spcPts val="600"/>
              </a:spcAft>
            </a:pPr>
            <a:r>
              <a:rPr lang="en-GB" sz="800">
                <a:solidFill>
                  <a:srgbClr val="FFFFFF"/>
                </a:solidFill>
                <a:latin typeface="+mn-lt"/>
                <a:ea typeface="+mn-ea"/>
                <a:cs typeface="+mn-cs"/>
              </a:rPr>
              <a:t>Avots: Andy Stalman. https://andystalman.com/en/branding-5-0-for-a-5-0-society/</a:t>
            </a:r>
            <a:endParaRPr lang="en-LV" sz="800" dirty="0">
              <a:solidFill>
                <a:srgbClr val="FFFFFF"/>
              </a:solidFill>
              <a:latin typeface="+mn-lt"/>
              <a:ea typeface="+mn-ea"/>
              <a:cs typeface="+mn-cs"/>
            </a:endParaRPr>
          </a:p>
        </p:txBody>
      </p:sp>
      <p:pic>
        <p:nvPicPr>
          <p:cNvPr id="6" name="Picture 5" descr="A cartoon of a family standing on a circular platform&#10;&#10;Description automatically generated">
            <a:extLst>
              <a:ext uri="{FF2B5EF4-FFF2-40B4-BE49-F238E27FC236}">
                <a16:creationId xmlns:a16="http://schemas.microsoft.com/office/drawing/2014/main" id="{F1AD8A79-B055-5447-7687-2F453A29E057}"/>
              </a:ext>
            </a:extLst>
          </p:cNvPr>
          <p:cNvPicPr>
            <a:picLocks noChangeAspect="1"/>
          </p:cNvPicPr>
          <p:nvPr/>
        </p:nvPicPr>
        <p:blipFill>
          <a:blip r:embed="rId3"/>
          <a:stretch>
            <a:fillRect/>
          </a:stretch>
        </p:blipFill>
        <p:spPr>
          <a:xfrm>
            <a:off x="127222" y="760177"/>
            <a:ext cx="4080333" cy="2539582"/>
          </a:xfrm>
          <a:prstGeom prst="rect">
            <a:avLst/>
          </a:prstGeom>
        </p:spPr>
      </p:pic>
    </p:spTree>
    <p:extLst>
      <p:ext uri="{BB962C8B-B14F-4D97-AF65-F5344CB8AC3E}">
        <p14:creationId xmlns:p14="http://schemas.microsoft.com/office/powerpoint/2010/main" val="2227228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457199" y="357172"/>
            <a:ext cx="7446397" cy="41437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587E"/>
              </a:buClr>
              <a:buSzPts val="3400"/>
              <a:buFont typeface="Arial"/>
              <a:buNone/>
            </a:pPr>
            <a:r>
              <a:rPr lang="lv-LV" sz="3000" dirty="0"/>
              <a:t>Izmantotā literatūra un informācijas avoti</a:t>
            </a:r>
            <a:endParaRPr sz="3000" dirty="0"/>
          </a:p>
        </p:txBody>
      </p:sp>
      <p:sp>
        <p:nvSpPr>
          <p:cNvPr id="84" name="Google Shape;84;p6"/>
          <p:cNvSpPr txBox="1">
            <a:spLocks noGrp="1"/>
          </p:cNvSpPr>
          <p:nvPr>
            <p:ph type="body" idx="1"/>
          </p:nvPr>
        </p:nvSpPr>
        <p:spPr>
          <a:xfrm>
            <a:off x="468312" y="1216138"/>
            <a:ext cx="8136135" cy="3731876"/>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600"/>
              <a:buNone/>
            </a:pPr>
            <a:r>
              <a:rPr lang="lv-LV" b="1" dirty="0" err="1"/>
              <a:t>Society</a:t>
            </a:r>
            <a:r>
              <a:rPr lang="lv-LV" b="1" dirty="0"/>
              <a:t> 5.0</a:t>
            </a:r>
          </a:p>
          <a:p>
            <a:pPr marL="0" lvl="0" indent="0" algn="l" rtl="0">
              <a:lnSpc>
                <a:spcPct val="120000"/>
              </a:lnSpc>
              <a:spcBef>
                <a:spcPts val="0"/>
              </a:spcBef>
              <a:spcAft>
                <a:spcPts val="0"/>
              </a:spcAft>
              <a:buClr>
                <a:schemeClr val="dk1"/>
              </a:buClr>
              <a:buSzPts val="1600"/>
              <a:buNone/>
            </a:pPr>
            <a:r>
              <a:rPr lang="lv-LV" dirty="0">
                <a:hlinkClick r:id="rId3"/>
              </a:rPr>
              <a:t>https://www.youtube.com/watch?v=m5-fKmcUllQ</a:t>
            </a:r>
            <a:endParaRPr lang="lv-LV" dirty="0"/>
          </a:p>
          <a:p>
            <a:pPr marL="0" lvl="0" indent="0" algn="l" rtl="0">
              <a:lnSpc>
                <a:spcPct val="120000"/>
              </a:lnSpc>
              <a:spcBef>
                <a:spcPts val="600"/>
              </a:spcBef>
              <a:spcAft>
                <a:spcPts val="0"/>
              </a:spcAft>
              <a:buClr>
                <a:schemeClr val="dk1"/>
              </a:buClr>
              <a:buSzPts val="1600"/>
              <a:buNone/>
            </a:pPr>
            <a:endParaRPr lang="lv-LV" dirty="0"/>
          </a:p>
          <a:p>
            <a:pPr marL="0" indent="0"/>
            <a:r>
              <a:rPr lang="lv-LV" sz="1600" dirty="0" err="1"/>
              <a:t>Mike</a:t>
            </a:r>
            <a:r>
              <a:rPr lang="lv-LV" sz="1600" dirty="0"/>
              <a:t> </a:t>
            </a:r>
            <a:r>
              <a:rPr lang="lv-LV" sz="1600" dirty="0" err="1"/>
              <a:t>Yao</a:t>
            </a:r>
            <a:r>
              <a:rPr lang="lv-LV" sz="1600" dirty="0"/>
              <a:t>. </a:t>
            </a:r>
            <a:r>
              <a:rPr lang="lv-LV" sz="1600" dirty="0" err="1"/>
              <a:t>Illinoisas</a:t>
            </a:r>
            <a:r>
              <a:rPr lang="lv-LV" sz="1600" dirty="0"/>
              <a:t> Universitātes </a:t>
            </a:r>
            <a:r>
              <a:rPr lang="lv-LV" sz="1600" dirty="0" err="1"/>
              <a:t>Urbana-Champaign</a:t>
            </a:r>
            <a:r>
              <a:rPr lang="lv-LV" dirty="0"/>
              <a:t> </a:t>
            </a:r>
            <a:r>
              <a:rPr lang="lv-LV" sz="1600" dirty="0"/>
              <a:t>kursa «</a:t>
            </a:r>
            <a:r>
              <a:rPr lang="lv-LV" sz="1600" dirty="0" err="1"/>
              <a:t>Digitālp</a:t>
            </a:r>
            <a:r>
              <a:rPr lang="lv-LV" sz="1600" dirty="0"/>
              <a:t> mediju un mārketinga principi» materiāli.</a:t>
            </a:r>
            <a:endParaRPr dirty="0"/>
          </a:p>
          <a:p>
            <a:pPr marL="0" lvl="0" indent="0" algn="l" rtl="0">
              <a:lnSpc>
                <a:spcPct val="120000"/>
              </a:lnSpc>
              <a:spcBef>
                <a:spcPts val="600"/>
              </a:spcBef>
              <a:spcAft>
                <a:spcPts val="0"/>
              </a:spcAft>
              <a:buClr>
                <a:schemeClr val="dk1"/>
              </a:buClr>
              <a:buSzPts val="1600"/>
              <a:buNone/>
            </a:pPr>
            <a:r>
              <a:rPr lang="lv-LV" dirty="0"/>
              <a:t>Avots: </a:t>
            </a:r>
            <a:r>
              <a:rPr lang="lv-LV" dirty="0" err="1"/>
              <a:t>https</a:t>
            </a:r>
            <a:r>
              <a:rPr lang="lv-LV" dirty="0"/>
              <a:t>://</a:t>
            </a:r>
            <a:r>
              <a:rPr lang="lv-LV" dirty="0" err="1"/>
              <a:t>www.coursera.org</a:t>
            </a:r>
            <a:r>
              <a:rPr lang="lv-LV" dirty="0"/>
              <a:t>/</a:t>
            </a:r>
            <a:r>
              <a:rPr lang="lv-LV" dirty="0" err="1"/>
              <a:t>learn</a:t>
            </a:r>
            <a:r>
              <a:rPr lang="lv-LV" dirty="0"/>
              <a:t>/marketing-</a:t>
            </a:r>
            <a:r>
              <a:rPr lang="lv-LV" dirty="0" err="1"/>
              <a:t>channels</a:t>
            </a:r>
            <a:r>
              <a:rPr lang="lv-LV" dirty="0"/>
              <a:t>/</a:t>
            </a:r>
            <a:r>
              <a:rPr lang="lv-LV" dirty="0" err="1"/>
              <a:t>home</a:t>
            </a:r>
            <a:endParaRPr dirty="0"/>
          </a:p>
          <a:p>
            <a:pPr marL="0" lvl="0" indent="0" algn="l" rtl="0">
              <a:lnSpc>
                <a:spcPct val="120000"/>
              </a:lnSpc>
              <a:spcBef>
                <a:spcPts val="1800"/>
              </a:spcBef>
              <a:spcAft>
                <a:spcPts val="0"/>
              </a:spcAft>
              <a:buClr>
                <a:schemeClr val="dk1"/>
              </a:buClr>
              <a:buSzPts val="1600"/>
              <a:buNone/>
            </a:pPr>
            <a:endParaRPr dirty="0">
              <a:solidFill>
                <a:schemeClr val="dk1"/>
              </a:solidFill>
            </a:endParaRPr>
          </a:p>
        </p:txBody>
      </p:sp>
      <p:sp>
        <p:nvSpPr>
          <p:cNvPr id="85" name="Google Shape;85;p6"/>
          <p:cNvSpPr/>
          <p:nvPr/>
        </p:nvSpPr>
        <p:spPr>
          <a:xfrm>
            <a:off x="0" y="1347614"/>
            <a:ext cx="288000" cy="180000"/>
          </a:xfrm>
          <a:prstGeom prst="rect">
            <a:avLst/>
          </a:prstGeom>
          <a:solidFill>
            <a:srgbClr val="0058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6"/>
          <p:cNvSpPr/>
          <p:nvPr/>
        </p:nvSpPr>
        <p:spPr>
          <a:xfrm>
            <a:off x="-855" y="2571750"/>
            <a:ext cx="288000" cy="180000"/>
          </a:xfrm>
          <a:prstGeom prst="rect">
            <a:avLst/>
          </a:prstGeom>
          <a:solidFill>
            <a:srgbClr val="0058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6"/>
          <p:cNvSpPr/>
          <p:nvPr/>
        </p:nvSpPr>
        <p:spPr>
          <a:xfrm>
            <a:off x="0" y="3507854"/>
            <a:ext cx="288000" cy="180000"/>
          </a:xfrm>
          <a:prstGeom prst="rect">
            <a:avLst/>
          </a:prstGeom>
          <a:solidFill>
            <a:srgbClr val="0058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626713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5"/>
          <p:cNvSpPr txBox="1">
            <a:spLocks noGrp="1"/>
          </p:cNvSpPr>
          <p:nvPr>
            <p:ph type="ctrTitle"/>
          </p:nvPr>
        </p:nvSpPr>
        <p:spPr>
          <a:xfrm>
            <a:off x="571472" y="2143122"/>
            <a:ext cx="7486648" cy="110251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400"/>
              <a:buFont typeface="Arial"/>
              <a:buNone/>
            </a:pPr>
            <a:r>
              <a:rPr lang="lv-LV" b="1"/>
              <a:t>PALDIES </a:t>
            </a:r>
            <a:endParaRPr b="1"/>
          </a:p>
        </p:txBody>
      </p:sp>
      <p:sp>
        <p:nvSpPr>
          <p:cNvPr id="153" name="Google Shape;153;p15"/>
          <p:cNvSpPr/>
          <p:nvPr/>
        </p:nvSpPr>
        <p:spPr>
          <a:xfrm>
            <a:off x="695358" y="3143254"/>
            <a:ext cx="1876378" cy="7142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15"/>
          <p:cNvSpPr/>
          <p:nvPr/>
        </p:nvSpPr>
        <p:spPr>
          <a:xfrm>
            <a:off x="2857488" y="1571618"/>
            <a:ext cx="5500726" cy="714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2"/>
          <p:cNvSpPr txBox="1">
            <a:spLocks noGrp="1"/>
          </p:cNvSpPr>
          <p:nvPr>
            <p:ph type="ctrTitle"/>
          </p:nvPr>
        </p:nvSpPr>
        <p:spPr>
          <a:xfrm>
            <a:off x="571472" y="2143122"/>
            <a:ext cx="7486648" cy="110251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400"/>
              <a:buFont typeface="Arial"/>
              <a:buNone/>
            </a:pPr>
            <a:r>
              <a:rPr lang="lv-LV" b="1"/>
              <a:t>DIGITĀLAIS MĀRKETINGS</a:t>
            </a:r>
            <a:endParaRPr b="1"/>
          </a:p>
        </p:txBody>
      </p:sp>
      <p:sp>
        <p:nvSpPr>
          <p:cNvPr id="59" name="Google Shape;59;p2"/>
          <p:cNvSpPr txBox="1">
            <a:spLocks noGrp="1"/>
          </p:cNvSpPr>
          <p:nvPr>
            <p:ph type="subTitle" idx="1"/>
          </p:nvPr>
        </p:nvSpPr>
        <p:spPr>
          <a:xfrm>
            <a:off x="571472" y="3429006"/>
            <a:ext cx="7529538" cy="135732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1600"/>
              <a:buNone/>
            </a:pPr>
            <a:r>
              <a:rPr lang="lv-LV"/>
              <a:t>Ginta Majore, Dr.sc.ing.</a:t>
            </a:r>
            <a:endParaRPr/>
          </a:p>
        </p:txBody>
      </p:sp>
      <p:sp>
        <p:nvSpPr>
          <p:cNvPr id="60" name="Google Shape;60;p2"/>
          <p:cNvSpPr/>
          <p:nvPr/>
        </p:nvSpPr>
        <p:spPr>
          <a:xfrm>
            <a:off x="695358" y="3143254"/>
            <a:ext cx="1876378" cy="7142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3"/>
          <p:cNvSpPr txBox="1">
            <a:spLocks noGrp="1"/>
          </p:cNvSpPr>
          <p:nvPr>
            <p:ph type="title"/>
          </p:nvPr>
        </p:nvSpPr>
        <p:spPr>
          <a:xfrm>
            <a:off x="571472" y="2499742"/>
            <a:ext cx="7772400" cy="1872208"/>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lt1"/>
              </a:buClr>
              <a:buSzPts val="2000"/>
              <a:buFont typeface="Arial"/>
              <a:buNone/>
            </a:pPr>
            <a:r>
              <a:rPr lang="lv-LV" sz="2200" dirty="0"/>
              <a:t>Interneta veikalu analīze un ilgtermiņa attīstības iespējas</a:t>
            </a:r>
            <a:endParaRPr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457200" y="357172"/>
            <a:ext cx="6686568" cy="41437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587E"/>
              </a:buClr>
              <a:buSzPts val="3400"/>
              <a:buFont typeface="Arial"/>
              <a:buNone/>
            </a:pPr>
            <a:r>
              <a:rPr lang="lv-LV" dirty="0"/>
              <a:t>Sākotnējai iedvesmai</a:t>
            </a:r>
            <a:endParaRPr dirty="0"/>
          </a:p>
        </p:txBody>
      </p:sp>
      <p:sp>
        <p:nvSpPr>
          <p:cNvPr id="84" name="Google Shape;84;p6"/>
          <p:cNvSpPr txBox="1">
            <a:spLocks noGrp="1"/>
          </p:cNvSpPr>
          <p:nvPr>
            <p:ph type="body" idx="1"/>
          </p:nvPr>
        </p:nvSpPr>
        <p:spPr>
          <a:xfrm>
            <a:off x="457200" y="969647"/>
            <a:ext cx="8136135" cy="3731876"/>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600"/>
              <a:buNone/>
            </a:pPr>
            <a:r>
              <a:rPr lang="lv-LV" b="1" dirty="0"/>
              <a:t>Sabiedrība 5.0 - virzība pretī datos balstītai nākotnei</a:t>
            </a:r>
          </a:p>
          <a:p>
            <a:pPr marL="0" lvl="0" indent="0" algn="l" rtl="0">
              <a:lnSpc>
                <a:spcPct val="120000"/>
              </a:lnSpc>
              <a:spcBef>
                <a:spcPts val="0"/>
              </a:spcBef>
              <a:spcAft>
                <a:spcPts val="0"/>
              </a:spcAft>
              <a:buClr>
                <a:schemeClr val="dk1"/>
              </a:buClr>
              <a:buSzPts val="1600"/>
              <a:buNone/>
            </a:pPr>
            <a:endParaRPr lang="lv-LV" b="1" dirty="0"/>
          </a:p>
          <a:p>
            <a:pPr marL="0" lvl="0" indent="0" algn="l" rtl="0">
              <a:lnSpc>
                <a:spcPct val="120000"/>
              </a:lnSpc>
              <a:spcBef>
                <a:spcPts val="0"/>
              </a:spcBef>
              <a:spcAft>
                <a:spcPts val="0"/>
              </a:spcAft>
              <a:buClr>
                <a:schemeClr val="dk1"/>
              </a:buClr>
              <a:buSzPts val="1600"/>
              <a:buNone/>
            </a:pPr>
            <a:r>
              <a:rPr lang="lv-LV" dirty="0"/>
              <a:t>Ieskaties video un padomā par to, kā iepirkšanās procesi notiks datos balstītā laikmetā nākotnē!</a:t>
            </a:r>
          </a:p>
          <a:p>
            <a:pPr marL="0" lvl="0" indent="0" algn="l" rtl="0">
              <a:lnSpc>
                <a:spcPct val="120000"/>
              </a:lnSpc>
              <a:spcBef>
                <a:spcPts val="0"/>
              </a:spcBef>
              <a:spcAft>
                <a:spcPts val="0"/>
              </a:spcAft>
              <a:buClr>
                <a:schemeClr val="dk1"/>
              </a:buClr>
              <a:buSzPts val="1600"/>
              <a:buNone/>
            </a:pPr>
            <a:r>
              <a:rPr lang="lv-LV" dirty="0" err="1"/>
              <a:t>Society</a:t>
            </a:r>
            <a:r>
              <a:rPr lang="lv-LV" dirty="0"/>
              <a:t> 5.0 – datu zinātne un mākslīgais intelekts – virzība no industrijas laikmeta iepirkšanās paradumiem uz zināšanu sabiedrības piedāvātajām iespējām (produkti, pakalpojumi, zināšanu saturs)</a:t>
            </a:r>
          </a:p>
          <a:p>
            <a:pPr marL="0" lvl="0" indent="0" algn="l" rtl="0">
              <a:lnSpc>
                <a:spcPct val="120000"/>
              </a:lnSpc>
              <a:spcBef>
                <a:spcPts val="0"/>
              </a:spcBef>
              <a:spcAft>
                <a:spcPts val="0"/>
              </a:spcAft>
              <a:buClr>
                <a:schemeClr val="dk1"/>
              </a:buClr>
              <a:buSzPts val="1600"/>
              <a:buNone/>
            </a:pPr>
            <a:endParaRPr lang="lv-LV" dirty="0"/>
          </a:p>
          <a:p>
            <a:pPr marL="0" lvl="0" indent="0" algn="l" rtl="0">
              <a:lnSpc>
                <a:spcPct val="120000"/>
              </a:lnSpc>
              <a:spcBef>
                <a:spcPts val="0"/>
              </a:spcBef>
              <a:spcAft>
                <a:spcPts val="0"/>
              </a:spcAft>
              <a:buClr>
                <a:schemeClr val="dk1"/>
              </a:buClr>
              <a:buSzPts val="1600"/>
              <a:buNone/>
            </a:pPr>
            <a:r>
              <a:rPr lang="lv-LV" dirty="0">
                <a:hlinkClick r:id="rId3"/>
              </a:rPr>
              <a:t>https://www.youtube.com/watch?v=m5-fKmcUllQ</a:t>
            </a:r>
            <a:endParaRPr lang="lv-LV" dirty="0"/>
          </a:p>
          <a:p>
            <a:pPr marL="0" lvl="0" indent="0" algn="l" rtl="0">
              <a:lnSpc>
                <a:spcPct val="120000"/>
              </a:lnSpc>
              <a:spcBef>
                <a:spcPts val="0"/>
              </a:spcBef>
              <a:spcAft>
                <a:spcPts val="0"/>
              </a:spcAft>
              <a:buClr>
                <a:schemeClr val="dk1"/>
              </a:buClr>
              <a:buSzPts val="1600"/>
              <a:buNone/>
            </a:pPr>
            <a:endParaRPr lang="lv-LV" dirty="0"/>
          </a:p>
          <a:p>
            <a:pPr marL="0" lvl="0" indent="0" algn="l" rtl="0">
              <a:lnSpc>
                <a:spcPct val="120000"/>
              </a:lnSpc>
              <a:spcBef>
                <a:spcPts val="0"/>
              </a:spcBef>
              <a:spcAft>
                <a:spcPts val="0"/>
              </a:spcAft>
              <a:buClr>
                <a:schemeClr val="dk1"/>
              </a:buClr>
              <a:buSzPts val="1600"/>
              <a:buNone/>
            </a:pPr>
            <a:r>
              <a:rPr lang="lv-LV" dirty="0"/>
              <a:t>Noskatoties video, padomājiet par šādiem jautājumiem:</a:t>
            </a:r>
          </a:p>
          <a:p>
            <a:pPr marL="0" lvl="0" indent="0" algn="l" rtl="0">
              <a:lnSpc>
                <a:spcPct val="120000"/>
              </a:lnSpc>
              <a:spcBef>
                <a:spcPts val="0"/>
              </a:spcBef>
              <a:spcAft>
                <a:spcPts val="0"/>
              </a:spcAft>
              <a:buClr>
                <a:schemeClr val="dk1"/>
              </a:buClr>
              <a:buSzPts val="1600"/>
              <a:buNone/>
            </a:pPr>
            <a:r>
              <a:rPr lang="lv-LV" dirty="0"/>
              <a:t>Kā cilvēki uzzinās par jaunām precēm un pakalpojumiem?</a:t>
            </a:r>
          </a:p>
          <a:p>
            <a:pPr marL="0" lvl="0" indent="0" algn="l" rtl="0">
              <a:lnSpc>
                <a:spcPct val="120000"/>
              </a:lnSpc>
              <a:spcBef>
                <a:spcPts val="0"/>
              </a:spcBef>
              <a:spcAft>
                <a:spcPts val="0"/>
              </a:spcAft>
              <a:buClr>
                <a:schemeClr val="dk1"/>
              </a:buClr>
              <a:buSzPts val="1600"/>
              <a:buNone/>
            </a:pPr>
            <a:r>
              <a:rPr lang="lv-LV" dirty="0"/>
              <a:t>Kādi būs pārdošanas kanāli nākotnē, kad visas tehnoloģijas būs tiešsaistē?</a:t>
            </a:r>
          </a:p>
          <a:p>
            <a:pPr marL="0" lvl="0" indent="0" algn="l" rtl="0">
              <a:lnSpc>
                <a:spcPct val="120000"/>
              </a:lnSpc>
              <a:spcBef>
                <a:spcPts val="0"/>
              </a:spcBef>
              <a:spcAft>
                <a:spcPts val="0"/>
              </a:spcAft>
              <a:buClr>
                <a:schemeClr val="dk1"/>
              </a:buClr>
              <a:buSzPts val="1600"/>
              <a:buNone/>
            </a:pPr>
            <a:r>
              <a:rPr lang="lv-LV" dirty="0"/>
              <a:t>Cik stundas diennaktī cilvēki pavadīs pie dažādiem ekrāniem mijiedarbojoties ar tiem?</a:t>
            </a:r>
          </a:p>
        </p:txBody>
      </p:sp>
      <p:sp>
        <p:nvSpPr>
          <p:cNvPr id="85" name="Google Shape;85;p6"/>
          <p:cNvSpPr/>
          <p:nvPr/>
        </p:nvSpPr>
        <p:spPr>
          <a:xfrm>
            <a:off x="0" y="1347614"/>
            <a:ext cx="288000" cy="180000"/>
          </a:xfrm>
          <a:prstGeom prst="rect">
            <a:avLst/>
          </a:prstGeom>
          <a:solidFill>
            <a:srgbClr val="0058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457199" y="357172"/>
            <a:ext cx="8182868" cy="41437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587E"/>
              </a:buClr>
              <a:buSzPts val="3400"/>
              <a:buFont typeface="Arial"/>
              <a:buNone/>
            </a:pPr>
            <a:r>
              <a:rPr lang="lv-LV" sz="3000" dirty="0"/>
              <a:t>Interneta veikali nākotnē (kopējās tendences)</a:t>
            </a:r>
            <a:endParaRPr sz="3000" dirty="0"/>
          </a:p>
        </p:txBody>
      </p:sp>
      <p:sp>
        <p:nvSpPr>
          <p:cNvPr id="84" name="Google Shape;84;p6"/>
          <p:cNvSpPr txBox="1">
            <a:spLocks noGrp="1"/>
          </p:cNvSpPr>
          <p:nvPr>
            <p:ph type="body" idx="1"/>
          </p:nvPr>
        </p:nvSpPr>
        <p:spPr>
          <a:xfrm>
            <a:off x="503932" y="962108"/>
            <a:ext cx="8136135" cy="3437266"/>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600"/>
              <a:buNone/>
            </a:pPr>
            <a:r>
              <a:rPr lang="lv-LV" sz="1500" dirty="0"/>
              <a:t>Digitālajā laikmetā veikals, jeb pārdošanas iespējas būs iespējamas katrā mūsu ikdienas situācijā</a:t>
            </a:r>
          </a:p>
          <a:p>
            <a:pPr marL="0" lvl="0" indent="0" algn="l" rtl="0">
              <a:lnSpc>
                <a:spcPct val="120000"/>
              </a:lnSpc>
              <a:spcBef>
                <a:spcPts val="0"/>
              </a:spcBef>
              <a:spcAft>
                <a:spcPts val="0"/>
              </a:spcAft>
              <a:buClr>
                <a:schemeClr val="dk1"/>
              </a:buClr>
              <a:buSzPts val="1600"/>
              <a:buNone/>
            </a:pPr>
            <a:r>
              <a:rPr lang="lv-LV" sz="1500" dirty="0"/>
              <a:t>Interneta veikaliem būs aizvien augstākas prasības no patērētāja puses pēc </a:t>
            </a:r>
            <a:r>
              <a:rPr lang="lv-LV" sz="1500" dirty="0" err="1"/>
              <a:t>personalizācijas</a:t>
            </a:r>
            <a:r>
              <a:rPr lang="lv-LV" sz="1500" dirty="0"/>
              <a:t>, individualizēta piedāvājuma, pievienota vērtība zināšanu formā </a:t>
            </a:r>
          </a:p>
          <a:p>
            <a:pPr marL="0" lvl="0" indent="0" algn="l" rtl="0">
              <a:lnSpc>
                <a:spcPct val="120000"/>
              </a:lnSpc>
              <a:spcBef>
                <a:spcPts val="0"/>
              </a:spcBef>
              <a:spcAft>
                <a:spcPts val="0"/>
              </a:spcAft>
              <a:buClr>
                <a:schemeClr val="dk1"/>
              </a:buClr>
              <a:buSzPts val="1600"/>
              <a:buNone/>
            </a:pPr>
            <a:r>
              <a:rPr lang="lv-LV" sz="1500" dirty="0"/>
              <a:t>Tehnoloģijās balstīta, virtuālās tirdzniecības pasaule nākotnē kļūs aizvien nozīmīgāka līdz ar </a:t>
            </a:r>
            <a:r>
              <a:rPr lang="lv-LV" sz="1500" dirty="0" err="1"/>
              <a:t>viedierīču</a:t>
            </a:r>
            <a:r>
              <a:rPr lang="lv-LV" sz="1500" dirty="0"/>
              <a:t> straujo attīstību un lietu interneta (</a:t>
            </a:r>
            <a:r>
              <a:rPr lang="lv-LV" sz="1500" dirty="0" err="1"/>
              <a:t>IoT</a:t>
            </a:r>
            <a:r>
              <a:rPr lang="lv-LV" sz="1500" dirty="0"/>
              <a:t>) integrāciju katrā iekārtā</a:t>
            </a:r>
          </a:p>
          <a:p>
            <a:pPr marL="0" lvl="0" indent="0" algn="l" rtl="0">
              <a:lnSpc>
                <a:spcPct val="120000"/>
              </a:lnSpc>
              <a:spcBef>
                <a:spcPts val="0"/>
              </a:spcBef>
              <a:spcAft>
                <a:spcPts val="0"/>
              </a:spcAft>
              <a:buClr>
                <a:schemeClr val="dk1"/>
              </a:buClr>
              <a:buSzPts val="1600"/>
              <a:buNone/>
            </a:pPr>
            <a:r>
              <a:rPr lang="lv-LV" sz="1500" dirty="0"/>
              <a:t>Interneta veikali aizvien </a:t>
            </a:r>
            <a:r>
              <a:rPr lang="lv-LV" sz="1500"/>
              <a:t>plašāk izmantos </a:t>
            </a:r>
            <a:r>
              <a:rPr lang="lv-LV" sz="1500" dirty="0"/>
              <a:t>dažādas virtuālās un papildinātās realitātes tehnoloģijas, dodot iespēju klientam »izmēģināt» produktu vai tā sniegto »labumu» virtuālajā vidē</a:t>
            </a:r>
          </a:p>
          <a:p>
            <a:pPr marL="0" lvl="0" indent="0" algn="l" rtl="0">
              <a:lnSpc>
                <a:spcPct val="120000"/>
              </a:lnSpc>
              <a:spcBef>
                <a:spcPts val="0"/>
              </a:spcBef>
              <a:spcAft>
                <a:spcPts val="0"/>
              </a:spcAft>
              <a:buClr>
                <a:schemeClr val="dk1"/>
              </a:buClr>
              <a:buSzPts val="1600"/>
              <a:buNone/>
            </a:pPr>
            <a:endParaRPr lang="lv-LV" sz="1500" dirty="0"/>
          </a:p>
          <a:p>
            <a:pPr marL="0" lvl="0" indent="0" algn="l" rtl="0">
              <a:lnSpc>
                <a:spcPct val="120000"/>
              </a:lnSpc>
              <a:spcBef>
                <a:spcPts val="0"/>
              </a:spcBef>
              <a:spcAft>
                <a:spcPts val="0"/>
              </a:spcAft>
              <a:buClr>
                <a:schemeClr val="dk1"/>
              </a:buClr>
              <a:buSzPts val="1600"/>
              <a:buNone/>
            </a:pPr>
            <a:endParaRPr lang="lv-LV" sz="1500" dirty="0"/>
          </a:p>
          <a:p>
            <a:pPr marL="0" lvl="0" indent="0" algn="l" rtl="0">
              <a:lnSpc>
                <a:spcPct val="120000"/>
              </a:lnSpc>
              <a:spcBef>
                <a:spcPts val="0"/>
              </a:spcBef>
              <a:spcAft>
                <a:spcPts val="0"/>
              </a:spcAft>
              <a:buClr>
                <a:schemeClr val="dk1"/>
              </a:buClr>
              <a:buSzPts val="1600"/>
              <a:buNone/>
            </a:pPr>
            <a:endParaRPr lang="lv-LV" sz="1500" dirty="0"/>
          </a:p>
        </p:txBody>
      </p:sp>
      <p:sp>
        <p:nvSpPr>
          <p:cNvPr id="85" name="Google Shape;85;p6"/>
          <p:cNvSpPr/>
          <p:nvPr/>
        </p:nvSpPr>
        <p:spPr>
          <a:xfrm>
            <a:off x="215932" y="1082953"/>
            <a:ext cx="288000" cy="180000"/>
          </a:xfrm>
          <a:prstGeom prst="rect">
            <a:avLst/>
          </a:prstGeom>
          <a:solidFill>
            <a:srgbClr val="0058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85;p6">
            <a:extLst>
              <a:ext uri="{FF2B5EF4-FFF2-40B4-BE49-F238E27FC236}">
                <a16:creationId xmlns:a16="http://schemas.microsoft.com/office/drawing/2014/main" id="{2F6678E1-9C5D-5EAB-4783-4F8CC068EA5A}"/>
              </a:ext>
            </a:extLst>
          </p:cNvPr>
          <p:cNvSpPr/>
          <p:nvPr/>
        </p:nvSpPr>
        <p:spPr>
          <a:xfrm>
            <a:off x="215932" y="1626096"/>
            <a:ext cx="288000" cy="180000"/>
          </a:xfrm>
          <a:prstGeom prst="rect">
            <a:avLst/>
          </a:prstGeom>
          <a:solidFill>
            <a:srgbClr val="0058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 name="Google Shape;85;p6">
            <a:extLst>
              <a:ext uri="{FF2B5EF4-FFF2-40B4-BE49-F238E27FC236}">
                <a16:creationId xmlns:a16="http://schemas.microsoft.com/office/drawing/2014/main" id="{EFB738E3-128E-0F84-465F-7B9FA3F02ED3}"/>
              </a:ext>
            </a:extLst>
          </p:cNvPr>
          <p:cNvSpPr/>
          <p:nvPr/>
        </p:nvSpPr>
        <p:spPr>
          <a:xfrm>
            <a:off x="215932" y="2169239"/>
            <a:ext cx="288000" cy="180000"/>
          </a:xfrm>
          <a:prstGeom prst="rect">
            <a:avLst/>
          </a:prstGeom>
          <a:solidFill>
            <a:srgbClr val="0058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 name="Google Shape;85;p6">
            <a:extLst>
              <a:ext uri="{FF2B5EF4-FFF2-40B4-BE49-F238E27FC236}">
                <a16:creationId xmlns:a16="http://schemas.microsoft.com/office/drawing/2014/main" id="{E0F190A7-DA11-0BD8-B9EE-A47F02FBCC04}"/>
              </a:ext>
            </a:extLst>
          </p:cNvPr>
          <p:cNvSpPr/>
          <p:nvPr/>
        </p:nvSpPr>
        <p:spPr>
          <a:xfrm>
            <a:off x="215932" y="2712382"/>
            <a:ext cx="288000" cy="180000"/>
          </a:xfrm>
          <a:prstGeom prst="rect">
            <a:avLst/>
          </a:prstGeom>
          <a:solidFill>
            <a:srgbClr val="0058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822629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457199" y="357172"/>
            <a:ext cx="7215809" cy="41437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587E"/>
              </a:buClr>
              <a:buSzPts val="3400"/>
              <a:buFont typeface="Arial"/>
              <a:buNone/>
            </a:pPr>
            <a:r>
              <a:rPr lang="lv-LV" dirty="0"/>
              <a:t>Dažādi mediji un ekrāni – pārdošanas vietnes nākotnē</a:t>
            </a:r>
            <a:endParaRPr dirty="0"/>
          </a:p>
        </p:txBody>
      </p:sp>
      <p:sp>
        <p:nvSpPr>
          <p:cNvPr id="84" name="Google Shape;84;p6"/>
          <p:cNvSpPr txBox="1">
            <a:spLocks noGrp="1"/>
          </p:cNvSpPr>
          <p:nvPr>
            <p:ph type="body" idx="1"/>
          </p:nvPr>
        </p:nvSpPr>
        <p:spPr>
          <a:xfrm>
            <a:off x="468312" y="1510748"/>
            <a:ext cx="8136135" cy="3437266"/>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600"/>
              <a:buNone/>
            </a:pPr>
            <a:r>
              <a:rPr lang="lv-LV" sz="1500" dirty="0"/>
              <a:t>Nākotnē cilvēki aizvien vairāk laika pavadīs pie dažādiem ekrāniem, jo tehnoloģiskā attīstība, modernais lietu internets, viedās ierīces un internet tiešsaiste tiek iestrādāta jau šobrīd katrā mūsu sadzīves tehnikā. Ierīces spēj pašas atjaunot savu programmatūru, informēt lietotāju par nepieciešamu tehnisko apkopi.</a:t>
            </a:r>
          </a:p>
          <a:p>
            <a:pPr marL="0" lvl="0" indent="0" algn="l" rtl="0">
              <a:lnSpc>
                <a:spcPct val="120000"/>
              </a:lnSpc>
              <a:spcBef>
                <a:spcPts val="0"/>
              </a:spcBef>
              <a:spcAft>
                <a:spcPts val="0"/>
              </a:spcAft>
              <a:buClr>
                <a:schemeClr val="dk1"/>
              </a:buClr>
              <a:buSzPts val="1600"/>
              <a:buNone/>
            </a:pPr>
            <a:endParaRPr lang="lv-LV" sz="1500" dirty="0"/>
          </a:p>
          <a:p>
            <a:pPr marL="0" lvl="0" indent="0" algn="l" rtl="0">
              <a:lnSpc>
                <a:spcPct val="120000"/>
              </a:lnSpc>
              <a:spcBef>
                <a:spcPts val="0"/>
              </a:spcBef>
              <a:spcAft>
                <a:spcPts val="0"/>
              </a:spcAft>
              <a:buClr>
                <a:schemeClr val="dk1"/>
              </a:buClr>
              <a:buSzPts val="1600"/>
              <a:buNone/>
            </a:pPr>
            <a:r>
              <a:rPr lang="lv-LV" sz="1500" dirty="0"/>
              <a:t>Lietotāju instrukcijas tehnikai ir pieejamas tiešsaistē ar kurām kopā tiek piedāvāti papildus pakalpojumi lietotāju ērtībai, kas dod pārdošanas priekšrocību.</a:t>
            </a:r>
          </a:p>
          <a:p>
            <a:pPr marL="0" lvl="0" indent="0" algn="l" rtl="0">
              <a:lnSpc>
                <a:spcPct val="120000"/>
              </a:lnSpc>
              <a:spcBef>
                <a:spcPts val="0"/>
              </a:spcBef>
              <a:spcAft>
                <a:spcPts val="0"/>
              </a:spcAft>
              <a:buClr>
                <a:schemeClr val="dk1"/>
              </a:buClr>
              <a:buSzPts val="1600"/>
              <a:buNone/>
            </a:pPr>
            <a:r>
              <a:rPr lang="lv-LV" sz="1500" dirty="0"/>
              <a:t>Lietotāju paradumu analīze dod iespēju izstrādāt iespējami personalizētus produktus, pakalpojumus un lietotāju informēšanas pasākumus par jauninājumiem.</a:t>
            </a:r>
          </a:p>
          <a:p>
            <a:pPr marL="0" lvl="0" indent="0" algn="l" rtl="0">
              <a:lnSpc>
                <a:spcPct val="120000"/>
              </a:lnSpc>
              <a:spcBef>
                <a:spcPts val="0"/>
              </a:spcBef>
              <a:spcAft>
                <a:spcPts val="0"/>
              </a:spcAft>
              <a:buClr>
                <a:schemeClr val="dk1"/>
              </a:buClr>
              <a:buSzPts val="1600"/>
              <a:buNone/>
            </a:pPr>
            <a:endParaRPr lang="lv-LV" sz="1500" dirty="0"/>
          </a:p>
          <a:p>
            <a:pPr marL="0" lvl="0" indent="0" algn="l" rtl="0">
              <a:lnSpc>
                <a:spcPct val="120000"/>
              </a:lnSpc>
              <a:spcBef>
                <a:spcPts val="0"/>
              </a:spcBef>
              <a:spcAft>
                <a:spcPts val="0"/>
              </a:spcAft>
              <a:buClr>
                <a:schemeClr val="dk1"/>
              </a:buClr>
              <a:buSzPts val="1600"/>
              <a:buNone/>
            </a:pPr>
            <a:r>
              <a:rPr lang="lv-LV" sz="1500" dirty="0"/>
              <a:t>Avots:</a:t>
            </a:r>
          </a:p>
          <a:p>
            <a:pPr marL="0" lvl="0" indent="0" algn="l" rtl="0">
              <a:lnSpc>
                <a:spcPct val="120000"/>
              </a:lnSpc>
              <a:spcBef>
                <a:spcPts val="0"/>
              </a:spcBef>
              <a:spcAft>
                <a:spcPts val="0"/>
              </a:spcAft>
              <a:buClr>
                <a:schemeClr val="dk1"/>
              </a:buClr>
              <a:buSzPts val="1600"/>
              <a:buNone/>
            </a:pPr>
            <a:r>
              <a:rPr lang="lv-LV" sz="1500" dirty="0" err="1"/>
              <a:t>Illinoisas</a:t>
            </a:r>
            <a:r>
              <a:rPr lang="lv-LV" sz="1500" dirty="0"/>
              <a:t> Universitātes </a:t>
            </a:r>
            <a:r>
              <a:rPr lang="lv-LV" sz="1500" dirty="0" err="1"/>
              <a:t>Urbana-Champaign</a:t>
            </a:r>
            <a:r>
              <a:rPr lang="lv-LV" sz="1500" dirty="0"/>
              <a:t> veidotā kursa «</a:t>
            </a:r>
            <a:r>
              <a:rPr lang="lv-LV" sz="1500" dirty="0" err="1"/>
              <a:t>Digitālp</a:t>
            </a:r>
            <a:r>
              <a:rPr lang="lv-LV" sz="1500" dirty="0"/>
              <a:t> mediju un mārketinga principi» </a:t>
            </a:r>
            <a:r>
              <a:rPr lang="lv-LV" sz="1500" dirty="0" err="1"/>
              <a:t>Coursera</a:t>
            </a:r>
            <a:r>
              <a:rPr lang="lv-LV" sz="1500" dirty="0"/>
              <a:t> vidē.</a:t>
            </a:r>
          </a:p>
          <a:p>
            <a:pPr marL="0" lvl="0" indent="0" algn="l" rtl="0">
              <a:lnSpc>
                <a:spcPct val="120000"/>
              </a:lnSpc>
              <a:spcBef>
                <a:spcPts val="0"/>
              </a:spcBef>
              <a:spcAft>
                <a:spcPts val="0"/>
              </a:spcAft>
              <a:buClr>
                <a:schemeClr val="dk1"/>
              </a:buClr>
              <a:buSzPts val="1600"/>
              <a:buNone/>
            </a:pPr>
            <a:endParaRPr lang="lv-LV" sz="1500" dirty="0"/>
          </a:p>
        </p:txBody>
      </p:sp>
      <p:sp>
        <p:nvSpPr>
          <p:cNvPr id="85" name="Google Shape;85;p6"/>
          <p:cNvSpPr/>
          <p:nvPr/>
        </p:nvSpPr>
        <p:spPr>
          <a:xfrm>
            <a:off x="98984" y="1602056"/>
            <a:ext cx="288000" cy="180000"/>
          </a:xfrm>
          <a:prstGeom prst="rect">
            <a:avLst/>
          </a:prstGeom>
          <a:solidFill>
            <a:srgbClr val="0058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Google Shape;85;p6">
            <a:extLst>
              <a:ext uri="{FF2B5EF4-FFF2-40B4-BE49-F238E27FC236}">
                <a16:creationId xmlns:a16="http://schemas.microsoft.com/office/drawing/2014/main" id="{2F6678E1-9C5D-5EAB-4783-4F8CC068EA5A}"/>
              </a:ext>
            </a:extLst>
          </p:cNvPr>
          <p:cNvSpPr/>
          <p:nvPr/>
        </p:nvSpPr>
        <p:spPr>
          <a:xfrm>
            <a:off x="90156" y="3049381"/>
            <a:ext cx="288000" cy="180000"/>
          </a:xfrm>
          <a:prstGeom prst="rect">
            <a:avLst/>
          </a:prstGeom>
          <a:solidFill>
            <a:srgbClr val="0058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368308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2"/>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Google Shape;83;p6"/>
          <p:cNvSpPr txBox="1">
            <a:spLocks noGrp="1"/>
          </p:cNvSpPr>
          <p:nvPr>
            <p:ph type="title"/>
          </p:nvPr>
        </p:nvSpPr>
        <p:spPr>
          <a:xfrm>
            <a:off x="480060" y="244026"/>
            <a:ext cx="3276451" cy="1467631"/>
          </a:xfrm>
          <a:prstGeom prst="rect">
            <a:avLst/>
          </a:prstGeom>
        </p:spPr>
        <p:txBody>
          <a:bodyPr spcFirstLastPara="1" lIns="91425" tIns="45700" rIns="91425" bIns="45700" anchor="b" anchorCtr="0">
            <a:normAutofit/>
          </a:bodyPr>
          <a:lstStyle/>
          <a:p>
            <a:pPr marL="0" lvl="0" indent="0" rtl="0">
              <a:lnSpc>
                <a:spcPct val="90000"/>
              </a:lnSpc>
              <a:spcBef>
                <a:spcPts val="0"/>
              </a:spcBef>
              <a:spcAft>
                <a:spcPts val="0"/>
              </a:spcAft>
              <a:buClr>
                <a:srgbClr val="00587E"/>
              </a:buClr>
              <a:buSzPts val="3400"/>
              <a:buFont typeface="Arial"/>
              <a:buNone/>
            </a:pPr>
            <a:r>
              <a:rPr lang="lv-LV" sz="2600" dirty="0"/>
              <a:t>Sabiedrības attīstības posmi datu zinātnes kontekstā</a:t>
            </a:r>
          </a:p>
        </p:txBody>
      </p:sp>
      <p:sp>
        <p:nvSpPr>
          <p:cNvPr id="9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5"/>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 name="connsiteX0" fmla="*/ 0 w 2606040"/>
              <a:gd name="connsiteY0" fmla="*/ 0 h 13716"/>
              <a:gd name="connsiteX1" fmla="*/ 599389 w 2606040"/>
              <a:gd name="connsiteY1" fmla="*/ 0 h 13716"/>
              <a:gd name="connsiteX2" fmla="*/ 1303020 w 2606040"/>
              <a:gd name="connsiteY2" fmla="*/ 0 h 13716"/>
              <a:gd name="connsiteX3" fmla="*/ 1876349 w 2606040"/>
              <a:gd name="connsiteY3" fmla="*/ 0 h 13716"/>
              <a:gd name="connsiteX4" fmla="*/ 2606040 w 2606040"/>
              <a:gd name="connsiteY4" fmla="*/ 0 h 13716"/>
              <a:gd name="connsiteX5" fmla="*/ 2606040 w 2606040"/>
              <a:gd name="connsiteY5" fmla="*/ 13716 h 13716"/>
              <a:gd name="connsiteX6" fmla="*/ 1980590 w 2606040"/>
              <a:gd name="connsiteY6" fmla="*/ 13716 h 13716"/>
              <a:gd name="connsiteX7" fmla="*/ 1276960 w 2606040"/>
              <a:gd name="connsiteY7" fmla="*/ 13716 h 13716"/>
              <a:gd name="connsiteX8" fmla="*/ 65151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5838" y="5689"/>
                  <a:pt x="2605775" y="8075"/>
                  <a:pt x="2606040" y="13716"/>
                </a:cubicBezTo>
                <a:cubicBezTo>
                  <a:pt x="2260204" y="24770"/>
                  <a:pt x="2175708" y="1042"/>
                  <a:pt x="1902409" y="13716"/>
                </a:cubicBezTo>
                <a:cubicBezTo>
                  <a:pt x="1638502" y="36492"/>
                  <a:pt x="1460923" y="-20841"/>
                  <a:pt x="1276960" y="13716"/>
                </a:cubicBezTo>
                <a:cubicBezTo>
                  <a:pt x="1057717" y="9789"/>
                  <a:pt x="867956" y="-2252"/>
                  <a:pt x="677570" y="13716"/>
                </a:cubicBezTo>
                <a:cubicBezTo>
                  <a:pt x="457951" y="28801"/>
                  <a:pt x="189752" y="50816"/>
                  <a:pt x="0" y="13716"/>
                </a:cubicBezTo>
                <a:cubicBezTo>
                  <a:pt x="468" y="10483"/>
                  <a:pt x="836" y="5117"/>
                  <a:pt x="0" y="0"/>
                </a:cubicBezTo>
                <a:close/>
              </a:path>
              <a:path w="2606040" h="13716"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7080" y="4836"/>
                  <a:pt x="2606317" y="7740"/>
                  <a:pt x="2606040" y="13716"/>
                </a:cubicBezTo>
                <a:cubicBezTo>
                  <a:pt x="2347059" y="-1948"/>
                  <a:pt x="2192004" y="4234"/>
                  <a:pt x="1980590" y="13716"/>
                </a:cubicBezTo>
                <a:cubicBezTo>
                  <a:pt x="1783984" y="-14317"/>
                  <a:pt x="1487673" y="41336"/>
                  <a:pt x="1276960" y="13716"/>
                </a:cubicBezTo>
                <a:cubicBezTo>
                  <a:pt x="1087111" y="-41823"/>
                  <a:pt x="879204" y="42195"/>
                  <a:pt x="651510" y="13716"/>
                </a:cubicBezTo>
                <a:cubicBezTo>
                  <a:pt x="430798" y="-32336"/>
                  <a:pt x="132889" y="-38039"/>
                  <a:pt x="0" y="13716"/>
                </a:cubicBezTo>
                <a:cubicBezTo>
                  <a:pt x="1109" y="8984"/>
                  <a:pt x="330" y="5748"/>
                  <a:pt x="0" y="0"/>
                </a:cubicBezTo>
                <a:close/>
              </a:path>
              <a:path w="2606040" h="13716"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5859" y="5467"/>
                  <a:pt x="2605677" y="7416"/>
                  <a:pt x="2606040" y="13716"/>
                </a:cubicBezTo>
                <a:cubicBezTo>
                  <a:pt x="2234648" y="22404"/>
                  <a:pt x="2180202" y="-14933"/>
                  <a:pt x="1902409" y="13716"/>
                </a:cubicBezTo>
                <a:cubicBezTo>
                  <a:pt x="1635562" y="42622"/>
                  <a:pt x="1477339" y="222"/>
                  <a:pt x="1276960" y="13716"/>
                </a:cubicBezTo>
                <a:cubicBezTo>
                  <a:pt x="1058094" y="62350"/>
                  <a:pt x="904206" y="-25208"/>
                  <a:pt x="677570" y="13716"/>
                </a:cubicBezTo>
                <a:cubicBezTo>
                  <a:pt x="485746" y="10141"/>
                  <a:pt x="195925" y="28433"/>
                  <a:pt x="0" y="13716"/>
                </a:cubicBezTo>
                <a:cubicBezTo>
                  <a:pt x="406" y="10107"/>
                  <a:pt x="891" y="450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D223ABA-C29D-415C-9159-F9AFE8F4419D}"/>
              </a:ext>
            </a:extLst>
          </p:cNvPr>
          <p:cNvSpPr>
            <a:spLocks noGrp="1"/>
          </p:cNvSpPr>
          <p:nvPr>
            <p:ph type="body" idx="1"/>
          </p:nvPr>
        </p:nvSpPr>
        <p:spPr>
          <a:xfrm>
            <a:off x="480059" y="2054317"/>
            <a:ext cx="3589021" cy="2490501"/>
          </a:xfrm>
        </p:spPr>
        <p:txBody>
          <a:bodyPr>
            <a:normAutofit/>
          </a:bodyPr>
          <a:lstStyle/>
          <a:p>
            <a:r>
              <a:rPr lang="en-LV" dirty="0"/>
              <a:t>Attīstoties sabiedrībai veidojas jauns piedāvājums klientam, kas ir balstīts uzdatu analīzi un informēšanu ne tikai sociālajos tīklos, bet arī zināšanu satura piedāvājumā un jaunas formas digitālajās vidēs</a:t>
            </a:r>
          </a:p>
        </p:txBody>
      </p:sp>
      <p:pic>
        <p:nvPicPr>
          <p:cNvPr id="5" name="Picture 4" descr="A diagram of a group of people&#10;&#10;Description automatically generated with medium confidence">
            <a:extLst>
              <a:ext uri="{FF2B5EF4-FFF2-40B4-BE49-F238E27FC236}">
                <a16:creationId xmlns:a16="http://schemas.microsoft.com/office/drawing/2014/main" id="{70DB44A8-97CB-9120-D8CC-99F64EEA2EB3}"/>
              </a:ext>
            </a:extLst>
          </p:cNvPr>
          <p:cNvPicPr>
            <a:picLocks noChangeAspect="1"/>
          </p:cNvPicPr>
          <p:nvPr/>
        </p:nvPicPr>
        <p:blipFill rotWithShape="1">
          <a:blip r:embed="rId3"/>
          <a:stretch/>
        </p:blipFill>
        <p:spPr>
          <a:xfrm>
            <a:off x="4236571" y="120251"/>
            <a:ext cx="4565863" cy="4642279"/>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8EEE8A73-F45D-9D3E-9995-EA3774C4FB73}"/>
              </a:ext>
            </a:extLst>
          </p:cNvPr>
          <p:cNvSpPr txBox="1"/>
          <p:nvPr/>
        </p:nvSpPr>
        <p:spPr>
          <a:xfrm>
            <a:off x="352522" y="4485792"/>
            <a:ext cx="6620455" cy="707886"/>
          </a:xfrm>
          <a:prstGeom prst="rect">
            <a:avLst/>
          </a:prstGeom>
          <a:noFill/>
        </p:spPr>
        <p:txBody>
          <a:bodyPr wrap="square" rtlCol="0">
            <a:spAutoFit/>
          </a:bodyPr>
          <a:lstStyle/>
          <a:p>
            <a:r>
              <a:rPr lang="en-LV" sz="1000" dirty="0"/>
              <a:t>Avots: </a:t>
            </a:r>
            <a:r>
              <a:rPr lang="en-GB" sz="1000" dirty="0"/>
              <a:t>Huang S., Wang B., L Xi, Zheng P., </a:t>
            </a:r>
            <a:r>
              <a:rPr lang="en-GB" sz="1000" dirty="0" err="1"/>
              <a:t>Mourtzis</a:t>
            </a:r>
            <a:r>
              <a:rPr lang="en-GB" sz="1000" dirty="0"/>
              <a:t> D, Wang L. Industry 5.0 and Society 5.0—Comparison, complementation and co-evolution. Journal of Manufacturing Systems, Volume 64, 2022, Pages 424-428, ISSN 0278-6125, https://</a:t>
            </a:r>
            <a:r>
              <a:rPr lang="en-GB" sz="1000" dirty="0" err="1"/>
              <a:t>doi.org</a:t>
            </a:r>
            <a:r>
              <a:rPr lang="en-GB" sz="1000" dirty="0"/>
              <a:t>/10.1016/j.jmsy.2022.07.010.</a:t>
            </a:r>
          </a:p>
          <a:p>
            <a:r>
              <a:rPr lang="en-GB" sz="1000" dirty="0"/>
              <a:t>(https://</a:t>
            </a:r>
            <a:r>
              <a:rPr lang="en-GB" sz="1000" dirty="0" err="1"/>
              <a:t>www.sciencedirect.com</a:t>
            </a:r>
            <a:r>
              <a:rPr lang="en-GB" sz="1000" dirty="0"/>
              <a:t>/science/article/</a:t>
            </a:r>
            <a:r>
              <a:rPr lang="en-GB" sz="1000" dirty="0" err="1"/>
              <a:t>pii</a:t>
            </a:r>
            <a:r>
              <a:rPr lang="en-GB" sz="1000" dirty="0"/>
              <a:t>/S0278612522001224)</a:t>
            </a:r>
            <a:endParaRPr lang="en-LV" sz="1000" dirty="0"/>
          </a:p>
        </p:txBody>
      </p:sp>
    </p:spTree>
    <p:extLst>
      <p:ext uri="{BB962C8B-B14F-4D97-AF65-F5344CB8AC3E}">
        <p14:creationId xmlns:p14="http://schemas.microsoft.com/office/powerpoint/2010/main" val="634370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2"/>
        <p:cNvGrpSpPr/>
        <p:nvPr/>
      </p:nvGrpSpPr>
      <p:grpSpPr>
        <a:xfrm>
          <a:off x="0" y="0"/>
          <a:ext cx="0" cy="0"/>
          <a:chOff x="0" y="0"/>
          <a:chExt cx="0" cy="0"/>
        </a:xfrm>
      </p:grpSpPr>
      <p:sp useBgFill="1">
        <p:nvSpPr>
          <p:cNvPr id="92" name="Rectangle 87">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Google Shape;83;p6"/>
          <p:cNvSpPr txBox="1">
            <a:spLocks noGrp="1"/>
          </p:cNvSpPr>
          <p:nvPr>
            <p:ph type="title"/>
          </p:nvPr>
        </p:nvSpPr>
        <p:spPr>
          <a:xfrm>
            <a:off x="473202" y="480617"/>
            <a:ext cx="2564892" cy="4187361"/>
          </a:xfrm>
          <a:prstGeom prst="rect">
            <a:avLst/>
          </a:prstGeom>
        </p:spPr>
        <p:txBody>
          <a:bodyPr spcFirstLastPara="1" lIns="91425" tIns="45700" rIns="91425" bIns="45700" anchor="ctr" anchorCtr="0">
            <a:normAutofit/>
          </a:bodyPr>
          <a:lstStyle/>
          <a:p>
            <a:pPr marL="0" lvl="0" indent="0" rtl="0">
              <a:lnSpc>
                <a:spcPct val="90000"/>
              </a:lnSpc>
              <a:spcBef>
                <a:spcPts val="0"/>
              </a:spcBef>
              <a:spcAft>
                <a:spcPts val="0"/>
              </a:spcAft>
              <a:buClr>
                <a:srgbClr val="00587E"/>
              </a:buClr>
              <a:buSzPts val="3400"/>
              <a:buFont typeface="Arial"/>
              <a:buNone/>
            </a:pPr>
            <a:r>
              <a:rPr lang="lv-LV" sz="3500" dirty="0"/>
              <a:t>Digitālā mārketinga loma nākotnes sabiedrībā</a:t>
            </a:r>
          </a:p>
        </p:txBody>
      </p:sp>
      <p:sp>
        <p:nvSpPr>
          <p:cNvPr id="93"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00400" y="473202"/>
            <a:ext cx="13716" cy="4192785"/>
          </a:xfrm>
          <a:custGeom>
            <a:avLst/>
            <a:gdLst>
              <a:gd name="connsiteX0" fmla="*/ 0 w 13716"/>
              <a:gd name="connsiteY0" fmla="*/ 0 h 4192785"/>
              <a:gd name="connsiteX1" fmla="*/ 13716 w 13716"/>
              <a:gd name="connsiteY1" fmla="*/ 0 h 4192785"/>
              <a:gd name="connsiteX2" fmla="*/ 13716 w 13716"/>
              <a:gd name="connsiteY2" fmla="*/ 656870 h 4192785"/>
              <a:gd name="connsiteX3" fmla="*/ 13716 w 13716"/>
              <a:gd name="connsiteY3" fmla="*/ 1439523 h 4192785"/>
              <a:gd name="connsiteX4" fmla="*/ 13716 w 13716"/>
              <a:gd name="connsiteY4" fmla="*/ 2054465 h 4192785"/>
              <a:gd name="connsiteX5" fmla="*/ 13716 w 13716"/>
              <a:gd name="connsiteY5" fmla="*/ 2669406 h 4192785"/>
              <a:gd name="connsiteX6" fmla="*/ 13716 w 13716"/>
              <a:gd name="connsiteY6" fmla="*/ 3452060 h 4192785"/>
              <a:gd name="connsiteX7" fmla="*/ 13716 w 13716"/>
              <a:gd name="connsiteY7" fmla="*/ 4192785 h 4192785"/>
              <a:gd name="connsiteX8" fmla="*/ 0 w 13716"/>
              <a:gd name="connsiteY8" fmla="*/ 4192785 h 4192785"/>
              <a:gd name="connsiteX9" fmla="*/ 0 w 13716"/>
              <a:gd name="connsiteY9" fmla="*/ 3535915 h 4192785"/>
              <a:gd name="connsiteX10" fmla="*/ 0 w 13716"/>
              <a:gd name="connsiteY10" fmla="*/ 2795190 h 4192785"/>
              <a:gd name="connsiteX11" fmla="*/ 0 w 13716"/>
              <a:gd name="connsiteY11" fmla="*/ 2012537 h 4192785"/>
              <a:gd name="connsiteX12" fmla="*/ 0 w 13716"/>
              <a:gd name="connsiteY12" fmla="*/ 1271811 h 4192785"/>
              <a:gd name="connsiteX13" fmla="*/ 0 w 13716"/>
              <a:gd name="connsiteY13" fmla="*/ 0 h 4192785"/>
              <a:gd name="connsiteX0" fmla="*/ 0 w 13716"/>
              <a:gd name="connsiteY0" fmla="*/ 0 h 4192785"/>
              <a:gd name="connsiteX1" fmla="*/ 13716 w 13716"/>
              <a:gd name="connsiteY1" fmla="*/ 0 h 4192785"/>
              <a:gd name="connsiteX2" fmla="*/ 13716 w 13716"/>
              <a:gd name="connsiteY2" fmla="*/ 698798 h 4192785"/>
              <a:gd name="connsiteX3" fmla="*/ 13716 w 13716"/>
              <a:gd name="connsiteY3" fmla="*/ 1397595 h 4192785"/>
              <a:gd name="connsiteX4" fmla="*/ 13716 w 13716"/>
              <a:gd name="connsiteY4" fmla="*/ 2138320 h 4192785"/>
              <a:gd name="connsiteX5" fmla="*/ 13716 w 13716"/>
              <a:gd name="connsiteY5" fmla="*/ 2753262 h 4192785"/>
              <a:gd name="connsiteX6" fmla="*/ 13716 w 13716"/>
              <a:gd name="connsiteY6" fmla="*/ 3493988 h 4192785"/>
              <a:gd name="connsiteX7" fmla="*/ 13716 w 13716"/>
              <a:gd name="connsiteY7" fmla="*/ 4192785 h 4192785"/>
              <a:gd name="connsiteX8" fmla="*/ 0 w 13716"/>
              <a:gd name="connsiteY8" fmla="*/ 4192785 h 4192785"/>
              <a:gd name="connsiteX9" fmla="*/ 0 w 13716"/>
              <a:gd name="connsiteY9" fmla="*/ 3452060 h 4192785"/>
              <a:gd name="connsiteX10" fmla="*/ 0 w 13716"/>
              <a:gd name="connsiteY10" fmla="*/ 2711334 h 4192785"/>
              <a:gd name="connsiteX11" fmla="*/ 0 w 13716"/>
              <a:gd name="connsiteY11" fmla="*/ 2012537 h 4192785"/>
              <a:gd name="connsiteX12" fmla="*/ 0 w 13716"/>
              <a:gd name="connsiteY12" fmla="*/ 1397595 h 4192785"/>
              <a:gd name="connsiteX13" fmla="*/ 0 w 13716"/>
              <a:gd name="connsiteY13" fmla="*/ 698797 h 4192785"/>
              <a:gd name="connsiteX14" fmla="*/ 0 w 13716"/>
              <a:gd name="connsiteY14" fmla="*/ 0 h 419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 h="4192785" fill="none" extrusionOk="0">
                <a:moveTo>
                  <a:pt x="0" y="0"/>
                </a:moveTo>
                <a:cubicBezTo>
                  <a:pt x="3162" y="-1514"/>
                  <a:pt x="9044" y="-263"/>
                  <a:pt x="13716" y="0"/>
                </a:cubicBezTo>
                <a:cubicBezTo>
                  <a:pt x="30199" y="336990"/>
                  <a:pt x="52257" y="513949"/>
                  <a:pt x="13716" y="656870"/>
                </a:cubicBezTo>
                <a:cubicBezTo>
                  <a:pt x="-29027" y="863694"/>
                  <a:pt x="5028" y="1110824"/>
                  <a:pt x="13716" y="1439523"/>
                </a:cubicBezTo>
                <a:cubicBezTo>
                  <a:pt x="32987" y="1776607"/>
                  <a:pt x="43776" y="1836554"/>
                  <a:pt x="13716" y="2054465"/>
                </a:cubicBezTo>
                <a:cubicBezTo>
                  <a:pt x="15522" y="2276592"/>
                  <a:pt x="-10308" y="2360593"/>
                  <a:pt x="13716" y="2669406"/>
                </a:cubicBezTo>
                <a:cubicBezTo>
                  <a:pt x="-1457" y="2956100"/>
                  <a:pt x="13826" y="3191643"/>
                  <a:pt x="13716" y="3452060"/>
                </a:cubicBezTo>
                <a:cubicBezTo>
                  <a:pt x="26396" y="3715452"/>
                  <a:pt x="10793" y="3856937"/>
                  <a:pt x="13716" y="4192785"/>
                </a:cubicBezTo>
                <a:cubicBezTo>
                  <a:pt x="7375" y="4193036"/>
                  <a:pt x="6504" y="4193004"/>
                  <a:pt x="0" y="4192785"/>
                </a:cubicBezTo>
                <a:cubicBezTo>
                  <a:pt x="6818" y="4019011"/>
                  <a:pt x="-37617" y="3711646"/>
                  <a:pt x="0" y="3535915"/>
                </a:cubicBezTo>
                <a:cubicBezTo>
                  <a:pt x="-13180" y="3284558"/>
                  <a:pt x="-14073" y="2986331"/>
                  <a:pt x="0" y="2795190"/>
                </a:cubicBezTo>
                <a:cubicBezTo>
                  <a:pt x="-733" y="2602834"/>
                  <a:pt x="-3274" y="2303089"/>
                  <a:pt x="0" y="2012537"/>
                </a:cubicBezTo>
                <a:cubicBezTo>
                  <a:pt x="8792" y="1694344"/>
                  <a:pt x="-8233" y="1580919"/>
                  <a:pt x="0" y="1271811"/>
                </a:cubicBezTo>
                <a:cubicBezTo>
                  <a:pt x="42906" y="1032913"/>
                  <a:pt x="-77490" y="335746"/>
                  <a:pt x="0" y="0"/>
                </a:cubicBezTo>
                <a:close/>
              </a:path>
              <a:path w="13716" h="4192785" stroke="0" extrusionOk="0">
                <a:moveTo>
                  <a:pt x="0" y="0"/>
                </a:moveTo>
                <a:cubicBezTo>
                  <a:pt x="4529" y="613"/>
                  <a:pt x="7710" y="-890"/>
                  <a:pt x="13716" y="0"/>
                </a:cubicBezTo>
                <a:cubicBezTo>
                  <a:pt x="59838" y="150266"/>
                  <a:pt x="-1315" y="413416"/>
                  <a:pt x="13716" y="698798"/>
                </a:cubicBezTo>
                <a:cubicBezTo>
                  <a:pt x="3192" y="972673"/>
                  <a:pt x="47791" y="1210228"/>
                  <a:pt x="13716" y="1397595"/>
                </a:cubicBezTo>
                <a:cubicBezTo>
                  <a:pt x="46085" y="1569177"/>
                  <a:pt x="59180" y="1981653"/>
                  <a:pt x="13716" y="2138320"/>
                </a:cubicBezTo>
                <a:cubicBezTo>
                  <a:pt x="-3252" y="2298494"/>
                  <a:pt x="7482" y="2436840"/>
                  <a:pt x="13716" y="2753262"/>
                </a:cubicBezTo>
                <a:cubicBezTo>
                  <a:pt x="5837" y="3044729"/>
                  <a:pt x="33116" y="3154557"/>
                  <a:pt x="13716" y="3493988"/>
                </a:cubicBezTo>
                <a:cubicBezTo>
                  <a:pt x="-10637" y="3819354"/>
                  <a:pt x="19891" y="4028251"/>
                  <a:pt x="13716" y="4192785"/>
                </a:cubicBezTo>
                <a:cubicBezTo>
                  <a:pt x="8331" y="4192521"/>
                  <a:pt x="3770" y="4193484"/>
                  <a:pt x="0" y="4192785"/>
                </a:cubicBezTo>
                <a:cubicBezTo>
                  <a:pt x="-46129" y="3995531"/>
                  <a:pt x="-31646" y="3707986"/>
                  <a:pt x="0" y="3452060"/>
                </a:cubicBezTo>
                <a:cubicBezTo>
                  <a:pt x="35672" y="3218387"/>
                  <a:pt x="39918" y="3058053"/>
                  <a:pt x="0" y="2711334"/>
                </a:cubicBezTo>
                <a:cubicBezTo>
                  <a:pt x="2963" y="2400670"/>
                  <a:pt x="-27305" y="2227294"/>
                  <a:pt x="0" y="2012537"/>
                </a:cubicBezTo>
                <a:cubicBezTo>
                  <a:pt x="10859" y="1779122"/>
                  <a:pt x="-15998" y="1545723"/>
                  <a:pt x="0" y="1397595"/>
                </a:cubicBezTo>
                <a:cubicBezTo>
                  <a:pt x="-1716" y="1277091"/>
                  <a:pt x="24316" y="906230"/>
                  <a:pt x="0" y="698797"/>
                </a:cubicBezTo>
                <a:cubicBezTo>
                  <a:pt x="-26344" y="488705"/>
                  <a:pt x="-19538" y="243034"/>
                  <a:pt x="0" y="0"/>
                </a:cubicBezTo>
                <a:close/>
              </a:path>
              <a:path w="13716" h="4192785" fill="none" stroke="0" extrusionOk="0">
                <a:moveTo>
                  <a:pt x="0" y="0"/>
                </a:moveTo>
                <a:cubicBezTo>
                  <a:pt x="3566" y="-528"/>
                  <a:pt x="8989" y="-405"/>
                  <a:pt x="13716" y="0"/>
                </a:cubicBezTo>
                <a:cubicBezTo>
                  <a:pt x="40605" y="280621"/>
                  <a:pt x="18605" y="537718"/>
                  <a:pt x="13716" y="656870"/>
                </a:cubicBezTo>
                <a:cubicBezTo>
                  <a:pt x="-5646" y="756182"/>
                  <a:pt x="-21456" y="1125929"/>
                  <a:pt x="13716" y="1439523"/>
                </a:cubicBezTo>
                <a:cubicBezTo>
                  <a:pt x="28677" y="1776351"/>
                  <a:pt x="28652" y="1833545"/>
                  <a:pt x="13716" y="2054465"/>
                </a:cubicBezTo>
                <a:cubicBezTo>
                  <a:pt x="7236" y="2272337"/>
                  <a:pt x="-11499" y="2365760"/>
                  <a:pt x="13716" y="2669406"/>
                </a:cubicBezTo>
                <a:cubicBezTo>
                  <a:pt x="57335" y="2948455"/>
                  <a:pt x="5302" y="3178420"/>
                  <a:pt x="13716" y="3452060"/>
                </a:cubicBezTo>
                <a:cubicBezTo>
                  <a:pt x="2627" y="3696586"/>
                  <a:pt x="35203" y="3887837"/>
                  <a:pt x="13716" y="4192785"/>
                </a:cubicBezTo>
                <a:cubicBezTo>
                  <a:pt x="7225" y="4193006"/>
                  <a:pt x="6561" y="4192819"/>
                  <a:pt x="0" y="4192785"/>
                </a:cubicBezTo>
                <a:cubicBezTo>
                  <a:pt x="21000" y="3959346"/>
                  <a:pt x="31643" y="3775224"/>
                  <a:pt x="0" y="3535915"/>
                </a:cubicBezTo>
                <a:cubicBezTo>
                  <a:pt x="-4274" y="3325368"/>
                  <a:pt x="1862" y="2982673"/>
                  <a:pt x="0" y="2795190"/>
                </a:cubicBezTo>
                <a:cubicBezTo>
                  <a:pt x="9982" y="2622004"/>
                  <a:pt x="-33357" y="2306977"/>
                  <a:pt x="0" y="2012537"/>
                </a:cubicBezTo>
                <a:cubicBezTo>
                  <a:pt x="4954" y="1713101"/>
                  <a:pt x="6928" y="1577541"/>
                  <a:pt x="0" y="1271811"/>
                </a:cubicBezTo>
                <a:cubicBezTo>
                  <a:pt x="37457" y="936106"/>
                  <a:pt x="-4230" y="30246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custGeom>
                    <a:avLst/>
                    <a:gdLst>
                      <a:gd name="connsiteX0" fmla="*/ 0 w 13716"/>
                      <a:gd name="connsiteY0" fmla="*/ 0 h 4192785"/>
                      <a:gd name="connsiteX1" fmla="*/ 13716 w 13716"/>
                      <a:gd name="connsiteY1" fmla="*/ 0 h 4192785"/>
                      <a:gd name="connsiteX2" fmla="*/ 13716 w 13716"/>
                      <a:gd name="connsiteY2" fmla="*/ 656870 h 4192785"/>
                      <a:gd name="connsiteX3" fmla="*/ 13716 w 13716"/>
                      <a:gd name="connsiteY3" fmla="*/ 1439523 h 4192785"/>
                      <a:gd name="connsiteX4" fmla="*/ 13716 w 13716"/>
                      <a:gd name="connsiteY4" fmla="*/ 2054465 h 4192785"/>
                      <a:gd name="connsiteX5" fmla="*/ 13716 w 13716"/>
                      <a:gd name="connsiteY5" fmla="*/ 2669406 h 4192785"/>
                      <a:gd name="connsiteX6" fmla="*/ 13716 w 13716"/>
                      <a:gd name="connsiteY6" fmla="*/ 3452060 h 4192785"/>
                      <a:gd name="connsiteX7" fmla="*/ 13716 w 13716"/>
                      <a:gd name="connsiteY7" fmla="*/ 4192785 h 4192785"/>
                      <a:gd name="connsiteX8" fmla="*/ 0 w 13716"/>
                      <a:gd name="connsiteY8" fmla="*/ 4192785 h 4192785"/>
                      <a:gd name="connsiteX9" fmla="*/ 0 w 13716"/>
                      <a:gd name="connsiteY9" fmla="*/ 3535915 h 4192785"/>
                      <a:gd name="connsiteX10" fmla="*/ 0 w 13716"/>
                      <a:gd name="connsiteY10" fmla="*/ 2795190 h 4192785"/>
                      <a:gd name="connsiteX11" fmla="*/ 0 w 13716"/>
                      <a:gd name="connsiteY11" fmla="*/ 2012537 h 4192785"/>
                      <a:gd name="connsiteX12" fmla="*/ 0 w 13716"/>
                      <a:gd name="connsiteY12" fmla="*/ 1271811 h 4192785"/>
                      <a:gd name="connsiteX13" fmla="*/ 0 w 13716"/>
                      <a:gd name="connsiteY13" fmla="*/ 0 h 419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6" h="4192785" fill="none" extrusionOk="0">
                        <a:moveTo>
                          <a:pt x="0" y="0"/>
                        </a:moveTo>
                        <a:cubicBezTo>
                          <a:pt x="2762" y="-668"/>
                          <a:pt x="9716" y="-533"/>
                          <a:pt x="13716" y="0"/>
                        </a:cubicBezTo>
                        <a:cubicBezTo>
                          <a:pt x="43101" y="303294"/>
                          <a:pt x="18165" y="499581"/>
                          <a:pt x="13716" y="656870"/>
                        </a:cubicBezTo>
                        <a:cubicBezTo>
                          <a:pt x="9268" y="814159"/>
                          <a:pt x="-3904" y="1097817"/>
                          <a:pt x="13716" y="1439523"/>
                        </a:cubicBezTo>
                        <a:cubicBezTo>
                          <a:pt x="31336" y="1781229"/>
                          <a:pt x="31863" y="1833330"/>
                          <a:pt x="13716" y="2054465"/>
                        </a:cubicBezTo>
                        <a:cubicBezTo>
                          <a:pt x="-4431" y="2275600"/>
                          <a:pt x="-12949" y="2362214"/>
                          <a:pt x="13716" y="2669406"/>
                        </a:cubicBezTo>
                        <a:cubicBezTo>
                          <a:pt x="40381" y="2976598"/>
                          <a:pt x="7222" y="3190147"/>
                          <a:pt x="13716" y="3452060"/>
                        </a:cubicBezTo>
                        <a:cubicBezTo>
                          <a:pt x="20210" y="3713973"/>
                          <a:pt x="32379" y="3868494"/>
                          <a:pt x="13716" y="4192785"/>
                        </a:cubicBezTo>
                        <a:cubicBezTo>
                          <a:pt x="7321" y="4193048"/>
                          <a:pt x="6593" y="4192984"/>
                          <a:pt x="0" y="4192785"/>
                        </a:cubicBezTo>
                        <a:cubicBezTo>
                          <a:pt x="19700" y="3996991"/>
                          <a:pt x="-11828" y="3747160"/>
                          <a:pt x="0" y="3535915"/>
                        </a:cubicBezTo>
                        <a:cubicBezTo>
                          <a:pt x="11828" y="3324670"/>
                          <a:pt x="-6947" y="2985802"/>
                          <a:pt x="0" y="2795190"/>
                        </a:cubicBezTo>
                        <a:cubicBezTo>
                          <a:pt x="6947" y="2604578"/>
                          <a:pt x="-6178" y="2328841"/>
                          <a:pt x="0" y="2012537"/>
                        </a:cubicBezTo>
                        <a:cubicBezTo>
                          <a:pt x="6178" y="1696233"/>
                          <a:pt x="-4349" y="1569506"/>
                          <a:pt x="0" y="1271811"/>
                        </a:cubicBezTo>
                        <a:cubicBezTo>
                          <a:pt x="4349" y="974116"/>
                          <a:pt x="-33857" y="310195"/>
                          <a:pt x="0" y="0"/>
                        </a:cubicBezTo>
                        <a:close/>
                      </a:path>
                      <a:path w="13716" h="4192785" stroke="0" extrusionOk="0">
                        <a:moveTo>
                          <a:pt x="0" y="0"/>
                        </a:moveTo>
                        <a:cubicBezTo>
                          <a:pt x="4626" y="620"/>
                          <a:pt x="7856" y="-428"/>
                          <a:pt x="13716" y="0"/>
                        </a:cubicBezTo>
                        <a:cubicBezTo>
                          <a:pt x="36569" y="165299"/>
                          <a:pt x="-959" y="427555"/>
                          <a:pt x="13716" y="698798"/>
                        </a:cubicBezTo>
                        <a:cubicBezTo>
                          <a:pt x="28391" y="970041"/>
                          <a:pt x="15108" y="1226199"/>
                          <a:pt x="13716" y="1397595"/>
                        </a:cubicBezTo>
                        <a:cubicBezTo>
                          <a:pt x="12324" y="1568991"/>
                          <a:pt x="33487" y="1960267"/>
                          <a:pt x="13716" y="2138320"/>
                        </a:cubicBezTo>
                        <a:cubicBezTo>
                          <a:pt x="-6055" y="2316373"/>
                          <a:pt x="9981" y="2460267"/>
                          <a:pt x="13716" y="2753262"/>
                        </a:cubicBezTo>
                        <a:cubicBezTo>
                          <a:pt x="17451" y="3046257"/>
                          <a:pt x="29160" y="3157591"/>
                          <a:pt x="13716" y="3493988"/>
                        </a:cubicBezTo>
                        <a:cubicBezTo>
                          <a:pt x="-1728" y="3830385"/>
                          <a:pt x="-13162" y="4010665"/>
                          <a:pt x="13716" y="4192785"/>
                        </a:cubicBezTo>
                        <a:cubicBezTo>
                          <a:pt x="8162" y="4192735"/>
                          <a:pt x="3367" y="4193247"/>
                          <a:pt x="0" y="4192785"/>
                        </a:cubicBezTo>
                        <a:cubicBezTo>
                          <a:pt x="-14367" y="3952600"/>
                          <a:pt x="-29772" y="3700205"/>
                          <a:pt x="0" y="3452060"/>
                        </a:cubicBezTo>
                        <a:cubicBezTo>
                          <a:pt x="29772" y="3203916"/>
                          <a:pt x="19521" y="3045349"/>
                          <a:pt x="0" y="2711334"/>
                        </a:cubicBezTo>
                        <a:cubicBezTo>
                          <a:pt x="-19521" y="2377319"/>
                          <a:pt x="-11220" y="2227855"/>
                          <a:pt x="0" y="2012537"/>
                        </a:cubicBezTo>
                        <a:cubicBezTo>
                          <a:pt x="11220" y="1797219"/>
                          <a:pt x="-19081" y="1542505"/>
                          <a:pt x="0" y="1397595"/>
                        </a:cubicBezTo>
                        <a:cubicBezTo>
                          <a:pt x="19081" y="1252685"/>
                          <a:pt x="27623" y="900159"/>
                          <a:pt x="0" y="698797"/>
                        </a:cubicBezTo>
                        <a:cubicBezTo>
                          <a:pt x="-27623" y="497435"/>
                          <a:pt x="-34740" y="20074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diagram of a company's company's company&#10;&#10;Description automatically generated">
            <a:extLst>
              <a:ext uri="{FF2B5EF4-FFF2-40B4-BE49-F238E27FC236}">
                <a16:creationId xmlns:a16="http://schemas.microsoft.com/office/drawing/2014/main" id="{A91E05A6-818C-FF59-7708-ED16C811B5A4}"/>
              </a:ext>
            </a:extLst>
          </p:cNvPr>
          <p:cNvPicPr>
            <a:picLocks noChangeAspect="1"/>
          </p:cNvPicPr>
          <p:nvPr/>
        </p:nvPicPr>
        <p:blipFill>
          <a:blip r:embed="rId3"/>
          <a:stretch>
            <a:fillRect/>
          </a:stretch>
        </p:blipFill>
        <p:spPr>
          <a:xfrm>
            <a:off x="3376421" y="361296"/>
            <a:ext cx="5655671" cy="2135015"/>
          </a:xfrm>
          <a:prstGeom prst="rect">
            <a:avLst/>
          </a:prstGeom>
        </p:spPr>
      </p:pic>
      <p:sp>
        <p:nvSpPr>
          <p:cNvPr id="94" name="Text Placeholder 2">
            <a:extLst>
              <a:ext uri="{FF2B5EF4-FFF2-40B4-BE49-F238E27FC236}">
                <a16:creationId xmlns:a16="http://schemas.microsoft.com/office/drawing/2014/main" id="{0D223ABA-C29D-415C-9159-F9AFE8F4419D}"/>
              </a:ext>
            </a:extLst>
          </p:cNvPr>
          <p:cNvSpPr>
            <a:spLocks noGrp="1"/>
          </p:cNvSpPr>
          <p:nvPr>
            <p:ph type="body" idx="1"/>
          </p:nvPr>
        </p:nvSpPr>
        <p:spPr>
          <a:xfrm>
            <a:off x="3344420" y="4206240"/>
            <a:ext cx="5655670" cy="866394"/>
          </a:xfrm>
        </p:spPr>
        <p:txBody>
          <a:bodyPr anchor="t">
            <a:normAutofit/>
          </a:bodyPr>
          <a:lstStyle/>
          <a:p>
            <a:pPr>
              <a:lnSpc>
                <a:spcPct val="110000"/>
              </a:lnSpc>
            </a:pPr>
            <a:r>
              <a:rPr lang="en-LV" sz="900" dirty="0"/>
              <a:t>Avots: </a:t>
            </a:r>
            <a:r>
              <a:rPr lang="en-GB" sz="900" dirty="0"/>
              <a:t>Huang S., Wang B., L Xi, Zheng P., </a:t>
            </a:r>
            <a:r>
              <a:rPr lang="en-GB" sz="900" dirty="0" err="1"/>
              <a:t>Mourtzis</a:t>
            </a:r>
            <a:r>
              <a:rPr lang="en-GB" sz="900" dirty="0"/>
              <a:t> D, Wang L. Industry 5.0 and Society 5.0—Comparison, complementation and co-evolution. Journal of Manufacturing Systems, Volume 64, 2022, Pages 424-428, ISSN 0278-6125, https://</a:t>
            </a:r>
            <a:r>
              <a:rPr lang="en-GB" sz="900" dirty="0" err="1"/>
              <a:t>doi.org</a:t>
            </a:r>
            <a:r>
              <a:rPr lang="en-GB" sz="900" dirty="0"/>
              <a:t>/10.1016/j.jmsy.2022.07.010.</a:t>
            </a:r>
          </a:p>
          <a:p>
            <a:pPr>
              <a:lnSpc>
                <a:spcPct val="110000"/>
              </a:lnSpc>
            </a:pPr>
            <a:r>
              <a:rPr lang="en-GB" sz="900" dirty="0"/>
              <a:t>(https://</a:t>
            </a:r>
            <a:r>
              <a:rPr lang="en-GB" sz="900" dirty="0" err="1"/>
              <a:t>www.sciencedirect.com</a:t>
            </a:r>
            <a:r>
              <a:rPr lang="en-GB" sz="900" dirty="0"/>
              <a:t>/science/article/</a:t>
            </a:r>
            <a:r>
              <a:rPr lang="en-GB" sz="900" dirty="0" err="1"/>
              <a:t>pii</a:t>
            </a:r>
            <a:r>
              <a:rPr lang="en-GB" sz="900" dirty="0"/>
              <a:t>/S0278612522001224)</a:t>
            </a:r>
            <a:endParaRPr lang="en-LV" sz="900" dirty="0"/>
          </a:p>
        </p:txBody>
      </p:sp>
      <p:sp>
        <p:nvSpPr>
          <p:cNvPr id="7" name="TextBox 6">
            <a:extLst>
              <a:ext uri="{FF2B5EF4-FFF2-40B4-BE49-F238E27FC236}">
                <a16:creationId xmlns:a16="http://schemas.microsoft.com/office/drawing/2014/main" id="{6A383DD7-EAA8-4159-06B4-5439DB7B6219}"/>
              </a:ext>
            </a:extLst>
          </p:cNvPr>
          <p:cNvSpPr txBox="1"/>
          <p:nvPr/>
        </p:nvSpPr>
        <p:spPr>
          <a:xfrm>
            <a:off x="3360420" y="2647190"/>
            <a:ext cx="5623669" cy="1600438"/>
          </a:xfrm>
          <a:prstGeom prst="rect">
            <a:avLst/>
          </a:prstGeom>
          <a:noFill/>
        </p:spPr>
        <p:txBody>
          <a:bodyPr wrap="square" rtlCol="0">
            <a:spAutoFit/>
          </a:bodyPr>
          <a:lstStyle/>
          <a:p>
            <a:r>
              <a:rPr lang="en-LV" dirty="0"/>
              <a:t>Līdz ar sabiedrības, industrijas, sociālo tīklu un mākslīgā interneta attīstību pārdošana tīmekļa vietnē aizvien vairāk tiks integrēta klientam jau pieejamajās tehnoloģijās un lietotnēs.</a:t>
            </a:r>
          </a:p>
          <a:p>
            <a:r>
              <a:rPr lang="en-LV" dirty="0"/>
              <a:t>Līdz ar Industrijas 5.0 attīstību klientu dati (ne tikai unikālie personas identifikācijas dati, bet arī tehnoloģiju lietošanas paradumi, sociālo aktivitāšu loks, dienas ritms) kļūs aizvien nozīmīgāki un izmantojami nākotnē personalizēta produkta un pakalpojuma piedāvājumā</a:t>
            </a:r>
          </a:p>
        </p:txBody>
      </p:sp>
    </p:spTree>
    <p:extLst>
      <p:ext uri="{BB962C8B-B14F-4D97-AF65-F5344CB8AC3E}">
        <p14:creationId xmlns:p14="http://schemas.microsoft.com/office/powerpoint/2010/main" val="1275365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2"/>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Google Shape;83;p6"/>
          <p:cNvSpPr txBox="1">
            <a:spLocks noGrp="1"/>
          </p:cNvSpPr>
          <p:nvPr>
            <p:ph type="title"/>
          </p:nvPr>
        </p:nvSpPr>
        <p:spPr>
          <a:xfrm>
            <a:off x="3598125" y="246888"/>
            <a:ext cx="5066720" cy="1337310"/>
          </a:xfrm>
          <a:prstGeom prst="rect">
            <a:avLst/>
          </a:prstGeom>
        </p:spPr>
        <p:txBody>
          <a:bodyPr spcFirstLastPara="1" vert="horz" lIns="91440" tIns="45720" rIns="91440" bIns="45720" rtlCol="0" anchor="b" anchorCtr="0">
            <a:normAutofit/>
          </a:bodyPr>
          <a:lstStyle/>
          <a:p>
            <a:pPr marL="0" lvl="0" indent="0">
              <a:lnSpc>
                <a:spcPct val="90000"/>
              </a:lnSpc>
              <a:spcBef>
                <a:spcPct val="0"/>
              </a:spcBef>
              <a:spcAft>
                <a:spcPts val="0"/>
              </a:spcAft>
              <a:buClr>
                <a:srgbClr val="00587E"/>
              </a:buClr>
              <a:buSzPts val="3400"/>
            </a:pPr>
            <a:r>
              <a:rPr lang="en-US" sz="2900" kern="1200">
                <a:latin typeface="+mj-lt"/>
                <a:ea typeface="+mj-ea"/>
                <a:cs typeface="+mj-cs"/>
              </a:rPr>
              <a:t>Digitālā</a:t>
            </a:r>
            <a:r>
              <a:rPr lang="en-US" sz="2900" kern="1200" dirty="0">
                <a:latin typeface="+mj-lt"/>
                <a:ea typeface="+mj-ea"/>
                <a:cs typeface="+mj-cs"/>
              </a:rPr>
              <a:t> </a:t>
            </a:r>
            <a:r>
              <a:rPr lang="en-US" sz="2900" kern="1200">
                <a:latin typeface="+mj-lt"/>
                <a:ea typeface="+mj-ea"/>
                <a:cs typeface="+mj-cs"/>
              </a:rPr>
              <a:t>mārketinga</a:t>
            </a:r>
            <a:r>
              <a:rPr lang="en-US" sz="2900" kern="1200" dirty="0">
                <a:latin typeface="+mj-lt"/>
                <a:ea typeface="+mj-ea"/>
                <a:cs typeface="+mj-cs"/>
              </a:rPr>
              <a:t> </a:t>
            </a:r>
            <a:r>
              <a:rPr lang="en-US" sz="2900" kern="1200">
                <a:latin typeface="+mj-lt"/>
                <a:ea typeface="+mj-ea"/>
                <a:cs typeface="+mj-cs"/>
              </a:rPr>
              <a:t>procesu</a:t>
            </a:r>
            <a:r>
              <a:rPr lang="en-US" sz="2900" kern="1200" dirty="0">
                <a:latin typeface="+mj-lt"/>
                <a:ea typeface="+mj-ea"/>
                <a:cs typeface="+mj-cs"/>
              </a:rPr>
              <a:t> </a:t>
            </a:r>
            <a:r>
              <a:rPr lang="en-US" sz="2900" kern="1200">
                <a:latin typeface="+mj-lt"/>
                <a:ea typeface="+mj-ea"/>
                <a:cs typeface="+mj-cs"/>
              </a:rPr>
              <a:t>piemēri</a:t>
            </a:r>
            <a:r>
              <a:rPr lang="en-US" sz="2900" kern="1200" dirty="0">
                <a:latin typeface="+mj-lt"/>
                <a:ea typeface="+mj-ea"/>
                <a:cs typeface="+mj-cs"/>
              </a:rPr>
              <a:t> </a:t>
            </a:r>
            <a:r>
              <a:rPr lang="en-US" sz="2900" kern="1200">
                <a:latin typeface="+mj-lt"/>
                <a:ea typeface="+mj-ea"/>
                <a:cs typeface="+mj-cs"/>
              </a:rPr>
              <a:t>nākotnes</a:t>
            </a:r>
            <a:r>
              <a:rPr lang="en-US" sz="2900" kern="1200" dirty="0">
                <a:latin typeface="+mj-lt"/>
                <a:ea typeface="+mj-ea"/>
                <a:cs typeface="+mj-cs"/>
              </a:rPr>
              <a:t> </a:t>
            </a:r>
            <a:r>
              <a:rPr lang="en-US" sz="2900" kern="1200">
                <a:latin typeface="+mj-lt"/>
                <a:ea typeface="+mj-ea"/>
                <a:cs typeface="+mj-cs"/>
              </a:rPr>
              <a:t>sabiedrībā</a:t>
            </a:r>
            <a:endParaRPr lang="en-US" sz="2900" kern="1200" dirty="0">
              <a:latin typeface="+mj-lt"/>
              <a:ea typeface="+mj-ea"/>
              <a:cs typeface="+mj-cs"/>
            </a:endParaRPr>
          </a:p>
        </p:txBody>
      </p:sp>
      <p:pic>
        <p:nvPicPr>
          <p:cNvPr id="5" name="Picture 4" descr="A computer screen with icons&#10;&#10;Description automatically generated">
            <a:extLst>
              <a:ext uri="{FF2B5EF4-FFF2-40B4-BE49-F238E27FC236}">
                <a16:creationId xmlns:a16="http://schemas.microsoft.com/office/drawing/2014/main" id="{D63C70B2-08A0-A0FA-D2C6-4D8C522C2FD7}"/>
              </a:ext>
            </a:extLst>
          </p:cNvPr>
          <p:cNvPicPr>
            <a:picLocks noChangeAspect="1"/>
          </p:cNvPicPr>
          <p:nvPr/>
        </p:nvPicPr>
        <p:blipFill>
          <a:blip r:embed="rId3"/>
          <a:stretch>
            <a:fillRect/>
          </a:stretch>
        </p:blipFill>
        <p:spPr>
          <a:xfrm>
            <a:off x="240030" y="463597"/>
            <a:ext cx="3010662" cy="2003458"/>
          </a:xfrm>
          <a:prstGeom prst="rect">
            <a:avLst/>
          </a:prstGeom>
        </p:spPr>
      </p:pic>
      <p:sp>
        <p:nvSpPr>
          <p:cNvPr id="142"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120" y="1796796"/>
            <a:ext cx="3182692" cy="13716"/>
          </a:xfrm>
          <a:custGeom>
            <a:avLst/>
            <a:gdLst>
              <a:gd name="connsiteX0" fmla="*/ 0 w 3182692"/>
              <a:gd name="connsiteY0" fmla="*/ 0 h 13716"/>
              <a:gd name="connsiteX1" fmla="*/ 636538 w 3182692"/>
              <a:gd name="connsiteY1" fmla="*/ 0 h 13716"/>
              <a:gd name="connsiteX2" fmla="*/ 1273077 w 3182692"/>
              <a:gd name="connsiteY2" fmla="*/ 0 h 13716"/>
              <a:gd name="connsiteX3" fmla="*/ 1909615 w 3182692"/>
              <a:gd name="connsiteY3" fmla="*/ 0 h 13716"/>
              <a:gd name="connsiteX4" fmla="*/ 2482500 w 3182692"/>
              <a:gd name="connsiteY4" fmla="*/ 0 h 13716"/>
              <a:gd name="connsiteX5" fmla="*/ 3182692 w 3182692"/>
              <a:gd name="connsiteY5" fmla="*/ 0 h 13716"/>
              <a:gd name="connsiteX6" fmla="*/ 3182692 w 3182692"/>
              <a:gd name="connsiteY6" fmla="*/ 13716 h 13716"/>
              <a:gd name="connsiteX7" fmla="*/ 2609807 w 3182692"/>
              <a:gd name="connsiteY7" fmla="*/ 13716 h 13716"/>
              <a:gd name="connsiteX8" fmla="*/ 2068750 w 3182692"/>
              <a:gd name="connsiteY8" fmla="*/ 13716 h 13716"/>
              <a:gd name="connsiteX9" fmla="*/ 1432211 w 3182692"/>
              <a:gd name="connsiteY9" fmla="*/ 13716 h 13716"/>
              <a:gd name="connsiteX10" fmla="*/ 859327 w 3182692"/>
              <a:gd name="connsiteY10" fmla="*/ 13716 h 13716"/>
              <a:gd name="connsiteX11" fmla="*/ 0 w 3182692"/>
              <a:gd name="connsiteY11" fmla="*/ 13716 h 13716"/>
              <a:gd name="connsiteX12" fmla="*/ 0 w 3182692"/>
              <a:gd name="connsiteY12" fmla="*/ 0 h 13716"/>
              <a:gd name="connsiteX0" fmla="*/ 0 w 3182692"/>
              <a:gd name="connsiteY0" fmla="*/ 0 h 13716"/>
              <a:gd name="connsiteX1" fmla="*/ 572885 w 3182692"/>
              <a:gd name="connsiteY1" fmla="*/ 0 h 13716"/>
              <a:gd name="connsiteX2" fmla="*/ 1113942 w 3182692"/>
              <a:gd name="connsiteY2" fmla="*/ 0 h 13716"/>
              <a:gd name="connsiteX3" fmla="*/ 1686827 w 3182692"/>
              <a:gd name="connsiteY3" fmla="*/ 0 h 13716"/>
              <a:gd name="connsiteX4" fmla="*/ 2323365 w 3182692"/>
              <a:gd name="connsiteY4" fmla="*/ 0 h 13716"/>
              <a:gd name="connsiteX5" fmla="*/ 3182692 w 3182692"/>
              <a:gd name="connsiteY5" fmla="*/ 0 h 13716"/>
              <a:gd name="connsiteX6" fmla="*/ 3182692 w 3182692"/>
              <a:gd name="connsiteY6" fmla="*/ 13716 h 13716"/>
              <a:gd name="connsiteX7" fmla="*/ 2546154 w 3182692"/>
              <a:gd name="connsiteY7" fmla="*/ 13716 h 13716"/>
              <a:gd name="connsiteX8" fmla="*/ 1845961 w 3182692"/>
              <a:gd name="connsiteY8" fmla="*/ 13716 h 13716"/>
              <a:gd name="connsiteX9" fmla="*/ 1304904 w 3182692"/>
              <a:gd name="connsiteY9" fmla="*/ 13716 h 13716"/>
              <a:gd name="connsiteX10" fmla="*/ 604711 w 3182692"/>
              <a:gd name="connsiteY10" fmla="*/ 13716 h 13716"/>
              <a:gd name="connsiteX11" fmla="*/ 0 w 3182692"/>
              <a:gd name="connsiteY11" fmla="*/ 13716 h 13716"/>
              <a:gd name="connsiteX12" fmla="*/ 0 w 3182692"/>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3716"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70" y="4238"/>
                  <a:pt x="3183054" y="9645"/>
                  <a:pt x="3182692" y="13716"/>
                </a:cubicBezTo>
                <a:cubicBezTo>
                  <a:pt x="2944477" y="11253"/>
                  <a:pt x="2868931" y="7798"/>
                  <a:pt x="2609807" y="13716"/>
                </a:cubicBezTo>
                <a:cubicBezTo>
                  <a:pt x="2341556" y="1621"/>
                  <a:pt x="2324113" y="18134"/>
                  <a:pt x="2068750" y="13716"/>
                </a:cubicBezTo>
                <a:cubicBezTo>
                  <a:pt x="1817163" y="3280"/>
                  <a:pt x="1716254" y="21407"/>
                  <a:pt x="1432211" y="13716"/>
                </a:cubicBezTo>
                <a:cubicBezTo>
                  <a:pt x="1164747" y="-32709"/>
                  <a:pt x="993140" y="23003"/>
                  <a:pt x="859327" y="13716"/>
                </a:cubicBezTo>
                <a:cubicBezTo>
                  <a:pt x="750703" y="-29546"/>
                  <a:pt x="236193" y="34159"/>
                  <a:pt x="0" y="13716"/>
                </a:cubicBezTo>
                <a:cubicBezTo>
                  <a:pt x="-950" y="8514"/>
                  <a:pt x="-119" y="3449"/>
                  <a:pt x="0" y="0"/>
                </a:cubicBezTo>
                <a:close/>
              </a:path>
              <a:path w="3182692" h="13716"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1911" y="5403"/>
                  <a:pt x="3181851" y="9705"/>
                  <a:pt x="3182692" y="13716"/>
                </a:cubicBezTo>
                <a:cubicBezTo>
                  <a:pt x="3012563" y="-42392"/>
                  <a:pt x="2765409" y="31046"/>
                  <a:pt x="2546154" y="13716"/>
                </a:cubicBezTo>
                <a:cubicBezTo>
                  <a:pt x="2333381" y="9342"/>
                  <a:pt x="2154438" y="5266"/>
                  <a:pt x="1845961" y="13716"/>
                </a:cubicBezTo>
                <a:cubicBezTo>
                  <a:pt x="1531509" y="29240"/>
                  <a:pt x="1456631" y="-11178"/>
                  <a:pt x="1304904" y="13716"/>
                </a:cubicBezTo>
                <a:cubicBezTo>
                  <a:pt x="1168344" y="31779"/>
                  <a:pt x="928499" y="10475"/>
                  <a:pt x="604711" y="13716"/>
                </a:cubicBezTo>
                <a:cubicBezTo>
                  <a:pt x="285438" y="33435"/>
                  <a:pt x="116029" y="-26776"/>
                  <a:pt x="0" y="13716"/>
                </a:cubicBezTo>
                <a:cubicBezTo>
                  <a:pt x="242" y="7496"/>
                  <a:pt x="776" y="5947"/>
                  <a:pt x="0" y="0"/>
                </a:cubicBezTo>
                <a:close/>
              </a:path>
              <a:path w="3182692" h="13716"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2796" y="3768"/>
                  <a:pt x="3182802" y="10153"/>
                  <a:pt x="3182692" y="13716"/>
                </a:cubicBezTo>
                <a:cubicBezTo>
                  <a:pt x="2959845" y="21002"/>
                  <a:pt x="2868929" y="20408"/>
                  <a:pt x="2609807" y="13716"/>
                </a:cubicBezTo>
                <a:cubicBezTo>
                  <a:pt x="2341405" y="1420"/>
                  <a:pt x="2328488" y="15864"/>
                  <a:pt x="2068750" y="13716"/>
                </a:cubicBezTo>
                <a:cubicBezTo>
                  <a:pt x="1816113" y="-2177"/>
                  <a:pt x="1699345" y="32283"/>
                  <a:pt x="1432211" y="13716"/>
                </a:cubicBezTo>
                <a:cubicBezTo>
                  <a:pt x="1148381" y="-32756"/>
                  <a:pt x="987622" y="-2169"/>
                  <a:pt x="859327" y="13716"/>
                </a:cubicBezTo>
                <a:cubicBezTo>
                  <a:pt x="743387" y="32850"/>
                  <a:pt x="194182" y="14217"/>
                  <a:pt x="0" y="13716"/>
                </a:cubicBezTo>
                <a:cubicBezTo>
                  <a:pt x="84" y="8233"/>
                  <a:pt x="-347" y="318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3716"/>
                      <a:gd name="connsiteX1" fmla="*/ 636538 w 3182692"/>
                      <a:gd name="connsiteY1" fmla="*/ 0 h 13716"/>
                      <a:gd name="connsiteX2" fmla="*/ 1273077 w 3182692"/>
                      <a:gd name="connsiteY2" fmla="*/ 0 h 13716"/>
                      <a:gd name="connsiteX3" fmla="*/ 1909615 w 3182692"/>
                      <a:gd name="connsiteY3" fmla="*/ 0 h 13716"/>
                      <a:gd name="connsiteX4" fmla="*/ 2482500 w 3182692"/>
                      <a:gd name="connsiteY4" fmla="*/ 0 h 13716"/>
                      <a:gd name="connsiteX5" fmla="*/ 3182692 w 3182692"/>
                      <a:gd name="connsiteY5" fmla="*/ 0 h 13716"/>
                      <a:gd name="connsiteX6" fmla="*/ 3182692 w 3182692"/>
                      <a:gd name="connsiteY6" fmla="*/ 13716 h 13716"/>
                      <a:gd name="connsiteX7" fmla="*/ 2609807 w 3182692"/>
                      <a:gd name="connsiteY7" fmla="*/ 13716 h 13716"/>
                      <a:gd name="connsiteX8" fmla="*/ 2068750 w 3182692"/>
                      <a:gd name="connsiteY8" fmla="*/ 13716 h 13716"/>
                      <a:gd name="connsiteX9" fmla="*/ 1432211 w 3182692"/>
                      <a:gd name="connsiteY9" fmla="*/ 13716 h 13716"/>
                      <a:gd name="connsiteX10" fmla="*/ 859327 w 3182692"/>
                      <a:gd name="connsiteY10" fmla="*/ 13716 h 13716"/>
                      <a:gd name="connsiteX11" fmla="*/ 0 w 3182692"/>
                      <a:gd name="connsiteY11" fmla="*/ 13716 h 13716"/>
                      <a:gd name="connsiteX12" fmla="*/ 0 w 3182692"/>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3716"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2906" y="4075"/>
                          <a:pt x="3183008" y="9784"/>
                          <a:pt x="3182692" y="13716"/>
                        </a:cubicBezTo>
                        <a:cubicBezTo>
                          <a:pt x="2947402" y="17868"/>
                          <a:pt x="2876226" y="22619"/>
                          <a:pt x="2609807" y="13716"/>
                        </a:cubicBezTo>
                        <a:cubicBezTo>
                          <a:pt x="2343389" y="4813"/>
                          <a:pt x="2326689" y="21007"/>
                          <a:pt x="2068750" y="13716"/>
                        </a:cubicBezTo>
                        <a:cubicBezTo>
                          <a:pt x="1810811" y="6425"/>
                          <a:pt x="1713836" y="43647"/>
                          <a:pt x="1432211" y="13716"/>
                        </a:cubicBezTo>
                        <a:cubicBezTo>
                          <a:pt x="1150586" y="-16215"/>
                          <a:pt x="982765" y="-825"/>
                          <a:pt x="859327" y="13716"/>
                        </a:cubicBezTo>
                        <a:cubicBezTo>
                          <a:pt x="735889" y="28257"/>
                          <a:pt x="254183" y="30659"/>
                          <a:pt x="0" y="13716"/>
                        </a:cubicBezTo>
                        <a:cubicBezTo>
                          <a:pt x="-535" y="8247"/>
                          <a:pt x="-201" y="2959"/>
                          <a:pt x="0" y="0"/>
                        </a:cubicBezTo>
                        <a:close/>
                      </a:path>
                      <a:path w="3182692" h="13716"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2126" y="5320"/>
                          <a:pt x="3182368" y="9001"/>
                          <a:pt x="3182692" y="13716"/>
                        </a:cubicBezTo>
                        <a:cubicBezTo>
                          <a:pt x="3026065" y="-15421"/>
                          <a:pt x="2775006" y="18495"/>
                          <a:pt x="2546154" y="13716"/>
                        </a:cubicBezTo>
                        <a:cubicBezTo>
                          <a:pt x="2317302" y="8937"/>
                          <a:pt x="2168173" y="-13085"/>
                          <a:pt x="1845961" y="13716"/>
                        </a:cubicBezTo>
                        <a:cubicBezTo>
                          <a:pt x="1523749" y="40517"/>
                          <a:pt x="1450078" y="-5416"/>
                          <a:pt x="1304904" y="13716"/>
                        </a:cubicBezTo>
                        <a:cubicBezTo>
                          <a:pt x="1159730" y="32848"/>
                          <a:pt x="942635" y="-14593"/>
                          <a:pt x="604711" y="13716"/>
                        </a:cubicBezTo>
                        <a:cubicBezTo>
                          <a:pt x="266787" y="42025"/>
                          <a:pt x="141927" y="-12967"/>
                          <a:pt x="0" y="13716"/>
                        </a:cubicBezTo>
                        <a:cubicBezTo>
                          <a:pt x="58" y="7834"/>
                          <a:pt x="453" y="583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hand holding a phone&#10;&#10;Description automatically generated">
            <a:extLst>
              <a:ext uri="{FF2B5EF4-FFF2-40B4-BE49-F238E27FC236}">
                <a16:creationId xmlns:a16="http://schemas.microsoft.com/office/drawing/2014/main" id="{2AFB7DE3-EF89-A76D-BA8E-13D5BE741C78}"/>
              </a:ext>
            </a:extLst>
          </p:cNvPr>
          <p:cNvPicPr>
            <a:picLocks noChangeAspect="1"/>
          </p:cNvPicPr>
          <p:nvPr/>
        </p:nvPicPr>
        <p:blipFill>
          <a:blip r:embed="rId4"/>
          <a:stretch>
            <a:fillRect/>
          </a:stretch>
        </p:blipFill>
        <p:spPr>
          <a:xfrm>
            <a:off x="240030" y="2676446"/>
            <a:ext cx="2996946" cy="1468503"/>
          </a:xfrm>
          <a:prstGeom prst="rect">
            <a:avLst/>
          </a:prstGeom>
        </p:spPr>
      </p:pic>
      <p:sp>
        <p:nvSpPr>
          <p:cNvPr id="3" name="Text Placeholder 2">
            <a:extLst>
              <a:ext uri="{FF2B5EF4-FFF2-40B4-BE49-F238E27FC236}">
                <a16:creationId xmlns:a16="http://schemas.microsoft.com/office/drawing/2014/main" id="{3676E1BE-FA0D-821C-B0FA-0F32FD28F796}"/>
              </a:ext>
            </a:extLst>
          </p:cNvPr>
          <p:cNvSpPr>
            <a:spLocks noGrp="1"/>
          </p:cNvSpPr>
          <p:nvPr>
            <p:ph type="body" idx="1"/>
          </p:nvPr>
        </p:nvSpPr>
        <p:spPr>
          <a:xfrm>
            <a:off x="3477005" y="2029968"/>
            <a:ext cx="5539773" cy="2839212"/>
          </a:xfrm>
        </p:spPr>
        <p:txBody>
          <a:bodyPr vert="horz" lIns="91440" tIns="45720" rIns="91440" bIns="45720" rtlCol="0">
            <a:noAutofit/>
          </a:bodyPr>
          <a:lstStyle/>
          <a:p>
            <a:pPr>
              <a:lnSpc>
                <a:spcPct val="110000"/>
              </a:lnSpc>
              <a:spcAft>
                <a:spcPts val="600"/>
              </a:spcAft>
              <a:buFont typeface="Arial" panose="020B0604020202020204" pitchFamily="34" charset="0"/>
              <a:buChar char="•"/>
            </a:pPr>
            <a:r>
              <a:rPr lang="lv-LV" sz="1200" kern="1200" dirty="0">
                <a:latin typeface="+mn-lt"/>
                <a:ea typeface="+mn-ea"/>
                <a:cs typeface="+mn-cs"/>
              </a:rPr>
              <a:t>Par jaunu </a:t>
            </a:r>
            <a:r>
              <a:rPr lang="lv-LV" sz="1200" kern="1200" dirty="0" err="1">
                <a:latin typeface="+mn-lt"/>
                <a:ea typeface="+mn-ea"/>
                <a:cs typeface="+mn-cs"/>
              </a:rPr>
              <a:t>funcionalitāti</a:t>
            </a:r>
            <a:r>
              <a:rPr lang="lv-LV" sz="1200" kern="1200" dirty="0">
                <a:latin typeface="+mn-lt"/>
                <a:ea typeface="+mn-ea"/>
                <a:cs typeface="+mn-cs"/>
              </a:rPr>
              <a:t> jeb jauna veida iekārtu klientu informēs atbilstošās tehnikas vienības lietotne</a:t>
            </a:r>
          </a:p>
          <a:p>
            <a:pPr>
              <a:lnSpc>
                <a:spcPct val="110000"/>
              </a:lnSpc>
              <a:spcAft>
                <a:spcPts val="600"/>
              </a:spcAft>
              <a:buFont typeface="Arial" panose="020B0604020202020204" pitchFamily="34" charset="0"/>
              <a:buChar char="•"/>
            </a:pPr>
            <a:r>
              <a:rPr lang="lv-LV" sz="1200" kern="1200" dirty="0">
                <a:latin typeface="+mn-lt"/>
                <a:ea typeface="+mn-ea"/>
                <a:cs typeface="+mn-cs"/>
              </a:rPr>
              <a:t>Aizvien populārāk kļūs tieši papildus pakalpojumu abonēšana klientu ērtībai (piemēram lietotne </a:t>
            </a:r>
            <a:r>
              <a:rPr lang="lv-LV" sz="1200" kern="1200" dirty="0" err="1">
                <a:latin typeface="+mn-lt"/>
                <a:ea typeface="+mn-ea"/>
                <a:cs typeface="+mn-cs"/>
              </a:rPr>
              <a:t>viedtelevīzijā</a:t>
            </a:r>
            <a:r>
              <a:rPr lang="lv-LV" sz="1200" kern="1200" dirty="0">
                <a:latin typeface="+mn-lt"/>
                <a:ea typeface="+mn-ea"/>
                <a:cs typeface="+mn-cs"/>
              </a:rPr>
              <a:t>, kas regulāri tiek atjaunota no izstrādātāju puses)</a:t>
            </a:r>
          </a:p>
          <a:p>
            <a:pPr>
              <a:lnSpc>
                <a:spcPct val="110000"/>
              </a:lnSpc>
              <a:spcAft>
                <a:spcPts val="600"/>
              </a:spcAft>
              <a:buFont typeface="Arial" panose="020B0604020202020204" pitchFamily="34" charset="0"/>
              <a:buChar char="•"/>
            </a:pPr>
            <a:r>
              <a:rPr lang="lv-LV" sz="1200" kern="1200" dirty="0">
                <a:latin typeface="+mn-lt"/>
                <a:ea typeface="+mn-ea"/>
                <a:cs typeface="+mn-cs"/>
              </a:rPr>
              <a:t>Lietu interneta (</a:t>
            </a:r>
            <a:r>
              <a:rPr lang="lv-LV" sz="1200" kern="1200" dirty="0" err="1">
                <a:latin typeface="+mn-lt"/>
                <a:ea typeface="+mn-ea"/>
                <a:cs typeface="+mn-cs"/>
              </a:rPr>
              <a:t>IoT</a:t>
            </a:r>
            <a:r>
              <a:rPr lang="lv-LV" sz="1200" kern="1200" dirty="0">
                <a:latin typeface="+mn-lt"/>
                <a:ea typeface="+mn-ea"/>
                <a:cs typeface="+mn-cs"/>
              </a:rPr>
              <a:t>) tehnoloģijas dos iespēju precīzāk iegūt un analizēt lietotāju uzvedību lai izstrādātu un piedāvātu personalizētus risinājumus</a:t>
            </a:r>
          </a:p>
          <a:p>
            <a:pPr>
              <a:lnSpc>
                <a:spcPct val="110000"/>
              </a:lnSpc>
              <a:spcAft>
                <a:spcPts val="600"/>
              </a:spcAft>
              <a:buFont typeface="Arial" panose="020B0604020202020204" pitchFamily="34" charset="0"/>
              <a:buChar char="•"/>
            </a:pPr>
            <a:r>
              <a:rPr lang="lv-LV" sz="1200" kern="1200" dirty="0">
                <a:latin typeface="+mn-lt"/>
                <a:ea typeface="+mn-ea"/>
                <a:cs typeface="+mn-cs"/>
              </a:rPr>
              <a:t>Piegādes ķēdes kļūs aizvien īsākas un produktu aprites cikls straujāks</a:t>
            </a:r>
          </a:p>
          <a:p>
            <a:pPr>
              <a:lnSpc>
                <a:spcPct val="110000"/>
              </a:lnSpc>
              <a:spcAft>
                <a:spcPts val="600"/>
              </a:spcAft>
              <a:buFont typeface="Arial" panose="020B0604020202020204" pitchFamily="34" charset="0"/>
              <a:buChar char="•"/>
            </a:pPr>
            <a:r>
              <a:rPr lang="lv-LV" sz="1200" kern="1200" dirty="0">
                <a:latin typeface="+mn-lt"/>
                <a:ea typeface="+mn-ea"/>
                <a:cs typeface="+mn-cs"/>
              </a:rPr>
              <a:t>Neskatoties uz visiem jauno tehnoloģiju panākumiem, paliks arī tā iedzīvotāju daļa (mazāka kā līdz šim), kuru sasniegšanai būs izmantojami tradicionālie un līdz šim pazīstamie kanāli</a:t>
            </a:r>
          </a:p>
          <a:p>
            <a:pPr>
              <a:lnSpc>
                <a:spcPct val="110000"/>
              </a:lnSpc>
              <a:spcAft>
                <a:spcPts val="600"/>
              </a:spcAft>
              <a:buFont typeface="Arial" panose="020B0604020202020204" pitchFamily="34" charset="0"/>
              <a:buChar char="•"/>
            </a:pPr>
            <a:endParaRPr lang="lv-LV" sz="1200" kern="1200" dirty="0">
              <a:latin typeface="+mn-lt"/>
              <a:ea typeface="+mn-ea"/>
              <a:cs typeface="+mn-cs"/>
            </a:endParaRPr>
          </a:p>
          <a:p>
            <a:pPr>
              <a:lnSpc>
                <a:spcPct val="110000"/>
              </a:lnSpc>
              <a:spcAft>
                <a:spcPts val="600"/>
              </a:spcAft>
              <a:buFont typeface="Arial" panose="020B0604020202020204" pitchFamily="34" charset="0"/>
              <a:buChar char="•"/>
            </a:pPr>
            <a:endParaRPr lang="lv-LV" sz="1200" kern="1200" dirty="0">
              <a:latin typeface="+mn-lt"/>
              <a:ea typeface="+mn-ea"/>
              <a:cs typeface="+mn-cs"/>
            </a:endParaRPr>
          </a:p>
        </p:txBody>
      </p:sp>
      <p:sp>
        <p:nvSpPr>
          <p:cNvPr id="2" name="TextBox 1">
            <a:extLst>
              <a:ext uri="{FF2B5EF4-FFF2-40B4-BE49-F238E27FC236}">
                <a16:creationId xmlns:a16="http://schemas.microsoft.com/office/drawing/2014/main" id="{9BFE3AF8-E829-03EC-3014-B5BC9C4646E9}"/>
              </a:ext>
            </a:extLst>
          </p:cNvPr>
          <p:cNvSpPr txBox="1"/>
          <p:nvPr/>
        </p:nvSpPr>
        <p:spPr>
          <a:xfrm>
            <a:off x="240030" y="4279392"/>
            <a:ext cx="2996946" cy="354108"/>
          </a:xfrm>
          <a:prstGeom prst="rect">
            <a:avLst/>
          </a:prstGeom>
          <a:solidFill>
            <a:srgbClr val="000000">
              <a:alpha val="50000"/>
            </a:srgbClr>
          </a:solidFill>
          <a:ln>
            <a:noFill/>
          </a:ln>
        </p:spPr>
        <p:txBody>
          <a:bodyPr wrap="square" rtlCol="0">
            <a:noAutofit/>
          </a:bodyPr>
          <a:lstStyle/>
          <a:p>
            <a:pPr>
              <a:spcAft>
                <a:spcPts val="600"/>
              </a:spcAft>
            </a:pPr>
            <a:r>
              <a:rPr lang="en-GB" sz="800" dirty="0" err="1">
                <a:solidFill>
                  <a:srgbClr val="FFFFFF"/>
                </a:solidFill>
                <a:latin typeface="+mn-lt"/>
                <a:ea typeface="+mn-ea"/>
                <a:cs typeface="+mn-cs"/>
              </a:rPr>
              <a:t>Avots</a:t>
            </a:r>
            <a:r>
              <a:rPr lang="en-GB" sz="800" dirty="0">
                <a:solidFill>
                  <a:srgbClr val="FFFFFF"/>
                </a:solidFill>
                <a:latin typeface="+mn-lt"/>
                <a:ea typeface="+mn-ea"/>
                <a:cs typeface="+mn-cs"/>
              </a:rPr>
              <a:t>: https://</a:t>
            </a:r>
            <a:r>
              <a:rPr lang="en-GB" sz="800" dirty="0" err="1">
                <a:solidFill>
                  <a:srgbClr val="FFFFFF"/>
                </a:solidFill>
                <a:latin typeface="+mn-lt"/>
                <a:ea typeface="+mn-ea"/>
                <a:cs typeface="+mn-cs"/>
              </a:rPr>
              <a:t>www.givergy.com</a:t>
            </a:r>
            <a:r>
              <a:rPr lang="en-GB" sz="800" dirty="0">
                <a:solidFill>
                  <a:srgbClr val="FFFFFF"/>
                </a:solidFill>
                <a:latin typeface="+mn-lt"/>
                <a:ea typeface="+mn-ea"/>
                <a:cs typeface="+mn-cs"/>
              </a:rPr>
              <a:t>/au/blog/3-top-digital-marketing-tips-for-nonprofits/</a:t>
            </a:r>
            <a:endParaRPr lang="en-LV" sz="800" dirty="0">
              <a:solidFill>
                <a:srgbClr val="FFFFFF"/>
              </a:solidFill>
              <a:latin typeface="+mn-lt"/>
              <a:ea typeface="+mn-ea"/>
              <a:cs typeface="+mn-cs"/>
            </a:endParaRPr>
          </a:p>
        </p:txBody>
      </p:sp>
    </p:spTree>
    <p:extLst>
      <p:ext uri="{BB962C8B-B14F-4D97-AF65-F5344CB8AC3E}">
        <p14:creationId xmlns:p14="http://schemas.microsoft.com/office/powerpoint/2010/main" val="2209071967"/>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904</Words>
  <Application>Microsoft Macintosh PowerPoint</Application>
  <PresentationFormat>On-screen Show (16:9)</PresentationFormat>
  <Paragraphs>62</Paragraphs>
  <Slides>12</Slides>
  <Notes>12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Calibri</vt:lpstr>
      <vt:lpstr>1_Office Theme</vt:lpstr>
      <vt:lpstr>Office Theme</vt:lpstr>
      <vt:lpstr>Projekts “Digitalizācijas iniciatīvas studiju kvalitātes pilnveidei augstskolu stratēģiskās specializācijas jomās”  Projekta Nr. 8.2.3.0/22/A/005</vt:lpstr>
      <vt:lpstr>DIGITĀLAIS MĀRKETINGS</vt:lpstr>
      <vt:lpstr>Interneta veikalu analīze un ilgtermiņa attīstības iespējas</vt:lpstr>
      <vt:lpstr>Sākotnējai iedvesmai</vt:lpstr>
      <vt:lpstr>Interneta veikali nākotnē (kopējās tendences)</vt:lpstr>
      <vt:lpstr>Dažādi mediji un ekrāni – pārdošanas vietnes nākotnē</vt:lpstr>
      <vt:lpstr>Sabiedrības attīstības posmi datu zinātnes kontekstā</vt:lpstr>
      <vt:lpstr>Digitālā mārketinga loma nākotnes sabiedrībā</vt:lpstr>
      <vt:lpstr>Digitālā mārketinga procesu piemēri nākotnes sabiedrībā</vt:lpstr>
      <vt:lpstr>Tehnoloģisko iespēju izmantošana satura izstrādē un pasniegšanas formā</vt:lpstr>
      <vt:lpstr>Izmantotā literatūra un informācijas avoti</vt:lpstr>
      <vt:lpstr>PALDIES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Projekts “Digitalizācijas iniciatīvas studiju kvalitātes pilnveidei augstskolu stratēģiskās specializācijas jomās”  Projekta Nr. 8.2.3.0/22/A/005</dc:title>
  <dc:creator>Gundars Strazdiņš</dc:creator>
  <cp:lastModifiedBy>Ginta Majore</cp:lastModifiedBy>
  <cp:revision>14</cp:revision>
  <dcterms:created xsi:type="dcterms:W3CDTF">2019-03-10T15:44:34Z</dcterms:created>
  <dcterms:modified xsi:type="dcterms:W3CDTF">2023-08-13T19:57:59Z</dcterms:modified>
</cp:coreProperties>
</file>