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49" roundtripDataSignature="AMtx7mgM3QKcRwAzMuYFIJvYBZwTcLapR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customschemas.google.com/relationships/presentationmetadata" Target="meta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5abb594211_1_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5abb594211_1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 name="Google Shape;8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 name="Google Shape;336;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6" name="Google Shape;406;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4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4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5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5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sp>
        <p:nvSpPr>
          <p:cNvPr id="54" name="Google Shape;54;g25abb594211_1_39"/>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 name="Google Shape;55;g25abb594211_1_39"/>
          <p:cNvSpPr txBox="1"/>
          <p:nvPr>
            <p:ph type="ctrTitle"/>
          </p:nvPr>
        </p:nvSpPr>
        <p:spPr>
          <a:xfrm>
            <a:off x="642910" y="2143122"/>
            <a:ext cx="7486500" cy="11025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rgbClr val="00587E"/>
              </a:buClr>
              <a:buSzPts val="3400"/>
              <a:buFont typeface="Arial"/>
              <a:buNone/>
              <a:defRPr b="1">
                <a:solidFill>
                  <a:srgbClr val="00587E"/>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 name="Google Shape;56;g25abb594211_1_39"/>
          <p:cNvSpPr txBox="1"/>
          <p:nvPr>
            <p:ph idx="1" type="subTitle"/>
          </p:nvPr>
        </p:nvSpPr>
        <p:spPr>
          <a:xfrm>
            <a:off x="642910" y="3429006"/>
            <a:ext cx="7529400" cy="800100"/>
          </a:xfrm>
          <a:prstGeom prst="rect">
            <a:avLst/>
          </a:prstGeom>
          <a:noFill/>
          <a:ln>
            <a:noFill/>
          </a:ln>
        </p:spPr>
        <p:txBody>
          <a:bodyPr anchorCtr="0" anchor="t" bIns="45700" lIns="91425" spcFirstLastPara="1" rIns="91425" wrap="square" tIns="45700">
            <a:normAutofit/>
          </a:bodyPr>
          <a:lstStyle>
            <a:lvl1pPr lvl="0" rtl="0" algn="l">
              <a:spcBef>
                <a:spcPts val="320"/>
              </a:spcBef>
              <a:spcAft>
                <a:spcPts val="0"/>
              </a:spcAft>
              <a:buClr>
                <a:srgbClr val="00587E"/>
              </a:buClr>
              <a:buSzPts val="1600"/>
              <a:buNone/>
              <a:defRPr sz="1600">
                <a:solidFill>
                  <a:srgbClr val="00587E"/>
                </a:solidFill>
              </a:defRPr>
            </a:lvl1pPr>
            <a:lvl2pPr lvl="1" rtl="0" algn="ctr">
              <a:spcBef>
                <a:spcPts val="420"/>
              </a:spcBef>
              <a:spcAft>
                <a:spcPts val="0"/>
              </a:spcAft>
              <a:buClr>
                <a:srgbClr val="888888"/>
              </a:buClr>
              <a:buSzPts val="2100"/>
              <a:buNone/>
              <a:defRPr>
                <a:solidFill>
                  <a:srgbClr val="888888"/>
                </a:solidFill>
              </a:defRPr>
            </a:lvl2pPr>
            <a:lvl3pPr lvl="2" rtl="0" algn="ctr">
              <a:spcBef>
                <a:spcPts val="420"/>
              </a:spcBef>
              <a:spcAft>
                <a:spcPts val="0"/>
              </a:spcAft>
              <a:buClr>
                <a:srgbClr val="888888"/>
              </a:buClr>
              <a:buSzPts val="2100"/>
              <a:buNone/>
              <a:defRPr>
                <a:solidFill>
                  <a:srgbClr val="888888"/>
                </a:solidFill>
              </a:defRPr>
            </a:lvl3pPr>
            <a:lvl4pPr lvl="3" rtl="0" algn="ctr">
              <a:spcBef>
                <a:spcPts val="420"/>
              </a:spcBef>
              <a:spcAft>
                <a:spcPts val="0"/>
              </a:spcAft>
              <a:buClr>
                <a:srgbClr val="888888"/>
              </a:buClr>
              <a:buSzPts val="2100"/>
              <a:buNone/>
              <a:defRPr>
                <a:solidFill>
                  <a:srgbClr val="888888"/>
                </a:solidFill>
              </a:defRPr>
            </a:lvl4pPr>
            <a:lvl5pPr lvl="4" rtl="0" algn="ctr">
              <a:spcBef>
                <a:spcPts val="420"/>
              </a:spcBef>
              <a:spcAft>
                <a:spcPts val="0"/>
              </a:spcAft>
              <a:buClr>
                <a:srgbClr val="888888"/>
              </a:buClr>
              <a:buSzPts val="21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 name="Shape 57"/>
        <p:cNvGrpSpPr/>
        <p:nvPr/>
      </p:nvGrpSpPr>
      <p:grpSpPr>
        <a:xfrm>
          <a:off x="0" y="0"/>
          <a:ext cx="0" cy="0"/>
          <a:chOff x="0" y="0"/>
          <a:chExt cx="0" cy="0"/>
        </a:xfrm>
      </p:grpSpPr>
      <p:sp>
        <p:nvSpPr>
          <p:cNvPr id="58" name="Google Shape;58;g25abb594211_1_43"/>
          <p:cNvSpPr txBox="1"/>
          <p:nvPr>
            <p:ph type="title"/>
          </p:nvPr>
        </p:nvSpPr>
        <p:spPr>
          <a:xfrm>
            <a:off x="457200" y="357172"/>
            <a:ext cx="6686700" cy="8574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rgbClr val="00587E"/>
              </a:buClr>
              <a:buSzPts val="34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 name="Google Shape;59;g25abb594211_1_43"/>
          <p:cNvSpPr txBox="1"/>
          <p:nvPr>
            <p:ph idx="1" type="body"/>
          </p:nvPr>
        </p:nvSpPr>
        <p:spPr>
          <a:xfrm>
            <a:off x="457200" y="1500180"/>
            <a:ext cx="6686700" cy="3143400"/>
          </a:xfrm>
          <a:prstGeom prst="rect">
            <a:avLst/>
          </a:prstGeom>
          <a:noFill/>
          <a:ln>
            <a:noFill/>
          </a:ln>
        </p:spPr>
        <p:txBody>
          <a:bodyPr anchorCtr="0" anchor="t" bIns="45700" lIns="91425" spcFirstLastPara="1" rIns="91425" wrap="square" tIns="45700">
            <a:normAutofit/>
          </a:bodyPr>
          <a:lstStyle>
            <a:lvl1pPr indent="-228600" lvl="0" marL="457200" rtl="0" algn="l">
              <a:lnSpc>
                <a:spcPct val="120000"/>
              </a:lnSpc>
              <a:spcBef>
                <a:spcPts val="600"/>
              </a:spcBef>
              <a:spcAft>
                <a:spcPts val="0"/>
              </a:spcAft>
              <a:buClr>
                <a:schemeClr val="dk1"/>
              </a:buClr>
              <a:buSzPts val="1600"/>
              <a:buNone/>
              <a:defRPr/>
            </a:lvl1pPr>
            <a:lvl2pPr indent="-228600" lvl="1" marL="914400" rtl="0" algn="l">
              <a:spcBef>
                <a:spcPts val="360"/>
              </a:spcBef>
              <a:spcAft>
                <a:spcPts val="0"/>
              </a:spcAft>
              <a:buClr>
                <a:schemeClr val="dk1"/>
              </a:buClr>
              <a:buSzPts val="1800"/>
              <a:buNone/>
              <a:defRPr/>
            </a:lvl2pPr>
            <a:lvl3pPr indent="-228600" lvl="2" marL="1371600" rtl="0" algn="l">
              <a:spcBef>
                <a:spcPts val="360"/>
              </a:spcBef>
              <a:spcAft>
                <a:spcPts val="0"/>
              </a:spcAft>
              <a:buClr>
                <a:schemeClr val="dk1"/>
              </a:buClr>
              <a:buSzPts val="1800"/>
              <a:buNone/>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00ACE9"/>
        </a:solidFill>
      </p:bgPr>
    </p:bg>
    <p:spTree>
      <p:nvGrpSpPr>
        <p:cNvPr id="60" name="Shape 60"/>
        <p:cNvGrpSpPr/>
        <p:nvPr/>
      </p:nvGrpSpPr>
      <p:grpSpPr>
        <a:xfrm>
          <a:off x="0" y="0"/>
          <a:ext cx="0" cy="0"/>
          <a:chOff x="0" y="0"/>
          <a:chExt cx="0" cy="0"/>
        </a:xfrm>
      </p:grpSpPr>
      <p:sp>
        <p:nvSpPr>
          <p:cNvPr id="61" name="Google Shape;61;g25abb594211_1_46"/>
          <p:cNvSpPr/>
          <p:nvPr/>
        </p:nvSpPr>
        <p:spPr>
          <a:xfrm>
            <a:off x="0" y="0"/>
            <a:ext cx="9144000" cy="5143500"/>
          </a:xfrm>
          <a:prstGeom prst="rect">
            <a:avLst/>
          </a:prstGeom>
          <a:solidFill>
            <a:srgbClr val="00ACE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 name="Google Shape;62;g25abb594211_1_46"/>
          <p:cNvSpPr txBox="1"/>
          <p:nvPr>
            <p:ph type="title"/>
          </p:nvPr>
        </p:nvSpPr>
        <p:spPr>
          <a:xfrm>
            <a:off x="642910" y="2978954"/>
            <a:ext cx="7772400" cy="6645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3400"/>
              <a:buFont typeface="Arial"/>
              <a:buNone/>
              <a:defRPr b="1" sz="3400"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 name="Google Shape;63;g25abb594211_1_46"/>
          <p:cNvSpPr txBox="1"/>
          <p:nvPr>
            <p:ph idx="1" type="body"/>
          </p:nvPr>
        </p:nvSpPr>
        <p:spPr>
          <a:xfrm>
            <a:off x="642910" y="3732626"/>
            <a:ext cx="7772400" cy="696600"/>
          </a:xfrm>
          <a:prstGeom prst="rect">
            <a:avLst/>
          </a:prstGeom>
          <a:noFill/>
          <a:ln>
            <a:noFill/>
          </a:ln>
        </p:spPr>
        <p:txBody>
          <a:bodyPr anchorCtr="0" anchor="t" bIns="45700" lIns="91425" spcFirstLastPara="1" rIns="91425" wrap="square" tIns="45700">
            <a:normAutofit/>
          </a:bodyPr>
          <a:lstStyle>
            <a:lvl1pPr indent="-228600" lvl="0" marL="457200" rtl="0" algn="l">
              <a:spcBef>
                <a:spcPts val="320"/>
              </a:spcBef>
              <a:spcAft>
                <a:spcPts val="0"/>
              </a:spcAft>
              <a:buClr>
                <a:schemeClr val="lt1"/>
              </a:buClr>
              <a:buSzPts val="1600"/>
              <a:buNone/>
              <a:defRPr sz="1600">
                <a:solidFill>
                  <a:schemeClr val="lt1"/>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pic>
        <p:nvPicPr>
          <p:cNvPr id="64" name="Google Shape;64;g25abb594211_1_46"/>
          <p:cNvPicPr preferRelativeResize="0"/>
          <p:nvPr/>
        </p:nvPicPr>
        <p:blipFill rotWithShape="1">
          <a:blip r:embed="rId2">
            <a:alphaModFix/>
          </a:blip>
          <a:srcRect b="0" l="0" r="0" t="0"/>
          <a:stretch/>
        </p:blipFill>
        <p:spPr>
          <a:xfrm>
            <a:off x="695358" y="714362"/>
            <a:ext cx="947684" cy="947684"/>
          </a:xfrm>
          <a:prstGeom prst="rect">
            <a:avLst/>
          </a:prstGeom>
          <a:noFill/>
          <a:ln>
            <a:noFill/>
          </a:ln>
        </p:spPr>
      </p:pic>
      <p:pic>
        <p:nvPicPr>
          <p:cNvPr id="65" name="Google Shape;65;g25abb594211_1_46"/>
          <p:cNvPicPr preferRelativeResize="0"/>
          <p:nvPr/>
        </p:nvPicPr>
        <p:blipFill rotWithShape="1">
          <a:blip r:embed="rId3">
            <a:alphaModFix/>
          </a:blip>
          <a:srcRect b="0" l="1130" r="80892" t="0"/>
          <a:stretch/>
        </p:blipFill>
        <p:spPr>
          <a:xfrm rot="10800000">
            <a:off x="8858248" y="0"/>
            <a:ext cx="285752" cy="5143500"/>
          </a:xfrm>
          <a:prstGeom prst="rect">
            <a:avLst/>
          </a:prstGeom>
          <a:noFill/>
          <a:ln>
            <a:noFill/>
          </a:ln>
        </p:spPr>
      </p:pic>
      <p:sp>
        <p:nvSpPr>
          <p:cNvPr id="66" name="Google Shape;66;g25abb594211_1_46"/>
          <p:cNvSpPr/>
          <p:nvPr/>
        </p:nvSpPr>
        <p:spPr>
          <a:xfrm>
            <a:off x="695358" y="2071684"/>
            <a:ext cx="947700" cy="71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7" name="Shape 67"/>
        <p:cNvGrpSpPr/>
        <p:nvPr/>
      </p:nvGrpSpPr>
      <p:grpSpPr>
        <a:xfrm>
          <a:off x="0" y="0"/>
          <a:ext cx="0" cy="0"/>
          <a:chOff x="0" y="0"/>
          <a:chExt cx="0" cy="0"/>
        </a:xfrm>
      </p:grpSpPr>
      <p:sp>
        <p:nvSpPr>
          <p:cNvPr id="68" name="Google Shape;68;g25abb594211_1_53"/>
          <p:cNvSpPr txBox="1"/>
          <p:nvPr>
            <p:ph type="title"/>
          </p:nvPr>
        </p:nvSpPr>
        <p:spPr>
          <a:xfrm>
            <a:off x="457200" y="357172"/>
            <a:ext cx="6686700" cy="8574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rgbClr val="00587E"/>
              </a:buClr>
              <a:buSzPts val="34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9" name="Google Shape;69;g25abb594211_1_53"/>
          <p:cNvSpPr txBox="1"/>
          <p:nvPr>
            <p:ph idx="1" type="body"/>
          </p:nvPr>
        </p:nvSpPr>
        <p:spPr>
          <a:xfrm>
            <a:off x="457200" y="1571617"/>
            <a:ext cx="4038600" cy="3023100"/>
          </a:xfrm>
          <a:prstGeom prst="rect">
            <a:avLst/>
          </a:prstGeom>
          <a:noFill/>
          <a:ln>
            <a:noFill/>
          </a:ln>
        </p:spPr>
        <p:txBody>
          <a:bodyPr anchorCtr="0" anchor="t" bIns="45700" lIns="91425" spcFirstLastPara="1" rIns="91425" wrap="square" tIns="45700">
            <a:normAutofit/>
          </a:bodyPr>
          <a:lstStyle>
            <a:lvl1pPr indent="-228600" lvl="0" marL="457200" rtl="0" algn="l">
              <a:lnSpc>
                <a:spcPct val="120000"/>
              </a:lnSpc>
              <a:spcBef>
                <a:spcPts val="600"/>
              </a:spcBef>
              <a:spcAft>
                <a:spcPts val="0"/>
              </a:spcAft>
              <a:buClr>
                <a:schemeClr val="dk1"/>
              </a:buClr>
              <a:buSzPts val="1600"/>
              <a:buNone/>
              <a:defRPr sz="1600"/>
            </a:lvl1pPr>
            <a:lvl2pPr indent="-228600" lvl="1" marL="914400" rtl="0" algn="l">
              <a:lnSpc>
                <a:spcPct val="120000"/>
              </a:lnSpc>
              <a:spcBef>
                <a:spcPts val="600"/>
              </a:spcBef>
              <a:spcAft>
                <a:spcPts val="0"/>
              </a:spcAft>
              <a:buClr>
                <a:schemeClr val="dk1"/>
              </a:buClr>
              <a:buSzPts val="1600"/>
              <a:buNone/>
              <a:defRPr sz="1600"/>
            </a:lvl2pPr>
            <a:lvl3pPr indent="-228600" lvl="2" marL="1371600" rtl="0" algn="l">
              <a:lnSpc>
                <a:spcPct val="120000"/>
              </a:lnSpc>
              <a:spcBef>
                <a:spcPts val="600"/>
              </a:spcBef>
              <a:spcAft>
                <a:spcPts val="0"/>
              </a:spcAft>
              <a:buClr>
                <a:schemeClr val="dk1"/>
              </a:buClr>
              <a:buSzPts val="1600"/>
              <a:buNone/>
              <a:defRPr sz="1600"/>
            </a:lvl3pPr>
            <a:lvl4pPr indent="-228600" lvl="3" marL="1828800" rtl="0" algn="l">
              <a:lnSpc>
                <a:spcPct val="120000"/>
              </a:lnSpc>
              <a:spcBef>
                <a:spcPts val="600"/>
              </a:spcBef>
              <a:spcAft>
                <a:spcPts val="0"/>
              </a:spcAft>
              <a:buClr>
                <a:schemeClr val="dk1"/>
              </a:buClr>
              <a:buSzPts val="1600"/>
              <a:buNone/>
              <a:defRPr sz="1600"/>
            </a:lvl4pPr>
            <a:lvl5pPr indent="-228600" lvl="4" marL="2286000" rtl="0" algn="l">
              <a:lnSpc>
                <a:spcPct val="120000"/>
              </a:lnSpc>
              <a:spcBef>
                <a:spcPts val="600"/>
              </a:spcBef>
              <a:spcAft>
                <a:spcPts val="0"/>
              </a:spcAft>
              <a:buClr>
                <a:schemeClr val="dk1"/>
              </a:buClr>
              <a:buSzPts val="1600"/>
              <a:buNone/>
              <a:defRPr sz="16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70" name="Google Shape;70;g25abb594211_1_53"/>
          <p:cNvSpPr txBox="1"/>
          <p:nvPr>
            <p:ph idx="2" type="body"/>
          </p:nvPr>
        </p:nvSpPr>
        <p:spPr>
          <a:xfrm>
            <a:off x="4648200" y="1571617"/>
            <a:ext cx="3495600" cy="3023100"/>
          </a:xfrm>
          <a:prstGeom prst="rect">
            <a:avLst/>
          </a:prstGeom>
          <a:noFill/>
          <a:ln>
            <a:noFill/>
          </a:ln>
        </p:spPr>
        <p:txBody>
          <a:bodyPr anchorCtr="0" anchor="t" bIns="45700" lIns="91425" spcFirstLastPara="1" rIns="91425" wrap="square" tIns="45700">
            <a:normAutofit/>
          </a:bodyPr>
          <a:lstStyle>
            <a:lvl1pPr indent="-228600" lvl="0" marL="457200" rtl="0" algn="l">
              <a:lnSpc>
                <a:spcPct val="120000"/>
              </a:lnSpc>
              <a:spcBef>
                <a:spcPts val="600"/>
              </a:spcBef>
              <a:spcAft>
                <a:spcPts val="0"/>
              </a:spcAft>
              <a:buClr>
                <a:schemeClr val="dk1"/>
              </a:buClr>
              <a:buSzPts val="1600"/>
              <a:buNone/>
              <a:defRPr sz="1600"/>
            </a:lvl1pPr>
            <a:lvl2pPr indent="-228600" lvl="1" marL="914400" rtl="0" algn="l">
              <a:lnSpc>
                <a:spcPct val="120000"/>
              </a:lnSpc>
              <a:spcBef>
                <a:spcPts val="600"/>
              </a:spcBef>
              <a:spcAft>
                <a:spcPts val="0"/>
              </a:spcAft>
              <a:buClr>
                <a:schemeClr val="dk1"/>
              </a:buClr>
              <a:buSzPts val="1600"/>
              <a:buNone/>
              <a:defRPr sz="1600"/>
            </a:lvl2pPr>
            <a:lvl3pPr indent="-228600" lvl="2" marL="1371600" rtl="0" algn="l">
              <a:lnSpc>
                <a:spcPct val="120000"/>
              </a:lnSpc>
              <a:spcBef>
                <a:spcPts val="600"/>
              </a:spcBef>
              <a:spcAft>
                <a:spcPts val="0"/>
              </a:spcAft>
              <a:buClr>
                <a:schemeClr val="dk1"/>
              </a:buClr>
              <a:buSzPts val="1600"/>
              <a:buNone/>
              <a:defRPr sz="1600"/>
            </a:lvl3pPr>
            <a:lvl4pPr indent="-228600" lvl="3" marL="1828800" rtl="0" algn="l">
              <a:lnSpc>
                <a:spcPct val="120000"/>
              </a:lnSpc>
              <a:spcBef>
                <a:spcPts val="600"/>
              </a:spcBef>
              <a:spcAft>
                <a:spcPts val="0"/>
              </a:spcAft>
              <a:buClr>
                <a:schemeClr val="dk1"/>
              </a:buClr>
              <a:buSzPts val="1600"/>
              <a:buNone/>
              <a:defRPr sz="1600"/>
            </a:lvl4pPr>
            <a:lvl5pPr indent="-228600" lvl="4" marL="2286000" rtl="0" algn="l">
              <a:lnSpc>
                <a:spcPct val="120000"/>
              </a:lnSpc>
              <a:spcBef>
                <a:spcPts val="600"/>
              </a:spcBef>
              <a:spcAft>
                <a:spcPts val="0"/>
              </a:spcAft>
              <a:buClr>
                <a:schemeClr val="dk1"/>
              </a:buClr>
              <a:buSzPts val="1600"/>
              <a:buNone/>
              <a:defRPr sz="16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 name="Shape 71"/>
        <p:cNvGrpSpPr/>
        <p:nvPr/>
      </p:nvGrpSpPr>
      <p:grpSpPr>
        <a:xfrm>
          <a:off x="0" y="0"/>
          <a:ext cx="0" cy="0"/>
          <a:chOff x="0" y="0"/>
          <a:chExt cx="0" cy="0"/>
        </a:xfrm>
      </p:grpSpPr>
      <p:sp>
        <p:nvSpPr>
          <p:cNvPr id="72" name="Google Shape;72;g25abb594211_1_57"/>
          <p:cNvSpPr txBox="1"/>
          <p:nvPr>
            <p:ph type="title"/>
          </p:nvPr>
        </p:nvSpPr>
        <p:spPr>
          <a:xfrm>
            <a:off x="457200" y="357172"/>
            <a:ext cx="6686700" cy="8574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rgbClr val="00587E"/>
              </a:buClr>
              <a:buSzPts val="34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3" name="Shape 7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 name="Shape 13"/>
        <p:cNvGrpSpPr/>
        <p:nvPr/>
      </p:nvGrpSpPr>
      <p:grpSpPr>
        <a:xfrm>
          <a:off x="0" y="0"/>
          <a:ext cx="0" cy="0"/>
          <a:chOff x="0" y="0"/>
          <a:chExt cx="0" cy="0"/>
        </a:xfrm>
      </p:grpSpPr>
      <p:sp>
        <p:nvSpPr>
          <p:cNvPr id="14" name="Google Shape;14;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sp>
        <p:nvSpPr>
          <p:cNvPr id="21" name="Google Shape;21;p4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2" name="Google Shape;22;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4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6" name="Google Shape;26;p4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7" name="Google Shape;27;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4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4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4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5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5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5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5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5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g25abb594211_1_36"/>
          <p:cNvSpPr txBox="1"/>
          <p:nvPr>
            <p:ph type="title"/>
          </p:nvPr>
        </p:nvSpPr>
        <p:spPr>
          <a:xfrm>
            <a:off x="457200" y="357172"/>
            <a:ext cx="6686700" cy="85740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rgbClr val="00587E"/>
              </a:buClr>
              <a:buSzPts val="3400"/>
              <a:buFont typeface="Arial"/>
              <a:buNone/>
              <a:defRPr b="0" i="0" sz="3400" u="none" cap="none" strike="noStrike">
                <a:solidFill>
                  <a:srgbClr val="00587E"/>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2" name="Google Shape;52;g25abb594211_1_36"/>
          <p:cNvSpPr txBox="1"/>
          <p:nvPr>
            <p:ph idx="1" type="body"/>
          </p:nvPr>
        </p:nvSpPr>
        <p:spPr>
          <a:xfrm>
            <a:off x="457200" y="1500180"/>
            <a:ext cx="8229600" cy="31434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42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2pPr>
            <a:lvl3pPr indent="-228600" lvl="2" marL="1371600" marR="0" rtl="0" algn="l">
              <a:spcBef>
                <a:spcPts val="42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3pPr>
            <a:lvl4pPr indent="-228600" lvl="3" marL="1828800" marR="0" rtl="0" algn="l">
              <a:spcBef>
                <a:spcPts val="42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4pPr>
            <a:lvl5pPr indent="-228600" lvl="4" marL="2286000" marR="0" rtl="0" algn="l">
              <a:spcBef>
                <a:spcPts val="42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hyperlink" Target="https://capital.lv/Klix-apmaksas-veidi"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firmas.lv/lv/blogs/raksts/blg60f811f1cb2b7" TargetMode="External"/><Relationship Id="rId4" Type="http://schemas.openxmlformats.org/officeDocument/2006/relationships/image" Target="../media/image11.png"/><Relationship Id="rId5" Type="http://schemas.openxmlformats.org/officeDocument/2006/relationships/hyperlink" Target="https://www.sellerslaunch.com/blog/amazon-one-and-beyond"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firmas.lv/lv/blogs/raksts/blg60f811f1cb2b7" TargetMode="External"/><Relationship Id="rId4" Type="http://schemas.openxmlformats.org/officeDocument/2006/relationships/image" Target="../media/image29.png"/><Relationship Id="rId5" Type="http://schemas.openxmlformats.org/officeDocument/2006/relationships/hyperlink" Target="https://www.businessinsider.com/guides/tech/how-to-shop-at-amazon-go"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firmas.lv/lv/blogs/raksts/blg60f811f1cb2b7" TargetMode="External"/><Relationship Id="rId4" Type="http://schemas.openxmlformats.org/officeDocument/2006/relationships/image" Target="../media/image20.png"/><Relationship Id="rId5" Type="http://schemas.openxmlformats.org/officeDocument/2006/relationships/hyperlink" Target="https://labsoflatvia.com/aktuali/bolt-drive-ienak-riga-un-jurmala"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firmas.lv/lv/blogs/raksts/blg60f811f1cb2b7" TargetMode="External"/><Relationship Id="rId4" Type="http://schemas.openxmlformats.org/officeDocument/2006/relationships/image" Target="../media/image8.png"/><Relationship Id="rId5" Type="http://schemas.openxmlformats.org/officeDocument/2006/relationships/hyperlink" Target="https://slidebazaar.com/items/subscription-plan-powerpoint-templat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hyperlink" Target="https://sproutsocial.com/insights/ecommerce-trend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hyperlink" Target="https://www.adobe.com/lv/products/substance3d/discover/3d-in-fashion.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www.db.lv/zinas/socialo-mediju-nozime-uznemuma-darbiba-471785" TargetMode="External"/><Relationship Id="rId4" Type="http://schemas.openxmlformats.org/officeDocument/2006/relationships/image" Target="../media/image15.png"/><Relationship Id="rId5" Type="http://schemas.openxmlformats.org/officeDocument/2006/relationships/hyperlink" Target="https://keywordtool.io/blog/webmaster-tools/" TargetMode="External"/><Relationship Id="rId6" Type="http://schemas.openxmlformats.org/officeDocument/2006/relationships/image" Target="../media/image34.png"/><Relationship Id="rId7" Type="http://schemas.openxmlformats.org/officeDocument/2006/relationships/hyperlink" Target="https://blog.apiki.com/facebook-insights-as-estatisticas-do-fb-para-o-seu-dominio/"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hyperlink" Target="https://sproutsocial.com/insights/ecommerce-trend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lv.theastrologypage.com/mobile-e-commerce" TargetMode="External"/><Relationship Id="rId4" Type="http://schemas.openxmlformats.org/officeDocument/2006/relationships/hyperlink" Target="https://www.latvijastalrunis.lv/e-komercija" TargetMode="External"/><Relationship Id="rId5"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hyperlink" Target="https://help.instagram.com/191462054687226"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extrahut.com/blog/ecommerce/e-commerce-virtual-assistant#:~:text=E-commerce%20virtual%20assistants%20are%20bots%20that%20use%20machine%20learning,assistants%20mean%20less%20manual%20work" TargetMode="External"/><Relationship Id="rId4" Type="http://schemas.openxmlformats.org/officeDocument/2006/relationships/image" Target="../media/image13.png"/><Relationship Id="rId5" Type="http://schemas.openxmlformats.org/officeDocument/2006/relationships/hyperlink" Target="https://va.hugo.lv/directory"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www.iweb.co.uk/2022/04/how-to-use-customer-reviews-to-boost-ecommerce-sales/" TargetMode="Externa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pages.coveo.com/rs/969-GCA-889/images/Ecommerce_Relevance_Report_2023.pdf" TargetMode="External"/><Relationship Id="rId4" Type="http://schemas.openxmlformats.org/officeDocument/2006/relationships/image" Target="../media/image26.png"/><Relationship Id="rId5" Type="http://schemas.openxmlformats.org/officeDocument/2006/relationships/hyperlink" Target="https://www.searchenginejournal.com/ml-things-we-know/408882/"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www.seb.lv/info/bizness/dala-no-produkta-ka-panakt-lai-piegades-strada-jusu-e-veikala-laba" TargetMode="External"/><Relationship Id="rId4" Type="http://schemas.openxmlformats.org/officeDocument/2006/relationships/hyperlink" Target="https://www.rotupasaule.lv/precu-piegade" TargetMode="External"/><Relationship Id="rId5"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www.rdveikals.lv/site/content/lv/343/Pieg%C4%81de-un-apmaksa.html" TargetMode="External"/><Relationship Id="rId4" Type="http://schemas.openxmlformats.org/officeDocument/2006/relationships/image" Target="../media/image17.png"/><Relationship Id="rId5" Type="http://schemas.openxmlformats.org/officeDocument/2006/relationships/hyperlink" Target="https://pages.coveo.com/rs/969-GCA-889/images/Ecommerce_Relevance_Report_2023.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finty.com/au/guides/payment-cost-comparison/" TargetMode="Externa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pro.morningconsult.com/instant-intel/gen-z-social-media-usage" TargetMode="Externa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email.uplers.com/blog/gamification-in-holiday-email-marketing/" TargetMode="Externa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nra.lv/latvija/382379-aptauja-noskaidro-cik-populara-latvija-ir-iepirksanas-interneta.htm" TargetMode="External"/><Relationship Id="rId4" Type="http://schemas.openxmlformats.org/officeDocument/2006/relationships/hyperlink" Target="https://nra.lv/latvija/382379-aptauja-noskaidro-cik-populara-latvija-ir-iepirksanas-interneta.htm" TargetMode="External"/><Relationship Id="rId5" Type="http://schemas.openxmlformats.org/officeDocument/2006/relationships/hyperlink" Target="https://nra.lv/latvija/382379-aptauja-noskaidro-cik-populara-latvija-ir-iepirksanas-interneta.htm" TargetMode="External"/><Relationship Id="rId6" Type="http://schemas.openxmlformats.org/officeDocument/2006/relationships/hyperlink" Target="https://data.stat.gov.lv/pxweb/lv/OSP_PUB/START__IKT__EK__EKI/EKI020/table/tableViewLayout2/" TargetMode="External"/><Relationship Id="rId7" Type="http://schemas.openxmlformats.org/officeDocument/2006/relationships/image" Target="../media/image3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www.eshopbox.com/blog/10-ways-to-offer-free-shipping" TargetMode="Externa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s://www.coveo.com/blog/personalized-product-recommendations-in-ecommerce/" TargetMode="Externa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siliconangle.com/2015/05/28/amazon-launches-same-day-delivery-for-the-ultra-lazy-and-impatient/" TargetMode="Externa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hollyc.medium.com/amazons-1-click-patent-just-expired-what-this-means-for-other-ecommerce-sites-effcf01078a5" TargetMode="Externa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s://my.morrisons.com/blog/lifestyle/shop-at-morrisons.com-using-alexa-on-your-amazon-echo/" TargetMode="Externa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2.png"/><Relationship Id="rId4" Type="http://schemas.openxmlformats.org/officeDocument/2006/relationships/hyperlink" Target="https://www.shopify.com/enterprise/online-shopping-trends-ecommerce"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1.png"/><Relationship Id="rId4" Type="http://schemas.openxmlformats.org/officeDocument/2006/relationships/hyperlink" Target="https://www.shopify.com/enterprise/online-shopping-trends-ecommerce"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png"/><Relationship Id="rId4" Type="http://schemas.openxmlformats.org/officeDocument/2006/relationships/hyperlink" Target="https://twitter.com/megancgraham/status/1340101100800778240"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9.png"/><Relationship Id="rId4" Type="http://schemas.openxmlformats.org/officeDocument/2006/relationships/hyperlink" Target="https://www.netsolutions.com/insights/top-ecommerce-trend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hyperlink" Target="https://data.stat.gov.lv/pxweb/lv/OSP_PUB/START__IKT__EK__EKI/EKI010"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6.png"/><Relationship Id="rId4" Type="http://schemas.openxmlformats.org/officeDocument/2006/relationships/hyperlink" Target="https://www.netsolutions.com/insights/top-ecommerce-trends/"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0.png"/><Relationship Id="rId4" Type="http://schemas.openxmlformats.org/officeDocument/2006/relationships/hyperlink" Target="https://www.smartosc.com/live-commerce-checklist-12-steps-to-live-stream-success/"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hyperlink" Target="https://neatkariga.nra.lv/ekonomika/398668-pirktspeja-krit-aizvien-dzilaka-bedr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e-komercija.lv/akademija/kas-ir-e-komercija/#htoc-2-ide-l-klienta-noteik-ana"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financelatvia.eu/news/e-komercijas-izaugsme-jauni-riski-videi/"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bikepacking.com/news/patagonia-down-sweater-recycled-fishing-nets/" TargetMode="Externa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g25abb594211_1_30"/>
          <p:cNvSpPr txBox="1"/>
          <p:nvPr>
            <p:ph type="ctrTitle"/>
          </p:nvPr>
        </p:nvSpPr>
        <p:spPr>
          <a:xfrm>
            <a:off x="611560" y="1995686"/>
            <a:ext cx="6840900" cy="20883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00587E"/>
              </a:buClr>
              <a:buSzPts val="2800"/>
              <a:buFont typeface="Arial"/>
              <a:buNone/>
            </a:pPr>
            <a:r>
              <a:rPr lang="en-GB" sz="2800"/>
              <a:t>Projekts “Digitalizācijas iniciatīvas studiju kvalitātes pilnveidei augstskolu stratēģiskās specializācijas jomās”</a:t>
            </a:r>
            <a:br>
              <a:rPr lang="en-GB" sz="2800"/>
            </a:br>
            <a:br>
              <a:rPr lang="en-GB" sz="1000"/>
            </a:br>
            <a:r>
              <a:rPr lang="en-GB" sz="1800"/>
              <a:t>Projekta Nr. 8.2.3.0/22/A/005</a:t>
            </a:r>
            <a:endParaRPr b="1" sz="1800"/>
          </a:p>
        </p:txBody>
      </p:sp>
      <p:sp>
        <p:nvSpPr>
          <p:cNvPr id="79" name="Google Shape;79;g25abb594211_1_30"/>
          <p:cNvSpPr txBox="1"/>
          <p:nvPr>
            <p:ph idx="1" type="subTitle"/>
          </p:nvPr>
        </p:nvSpPr>
        <p:spPr>
          <a:xfrm>
            <a:off x="589338" y="4238838"/>
            <a:ext cx="7079100" cy="5715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1600"/>
              <a:buNone/>
            </a:pPr>
            <a:r>
              <a:rPr lang="en-GB">
                <a:solidFill>
                  <a:schemeClr val="dk1"/>
                </a:solidFill>
              </a:rPr>
              <a:t>Projekta vadošais partneris – Latvijas Biozinātņu un tehnoloģiju universitāte</a:t>
            </a:r>
            <a:endParaRPr/>
          </a:p>
        </p:txBody>
      </p:sp>
      <p:pic>
        <p:nvPicPr>
          <p:cNvPr descr="C:\Users\KristineTi.TMC_A\Pictures\LV_ID_EU_logo_ansamblis_ESF_RGB.jpg" id="80" name="Google Shape;80;g25abb594211_1_30"/>
          <p:cNvPicPr preferRelativeResize="0"/>
          <p:nvPr/>
        </p:nvPicPr>
        <p:blipFill rotWithShape="1">
          <a:blip r:embed="rId3">
            <a:alphaModFix/>
          </a:blip>
          <a:srcRect b="0" l="0" r="0" t="0"/>
          <a:stretch/>
        </p:blipFill>
        <p:spPr>
          <a:xfrm>
            <a:off x="323528" y="555526"/>
            <a:ext cx="5699125" cy="12852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9"/>
          <p:cNvSpPr txBox="1"/>
          <p:nvPr>
            <p:ph idx="1" type="body"/>
          </p:nvPr>
        </p:nvSpPr>
        <p:spPr>
          <a:xfrm>
            <a:off x="384150" y="249250"/>
            <a:ext cx="8642400" cy="1224600"/>
          </a:xfrm>
          <a:prstGeom prst="rect">
            <a:avLst/>
          </a:prstGeom>
          <a:noFill/>
          <a:ln>
            <a:noFill/>
          </a:ln>
        </p:spPr>
        <p:txBody>
          <a:bodyPr anchorCtr="0" anchor="t" bIns="91425" lIns="91425" spcFirstLastPara="1" rIns="91425" wrap="square" tIns="91425">
            <a:normAutofit fontScale="92500"/>
          </a:bodyPr>
          <a:lstStyle/>
          <a:p>
            <a:pPr indent="0" lvl="0" marL="0" rtl="0" algn="l">
              <a:lnSpc>
                <a:spcPct val="115000"/>
              </a:lnSpc>
              <a:spcBef>
                <a:spcPts val="0"/>
              </a:spcBef>
              <a:spcAft>
                <a:spcPts val="0"/>
              </a:spcAft>
              <a:buSzPct val="125544"/>
              <a:buNone/>
            </a:pPr>
            <a:r>
              <a:rPr b="1" i="1" lang="en-GB" sz="1550">
                <a:solidFill>
                  <a:srgbClr val="418BCA"/>
                </a:solidFill>
                <a:highlight>
                  <a:srgbClr val="FFFFFF"/>
                </a:highlight>
                <a:latin typeface="Times New Roman"/>
                <a:ea typeface="Times New Roman"/>
                <a:cs typeface="Times New Roman"/>
                <a:sym typeface="Times New Roman"/>
              </a:rPr>
              <a:t>Klix Pay later</a:t>
            </a:r>
            <a:r>
              <a:rPr i="1" lang="en-GB" sz="1550">
                <a:solidFill>
                  <a:srgbClr val="418BCA"/>
                </a:solidFill>
                <a:highlight>
                  <a:srgbClr val="FFFFFF"/>
                </a:highlight>
                <a:latin typeface="Times New Roman"/>
                <a:ea typeface="Times New Roman"/>
                <a:cs typeface="Times New Roman"/>
                <a:sym typeface="Times New Roman"/>
              </a:rPr>
              <a:t> </a:t>
            </a:r>
            <a:r>
              <a:rPr lang="en-GB" sz="1550">
                <a:solidFill>
                  <a:schemeClr val="dk1"/>
                </a:solidFill>
                <a:highlight>
                  <a:srgbClr val="FFFFFF"/>
                </a:highlight>
                <a:latin typeface="Times New Roman"/>
                <a:ea typeface="Times New Roman"/>
                <a:cs typeface="Times New Roman"/>
                <a:sym typeface="Times New Roman"/>
              </a:rPr>
              <a:t>sniedz iespēju e-veikala apmeklētājiem veikt pirkumu šodien, bet apmaksu par to veikt vēlāk. </a:t>
            </a:r>
            <a:endParaRPr sz="155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1200"/>
              </a:spcBef>
              <a:spcAft>
                <a:spcPts val="1200"/>
              </a:spcAft>
              <a:buSzPct val="125544"/>
              <a:buNone/>
            </a:pPr>
            <a:r>
              <a:rPr lang="en-GB" sz="1550">
                <a:solidFill>
                  <a:schemeClr val="dk1"/>
                </a:solidFill>
                <a:highlight>
                  <a:srgbClr val="FFFFFF"/>
                </a:highlight>
                <a:latin typeface="Times New Roman"/>
                <a:ea typeface="Times New Roman"/>
                <a:cs typeface="Times New Roman"/>
                <a:sym typeface="Times New Roman"/>
              </a:rPr>
              <a:t>E-veikala apmeklētājiem ir iespēja saņemt Klix partneru – aizdevumu izsniedzēju piedāvājumus, salīdzināt un izvēlēties sev piemērotāko, un attālināti parakstīt aizdevuma līgumu preces iegādei uz nomaksu.</a:t>
            </a:r>
            <a:endParaRPr sz="2000">
              <a:solidFill>
                <a:schemeClr val="dk1"/>
              </a:solidFill>
              <a:latin typeface="Times New Roman"/>
              <a:ea typeface="Times New Roman"/>
              <a:cs typeface="Times New Roman"/>
              <a:sym typeface="Times New Roman"/>
            </a:endParaRPr>
          </a:p>
        </p:txBody>
      </p:sp>
      <p:sp>
        <p:nvSpPr>
          <p:cNvPr id="148" name="Google Shape;148;p9"/>
          <p:cNvSpPr txBox="1"/>
          <p:nvPr/>
        </p:nvSpPr>
        <p:spPr>
          <a:xfrm>
            <a:off x="2630750" y="4226575"/>
            <a:ext cx="5961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9" name="Google Shape;149;p9"/>
          <p:cNvPicPr preferRelativeResize="0"/>
          <p:nvPr/>
        </p:nvPicPr>
        <p:blipFill rotWithShape="1">
          <a:blip r:embed="rId3">
            <a:alphaModFix/>
          </a:blip>
          <a:srcRect b="0" l="0" r="0" t="0"/>
          <a:stretch/>
        </p:blipFill>
        <p:spPr>
          <a:xfrm>
            <a:off x="1063125" y="1295050"/>
            <a:ext cx="6918651" cy="3459325"/>
          </a:xfrm>
          <a:prstGeom prst="rect">
            <a:avLst/>
          </a:prstGeom>
          <a:noFill/>
          <a:ln>
            <a:noFill/>
          </a:ln>
        </p:spPr>
      </p:pic>
      <p:sp>
        <p:nvSpPr>
          <p:cNvPr id="150" name="Google Shape;150;p9"/>
          <p:cNvSpPr txBox="1"/>
          <p:nvPr/>
        </p:nvSpPr>
        <p:spPr>
          <a:xfrm>
            <a:off x="1591500" y="4526700"/>
            <a:ext cx="5961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GB" sz="1000" u="sng" cap="none" strike="noStrike">
                <a:solidFill>
                  <a:schemeClr val="hlink"/>
                </a:solidFill>
                <a:latin typeface="Arial"/>
                <a:ea typeface="Arial"/>
                <a:cs typeface="Arial"/>
                <a:sym typeface="Arial"/>
                <a:hlinkClick r:id="rId4"/>
              </a:rPr>
              <a:t>https://capital.lv/Klix-apmaksas-veidi</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0"/>
          <p:cNvSpPr txBox="1"/>
          <p:nvPr>
            <p:ph type="title"/>
          </p:nvPr>
        </p:nvSpPr>
        <p:spPr>
          <a:xfrm>
            <a:off x="365650" y="1073275"/>
            <a:ext cx="3023700" cy="377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GB" sz="1400">
                <a:highlight>
                  <a:srgbClr val="FFFFFF"/>
                </a:highlight>
                <a:latin typeface="Times New Roman"/>
                <a:ea typeface="Times New Roman"/>
                <a:cs typeface="Times New Roman"/>
                <a:sym typeface="Times New Roman"/>
              </a:rPr>
              <a:t>Bezkontakta tehnoloģija “Amazon One", maksājumu ļauj veikt ar plaukstas vēzienu, proti, tirdzniecības vietās uzstādītā iekārta noskenē cilvēka plaukstas unikālo nospiedumu. Tam epieciešams izveidot savu “Amazon" kontu un piesaistīt to maksājuma kartei. (</a:t>
            </a:r>
            <a:r>
              <a:rPr lang="en-GB" sz="1400" u="sng">
                <a:solidFill>
                  <a:srgbClr val="0070C0"/>
                </a:solidFill>
                <a:latin typeface="Times New Roman"/>
                <a:ea typeface="Times New Roman"/>
                <a:cs typeface="Times New Roman"/>
                <a:sym typeface="Times New Roman"/>
                <a:hlinkClick r:id="rId3">
                  <a:extLst>
                    <a:ext uri="{A12FA001-AC4F-418D-AE19-62706E023703}">
                      <ahyp:hlinkClr val="tx"/>
                    </a:ext>
                  </a:extLst>
                </a:hlinkClick>
              </a:rPr>
              <a:t>https://www.firmas.lv/lv/blogs/raksts/blg60f811f1cb2b7</a:t>
            </a:r>
            <a:r>
              <a:rPr lang="en-GB" sz="1400">
                <a:latin typeface="Times New Roman"/>
                <a:ea typeface="Times New Roman"/>
                <a:cs typeface="Times New Roman"/>
                <a:sym typeface="Times New Roman"/>
              </a:rPr>
              <a:t>) </a:t>
            </a:r>
            <a:endParaRPr sz="1400">
              <a:latin typeface="Times New Roman"/>
              <a:ea typeface="Times New Roman"/>
              <a:cs typeface="Times New Roman"/>
              <a:sym typeface="Times New Roman"/>
            </a:endParaRPr>
          </a:p>
          <a:p>
            <a:pPr indent="0" lvl="0" marL="0" rtl="0" algn="l">
              <a:lnSpc>
                <a:spcPct val="100000"/>
              </a:lnSpc>
              <a:spcBef>
                <a:spcPts val="0"/>
              </a:spcBef>
              <a:spcAft>
                <a:spcPts val="0"/>
              </a:spcAft>
              <a:buSzPts val="990"/>
              <a:buNone/>
            </a:pPr>
            <a:r>
              <a:t/>
            </a:r>
            <a:endParaRPr sz="1400">
              <a:latin typeface="Times New Roman"/>
              <a:ea typeface="Times New Roman"/>
              <a:cs typeface="Times New Roman"/>
              <a:sym typeface="Times New Roman"/>
            </a:endParaRPr>
          </a:p>
        </p:txBody>
      </p:sp>
      <p:pic>
        <p:nvPicPr>
          <p:cNvPr id="156" name="Google Shape;156;p10"/>
          <p:cNvPicPr preferRelativeResize="0"/>
          <p:nvPr/>
        </p:nvPicPr>
        <p:blipFill rotWithShape="1">
          <a:blip r:embed="rId4">
            <a:alphaModFix/>
          </a:blip>
          <a:srcRect b="0" l="0" r="0" t="0"/>
          <a:stretch/>
        </p:blipFill>
        <p:spPr>
          <a:xfrm>
            <a:off x="3176474" y="755524"/>
            <a:ext cx="5601876" cy="3501150"/>
          </a:xfrm>
          <a:prstGeom prst="rect">
            <a:avLst/>
          </a:prstGeom>
          <a:noFill/>
          <a:ln>
            <a:noFill/>
          </a:ln>
        </p:spPr>
      </p:pic>
      <p:sp>
        <p:nvSpPr>
          <p:cNvPr id="157" name="Google Shape;157;p10"/>
          <p:cNvSpPr txBox="1"/>
          <p:nvPr/>
        </p:nvSpPr>
        <p:spPr>
          <a:xfrm>
            <a:off x="4219475" y="4256675"/>
            <a:ext cx="42168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sng" cap="none" strike="noStrike">
                <a:solidFill>
                  <a:schemeClr val="hlink"/>
                </a:solidFill>
                <a:latin typeface="Times New Roman"/>
                <a:ea typeface="Times New Roman"/>
                <a:cs typeface="Times New Roman"/>
                <a:sym typeface="Times New Roman"/>
                <a:hlinkClick r:id="rId5"/>
              </a:rPr>
              <a:t>https://www.sellerslaunch.com/blog/amazon-one-and-beyond</a:t>
            </a:r>
            <a:endParaRPr b="0" i="0" sz="1400" u="none" cap="none" strike="noStrike">
              <a:solidFill>
                <a:srgbClr val="000000"/>
              </a:solidFill>
              <a:latin typeface="Times New Roman"/>
              <a:ea typeface="Times New Roman"/>
              <a:cs typeface="Times New Roman"/>
              <a:sym typeface="Times New Roman"/>
            </a:endParaRPr>
          </a:p>
        </p:txBody>
      </p:sp>
      <p:sp>
        <p:nvSpPr>
          <p:cNvPr id="158" name="Google Shape;158;p10"/>
          <p:cNvSpPr txBox="1"/>
          <p:nvPr>
            <p:ph type="title"/>
          </p:nvPr>
        </p:nvSpPr>
        <p:spPr>
          <a:xfrm>
            <a:off x="365650" y="216300"/>
            <a:ext cx="6176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i="1" lang="en-GB">
                <a:solidFill>
                  <a:srgbClr val="0070C0"/>
                </a:solidFill>
              </a:rPr>
              <a:t>Amazon One</a:t>
            </a:r>
            <a:endParaRPr i="1">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1"/>
          <p:cNvSpPr txBox="1"/>
          <p:nvPr>
            <p:ph idx="1" type="body"/>
          </p:nvPr>
        </p:nvSpPr>
        <p:spPr>
          <a:xfrm>
            <a:off x="311700" y="1152475"/>
            <a:ext cx="3972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GB" sz="1408">
                <a:solidFill>
                  <a:schemeClr val="dk1"/>
                </a:solidFill>
                <a:highlight>
                  <a:srgbClr val="FFFFFF"/>
                </a:highlight>
                <a:latin typeface="Times New Roman"/>
                <a:ea typeface="Times New Roman"/>
                <a:cs typeface="Times New Roman"/>
                <a:sym typeface="Times New Roman"/>
              </a:rPr>
              <a:t>“Amazon Go" koncepcija pircējiem veikalā ļauj iepirkties bez produktu skenēšanas pie kases.  Viedās tehnoloģijas reģistrē katru pircēja kustību, arī to, vai produkts tiešām tiek paņemts vai tiek tikai apskatīts un nolikts atpakaļ plauktā. Kad pircējs iziet no veikala, maksa par produktiem, ko viņš paņēmis, automātiski tiek noņemta no viņa “Amazon" kontam piesaistītās kartes.</a:t>
            </a:r>
            <a:endParaRPr sz="1408">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1200"/>
              </a:spcBef>
              <a:spcAft>
                <a:spcPts val="1200"/>
              </a:spcAft>
              <a:buSzPts val="1800"/>
              <a:buNone/>
            </a:pPr>
            <a:r>
              <a:rPr lang="en-GB" sz="1308" u="sng">
                <a:solidFill>
                  <a:srgbClr val="0070C0"/>
                </a:solidFill>
                <a:latin typeface="Times New Roman"/>
                <a:ea typeface="Times New Roman"/>
                <a:cs typeface="Times New Roman"/>
                <a:sym typeface="Times New Roman"/>
                <a:hlinkClick r:id="rId3">
                  <a:extLst>
                    <a:ext uri="{A12FA001-AC4F-418D-AE19-62706E023703}">
                      <ahyp:hlinkClr val="tx"/>
                    </a:ext>
                  </a:extLst>
                </a:hlinkClick>
              </a:rPr>
              <a:t>https://www.firmas.lv/lv/blogs/raksts/blg60f811f1cb2b7</a:t>
            </a:r>
            <a:r>
              <a:rPr lang="en-GB" sz="1200">
                <a:solidFill>
                  <a:schemeClr val="dk1"/>
                </a:solidFill>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pic>
        <p:nvPicPr>
          <p:cNvPr id="164" name="Google Shape;164;p11"/>
          <p:cNvPicPr preferRelativeResize="0"/>
          <p:nvPr/>
        </p:nvPicPr>
        <p:blipFill rotWithShape="1">
          <a:blip r:embed="rId4">
            <a:alphaModFix/>
          </a:blip>
          <a:srcRect b="0" l="3119" r="-3118" t="0"/>
          <a:stretch/>
        </p:blipFill>
        <p:spPr>
          <a:xfrm>
            <a:off x="4572000" y="692849"/>
            <a:ext cx="4629251" cy="3471902"/>
          </a:xfrm>
          <a:prstGeom prst="rect">
            <a:avLst/>
          </a:prstGeom>
          <a:noFill/>
          <a:ln>
            <a:noFill/>
          </a:ln>
        </p:spPr>
      </p:pic>
      <p:sp>
        <p:nvSpPr>
          <p:cNvPr id="165" name="Google Shape;165;p11"/>
          <p:cNvSpPr txBox="1"/>
          <p:nvPr/>
        </p:nvSpPr>
        <p:spPr>
          <a:xfrm>
            <a:off x="1948200" y="4789500"/>
            <a:ext cx="52476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sng" cap="none" strike="noStrike">
                <a:solidFill>
                  <a:schemeClr val="hlink"/>
                </a:solidFill>
                <a:latin typeface="Arial"/>
                <a:ea typeface="Arial"/>
                <a:cs typeface="Arial"/>
                <a:sym typeface="Arial"/>
                <a:hlinkClick r:id="rId5"/>
              </a:rPr>
              <a:t>https://www.businessinsider.com/guides/tech/how-to-shop-at-amazon-go</a:t>
            </a:r>
            <a:endParaRPr b="0" i="0" sz="1400" u="none" cap="none" strike="noStrike">
              <a:solidFill>
                <a:srgbClr val="000000"/>
              </a:solidFill>
              <a:latin typeface="Arial"/>
              <a:ea typeface="Arial"/>
              <a:cs typeface="Arial"/>
              <a:sym typeface="Arial"/>
            </a:endParaRPr>
          </a:p>
        </p:txBody>
      </p:sp>
      <p:sp>
        <p:nvSpPr>
          <p:cNvPr id="166" name="Google Shape;166;p11"/>
          <p:cNvSpPr txBox="1"/>
          <p:nvPr>
            <p:ph type="title"/>
          </p:nvPr>
        </p:nvSpPr>
        <p:spPr>
          <a:xfrm>
            <a:off x="365650" y="216300"/>
            <a:ext cx="6176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i="1" lang="en-GB">
                <a:solidFill>
                  <a:srgbClr val="0070C0"/>
                </a:solidFill>
              </a:rPr>
              <a:t>Amazon Go</a:t>
            </a:r>
            <a:endParaRPr i="1">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2"/>
          <p:cNvSpPr txBox="1"/>
          <p:nvPr>
            <p:ph idx="1" type="body"/>
          </p:nvPr>
        </p:nvSpPr>
        <p:spPr>
          <a:xfrm>
            <a:off x="5301106" y="1039225"/>
            <a:ext cx="3657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sz="1200">
                <a:solidFill>
                  <a:schemeClr val="dk1"/>
                </a:solidFill>
                <a:latin typeface="Times New Roman"/>
                <a:ea typeface="Times New Roman"/>
                <a:cs typeface="Times New Roman"/>
                <a:sym typeface="Times New Roman"/>
              </a:rPr>
              <a:t>Paaudžu vērtību maiņas un arī straujo tehnoloģiju attīstības ietekmē pasaulē mainās arī kopējās pirkšanas un pārdošanas tendences. </a:t>
            </a:r>
            <a:endParaRPr/>
          </a:p>
          <a:p>
            <a:pPr indent="0" lvl="0" marL="0" rtl="0" algn="l">
              <a:lnSpc>
                <a:spcPct val="115000"/>
              </a:lnSpc>
              <a:spcBef>
                <a:spcPts val="0"/>
              </a:spcBef>
              <a:spcAft>
                <a:spcPts val="0"/>
              </a:spcAft>
              <a:buSzPts val="1800"/>
              <a:buNone/>
            </a:pPr>
            <a:r>
              <a:rPr lang="en-GB" sz="1200">
                <a:solidFill>
                  <a:schemeClr val="dk1"/>
                </a:solidFill>
                <a:latin typeface="Times New Roman"/>
                <a:ea typeface="Times New Roman"/>
                <a:cs typeface="Times New Roman"/>
                <a:sym typeface="Times New Roman"/>
              </a:rPr>
              <a:t>Piemēram, arī Latvijā pazīstamā “CityBee", “Bolt Drive” “OX Drive”, kas ļauj, izmantojot mobilo lietotni, iznomāt automašīnu sev ērtā vietā un laikā bez līgumu slēgšanas vai citām sarežģītām procedūrām.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SzPts val="1800"/>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SzPts val="1800"/>
              <a:buNone/>
            </a:pPr>
            <a:r>
              <a:rPr lang="en-GB" sz="1200">
                <a:solidFill>
                  <a:schemeClr val="dk1"/>
                </a:solidFill>
                <a:latin typeface="Times New Roman"/>
                <a:ea typeface="Times New Roman"/>
                <a:cs typeface="Times New Roman"/>
                <a:sym typeface="Times New Roman"/>
              </a:rPr>
              <a:t>Pakalpojuma būtība - iespēja tikt pie mašīnas, kad tas nepieciešams, neieguldot līdzekļus auto pirkšanā, apdrošināšanā, uzturēšanā, stāvvietu apmaksā. </a:t>
            </a:r>
            <a:r>
              <a:rPr lang="en-GB" sz="1200" u="sng">
                <a:solidFill>
                  <a:schemeClr val="hlink"/>
                </a:solidFill>
                <a:hlinkClick r:id="rId3"/>
              </a:rPr>
              <a:t>https://www.firmas.lv/lv/blogs/raksts/blg60f811f1cb2b7</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80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800"/>
              </a:spcBef>
              <a:spcAft>
                <a:spcPts val="1200"/>
              </a:spcAft>
              <a:buSzPts val="1800"/>
              <a:buNone/>
            </a:pPr>
            <a:r>
              <a:t/>
            </a:r>
            <a:endParaRPr/>
          </a:p>
        </p:txBody>
      </p:sp>
      <p:pic>
        <p:nvPicPr>
          <p:cNvPr id="172" name="Google Shape;172;p12"/>
          <p:cNvPicPr preferRelativeResize="0"/>
          <p:nvPr/>
        </p:nvPicPr>
        <p:blipFill rotWithShape="1">
          <a:blip r:embed="rId4">
            <a:alphaModFix/>
          </a:blip>
          <a:srcRect b="0" l="0" r="0" t="0"/>
          <a:stretch/>
        </p:blipFill>
        <p:spPr>
          <a:xfrm>
            <a:off x="311701" y="1161100"/>
            <a:ext cx="4639225" cy="3094350"/>
          </a:xfrm>
          <a:prstGeom prst="rect">
            <a:avLst/>
          </a:prstGeom>
          <a:noFill/>
          <a:ln>
            <a:noFill/>
          </a:ln>
        </p:spPr>
      </p:pic>
      <p:sp>
        <p:nvSpPr>
          <p:cNvPr id="173" name="Google Shape;173;p12"/>
          <p:cNvSpPr txBox="1"/>
          <p:nvPr/>
        </p:nvSpPr>
        <p:spPr>
          <a:xfrm>
            <a:off x="311700" y="4477125"/>
            <a:ext cx="46392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sng" cap="none" strike="noStrike">
                <a:solidFill>
                  <a:schemeClr val="hlink"/>
                </a:solidFill>
                <a:latin typeface="Arial"/>
                <a:ea typeface="Arial"/>
                <a:cs typeface="Arial"/>
                <a:sym typeface="Arial"/>
                <a:hlinkClick r:id="rId5"/>
              </a:rPr>
              <a:t>https://labsoflatvia.com/aktuali/bolt-drive-ienak-riga-un-jurmala</a:t>
            </a:r>
            <a:endParaRPr b="0" i="0" sz="1400" u="none" cap="none" strike="noStrike">
              <a:solidFill>
                <a:srgbClr val="000000"/>
              </a:solidFill>
              <a:latin typeface="Arial"/>
              <a:ea typeface="Arial"/>
              <a:cs typeface="Arial"/>
              <a:sym typeface="Arial"/>
            </a:endParaRPr>
          </a:p>
        </p:txBody>
      </p:sp>
      <p:sp>
        <p:nvSpPr>
          <p:cNvPr id="174" name="Google Shape;174;p12"/>
          <p:cNvSpPr txBox="1"/>
          <p:nvPr>
            <p:ph type="title"/>
          </p:nvPr>
        </p:nvSpPr>
        <p:spPr>
          <a:xfrm>
            <a:off x="365650" y="216300"/>
            <a:ext cx="6176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Nomāt, nevis pirkt</a:t>
            </a:r>
            <a:endParaRPr>
              <a:solidFill>
                <a:srgbClr val="0070C0"/>
              </a:solidFill>
            </a:endParaRPr>
          </a:p>
          <a:p>
            <a:pPr indent="0" lvl="0" marL="0" rtl="0" algn="l">
              <a:lnSpc>
                <a:spcPct val="100000"/>
              </a:lnSpc>
              <a:spcBef>
                <a:spcPts val="0"/>
              </a:spcBef>
              <a:spcAft>
                <a:spcPts val="0"/>
              </a:spcAft>
              <a:buSzPct val="111111"/>
              <a:buNone/>
            </a:pPr>
            <a:r>
              <a:t/>
            </a:r>
            <a:endParaRPr i="1">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3"/>
          <p:cNvSpPr txBox="1"/>
          <p:nvPr>
            <p:ph idx="1" type="body"/>
          </p:nvPr>
        </p:nvSpPr>
        <p:spPr>
          <a:xfrm>
            <a:off x="4384549" y="979450"/>
            <a:ext cx="4615500" cy="380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000">
                <a:solidFill>
                  <a:srgbClr val="4D515D"/>
                </a:solidFill>
                <a:latin typeface="Times New Roman"/>
                <a:ea typeface="Times New Roman"/>
                <a:cs typeface="Times New Roman"/>
                <a:sym typeface="Times New Roman"/>
              </a:rPr>
              <a:t>Preču un pakalpojumu abonēšana ir vēl viena būtiska e-komercijas attīstības šķautne. ASV veiktie patērētāju pētījumi rāda, ka abonēšanas pakalpojumu izplatība e-komercijas vidē pēdējo piecu gadu laikā ik gadu pieaugusi par 100%. Ja pirms 10 gadiem kādu preču vai pakalpojumu iegādes abonementu lietoja apmēram 1% virtuālo pircēju, tagad šis rādītājs pārsniedz 15%.</a:t>
            </a:r>
            <a:endParaRPr sz="1000">
              <a:solidFill>
                <a:srgbClr val="4D515D"/>
              </a:solidFill>
              <a:latin typeface="Times New Roman"/>
              <a:ea typeface="Times New Roman"/>
              <a:cs typeface="Times New Roman"/>
              <a:sym typeface="Times New Roman"/>
            </a:endParaRPr>
          </a:p>
          <a:p>
            <a:pPr indent="0" lvl="0" marL="0" rtl="0" algn="l">
              <a:lnSpc>
                <a:spcPct val="115000"/>
              </a:lnSpc>
              <a:spcBef>
                <a:spcPts val="1800"/>
              </a:spcBef>
              <a:spcAft>
                <a:spcPts val="0"/>
              </a:spcAft>
              <a:buClr>
                <a:schemeClr val="dk1"/>
              </a:buClr>
              <a:buSzPts val="1100"/>
              <a:buFont typeface="Arial"/>
              <a:buNone/>
            </a:pPr>
            <a:r>
              <a:rPr lang="en-GB" sz="1000">
                <a:solidFill>
                  <a:srgbClr val="4D515D"/>
                </a:solidFill>
                <a:latin typeface="Times New Roman"/>
                <a:ea typeface="Times New Roman"/>
                <a:cs typeface="Times New Roman"/>
                <a:sym typeface="Times New Roman"/>
              </a:rPr>
              <a:t>Tas arī ir veids, kā vairot pircēju lojalitāti un piesaistīt pircējus ilgtermiņā. Tā ir gan “pieraksties jaunumiem un saņem atlaides" politika, gan produktu tirgošanas pamatprincipu maiņa. Piemēram, dažādi IT produkti. Tā vietā, lai veiktu vienreizēju pirkumu un samaksātu par kādas datorprogrammas iegādi, izplatītāka tagad ir licences iegāde, kas jāatjauno ik pēc pāris mēnešiem vai gada. Patērētāji šo regulārās maksas aspektu pieņem kā jauno realitāti. </a:t>
            </a:r>
            <a:endParaRPr sz="1000">
              <a:solidFill>
                <a:srgbClr val="4D515D"/>
              </a:solidFill>
              <a:latin typeface="Times New Roman"/>
              <a:ea typeface="Times New Roman"/>
              <a:cs typeface="Times New Roman"/>
              <a:sym typeface="Times New Roman"/>
            </a:endParaRPr>
          </a:p>
          <a:p>
            <a:pPr indent="0" lvl="0" marL="0" rtl="0" algn="l">
              <a:lnSpc>
                <a:spcPct val="115000"/>
              </a:lnSpc>
              <a:spcBef>
                <a:spcPts val="1800"/>
              </a:spcBef>
              <a:spcAft>
                <a:spcPts val="0"/>
              </a:spcAft>
              <a:buSzPts val="1800"/>
              <a:buNone/>
            </a:pPr>
            <a:r>
              <a:rPr lang="en-GB" sz="1000">
                <a:solidFill>
                  <a:srgbClr val="4D515D"/>
                </a:solidFill>
                <a:latin typeface="Times New Roman"/>
                <a:ea typeface="Times New Roman"/>
                <a:cs typeface="Times New Roman"/>
                <a:sym typeface="Times New Roman"/>
              </a:rPr>
              <a:t>Šāda produktu abonēšanas stratēģija sāk ienākt arī taustāmu produktu vidē. Piemērs ir autoražotājs BMW, kurš līdz ar modernas programmatūras uzstādīšanu automašīnās plāno ļaut braucējam iegādāties un lietot dažādas automašīnas ekstras, piemēram, apsildāmo stūri vai kruīzkontroli, tikai tad, kad tas nepieciešams. (</a:t>
            </a:r>
            <a:r>
              <a:rPr lang="en-GB" sz="1100" u="sng">
                <a:solidFill>
                  <a:schemeClr val="hlink"/>
                </a:solidFill>
                <a:hlinkClick r:id="rId3"/>
              </a:rPr>
              <a:t>https://www.firmas.lv/lv/blogs/raksts/blg60f811f1cb2b7</a:t>
            </a:r>
            <a:r>
              <a:rPr lang="en-GB" sz="1000">
                <a:solidFill>
                  <a:srgbClr val="4D515D"/>
                </a:solidFill>
                <a:latin typeface="Times New Roman"/>
                <a:ea typeface="Times New Roman"/>
                <a:cs typeface="Times New Roman"/>
                <a:sym typeface="Times New Roman"/>
              </a:rPr>
              <a:t>)</a:t>
            </a:r>
            <a:endParaRPr sz="1000">
              <a:solidFill>
                <a:srgbClr val="4D515D"/>
              </a:solidFill>
              <a:latin typeface="Times New Roman"/>
              <a:ea typeface="Times New Roman"/>
              <a:cs typeface="Times New Roman"/>
              <a:sym typeface="Times New Roman"/>
            </a:endParaRPr>
          </a:p>
          <a:p>
            <a:pPr indent="0" lvl="0" marL="0" rtl="0" algn="l">
              <a:lnSpc>
                <a:spcPct val="115000"/>
              </a:lnSpc>
              <a:spcBef>
                <a:spcPts val="1800"/>
              </a:spcBef>
              <a:spcAft>
                <a:spcPts val="0"/>
              </a:spcAft>
              <a:buClr>
                <a:schemeClr val="dk1"/>
              </a:buClr>
              <a:buSzPts val="1100"/>
              <a:buFont typeface="Arial"/>
              <a:buNone/>
            </a:pPr>
            <a:r>
              <a:t/>
            </a:r>
            <a:endParaRPr sz="1000">
              <a:solidFill>
                <a:srgbClr val="4D515D"/>
              </a:solidFill>
              <a:latin typeface="Times New Roman"/>
              <a:ea typeface="Times New Roman"/>
              <a:cs typeface="Times New Roman"/>
              <a:sym typeface="Times New Roman"/>
            </a:endParaRPr>
          </a:p>
          <a:p>
            <a:pPr indent="0" lvl="0" marL="0" rtl="0" algn="l">
              <a:lnSpc>
                <a:spcPct val="115000"/>
              </a:lnSpc>
              <a:spcBef>
                <a:spcPts val="1800"/>
              </a:spcBef>
              <a:spcAft>
                <a:spcPts val="1200"/>
              </a:spcAft>
              <a:buSzPts val="1800"/>
              <a:buNone/>
            </a:pPr>
            <a:r>
              <a:t/>
            </a:r>
            <a:endParaRPr sz="1000"/>
          </a:p>
        </p:txBody>
      </p:sp>
      <p:pic>
        <p:nvPicPr>
          <p:cNvPr id="180" name="Google Shape;180;p13"/>
          <p:cNvPicPr preferRelativeResize="0"/>
          <p:nvPr/>
        </p:nvPicPr>
        <p:blipFill rotWithShape="1">
          <a:blip r:embed="rId4">
            <a:alphaModFix/>
          </a:blip>
          <a:srcRect b="0" l="0" r="0" t="0"/>
          <a:stretch/>
        </p:blipFill>
        <p:spPr>
          <a:xfrm>
            <a:off x="162825" y="1471063"/>
            <a:ext cx="3912024" cy="2201374"/>
          </a:xfrm>
          <a:prstGeom prst="rect">
            <a:avLst/>
          </a:prstGeom>
          <a:noFill/>
          <a:ln>
            <a:noFill/>
          </a:ln>
        </p:spPr>
      </p:pic>
      <p:sp>
        <p:nvSpPr>
          <p:cNvPr id="181" name="Google Shape;181;p13"/>
          <p:cNvSpPr txBox="1"/>
          <p:nvPr/>
        </p:nvSpPr>
        <p:spPr>
          <a:xfrm>
            <a:off x="383850" y="3672425"/>
            <a:ext cx="34686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sng" cap="none" strike="noStrike">
                <a:solidFill>
                  <a:schemeClr val="hlink"/>
                </a:solidFill>
                <a:latin typeface="Times New Roman"/>
                <a:ea typeface="Times New Roman"/>
                <a:cs typeface="Times New Roman"/>
                <a:sym typeface="Times New Roman"/>
                <a:hlinkClick r:id="rId5"/>
              </a:rPr>
              <a:t>https://slidebazaar.com/items/subscription-plan-powerpoint-template/</a:t>
            </a:r>
            <a:endParaRPr b="0" i="0" sz="1400" u="none" cap="none" strike="noStrike">
              <a:solidFill>
                <a:srgbClr val="000000"/>
              </a:solidFill>
              <a:latin typeface="Times New Roman"/>
              <a:ea typeface="Times New Roman"/>
              <a:cs typeface="Times New Roman"/>
              <a:sym typeface="Times New Roman"/>
            </a:endParaRPr>
          </a:p>
        </p:txBody>
      </p:sp>
      <p:sp>
        <p:nvSpPr>
          <p:cNvPr id="182" name="Google Shape;182;p13"/>
          <p:cNvSpPr txBox="1"/>
          <p:nvPr>
            <p:ph type="title"/>
          </p:nvPr>
        </p:nvSpPr>
        <p:spPr>
          <a:xfrm>
            <a:off x="365650" y="216300"/>
            <a:ext cx="6176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Pakalpojumu abonešāna</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i="1">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14"/>
          <p:cNvPicPr preferRelativeResize="0"/>
          <p:nvPr/>
        </p:nvPicPr>
        <p:blipFill rotWithShape="1">
          <a:blip r:embed="rId3">
            <a:alphaModFix/>
          </a:blip>
          <a:srcRect b="0" l="0" r="0" t="0"/>
          <a:stretch/>
        </p:blipFill>
        <p:spPr>
          <a:xfrm>
            <a:off x="5295325" y="903150"/>
            <a:ext cx="3414137" cy="3820974"/>
          </a:xfrm>
          <a:prstGeom prst="rect">
            <a:avLst/>
          </a:prstGeom>
          <a:noFill/>
          <a:ln cap="flat" cmpd="sng" w="19050">
            <a:solidFill>
              <a:schemeClr val="dk2"/>
            </a:solidFill>
            <a:prstDash val="solid"/>
            <a:round/>
            <a:headEnd len="sm" w="sm" type="none"/>
            <a:tailEnd len="sm" w="sm" type="none"/>
          </a:ln>
        </p:spPr>
      </p:pic>
      <p:sp>
        <p:nvSpPr>
          <p:cNvPr id="188" name="Google Shape;188;p14"/>
          <p:cNvSpPr txBox="1"/>
          <p:nvPr/>
        </p:nvSpPr>
        <p:spPr>
          <a:xfrm>
            <a:off x="459400" y="1236850"/>
            <a:ext cx="41127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Times New Roman"/>
                <a:ea typeface="Times New Roman"/>
                <a:cs typeface="Times New Roman"/>
                <a:sym typeface="Times New Roman"/>
              </a:rPr>
              <a:t>Lai piesaistītu lojālus klientus, vienlaikus palielinot rentabilitāti un saglabāšanas rādītājus, zīmoli ievieš abonēšanas modeļus. Abonēšanas un/vai dalības maksas kļūst arvien populārākas ekonomiskās nestabilitātes un inflācijas dēļ</a:t>
            </a:r>
            <a:endParaRPr b="0" i="0" sz="1600" u="none" cap="none" strike="noStrike">
              <a:solidFill>
                <a:srgbClr val="000000"/>
              </a:solidFill>
              <a:latin typeface="Times New Roman"/>
              <a:ea typeface="Times New Roman"/>
              <a:cs typeface="Times New Roman"/>
              <a:sym typeface="Times New Roman"/>
            </a:endParaRPr>
          </a:p>
        </p:txBody>
      </p:sp>
      <p:sp>
        <p:nvSpPr>
          <p:cNvPr id="189" name="Google Shape;189;p14"/>
          <p:cNvSpPr txBox="1"/>
          <p:nvPr/>
        </p:nvSpPr>
        <p:spPr>
          <a:xfrm>
            <a:off x="1259088" y="4442550"/>
            <a:ext cx="35220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4"/>
              </a:rPr>
              <a:t>https://sproutsocial.com/insights/ecommerce-trends/</a:t>
            </a:r>
            <a:r>
              <a:rPr b="0" i="0" lang="en-GB"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sp>
        <p:nvSpPr>
          <p:cNvPr id="190" name="Google Shape;190;p14"/>
          <p:cNvSpPr txBox="1"/>
          <p:nvPr>
            <p:ph type="title"/>
          </p:nvPr>
        </p:nvSpPr>
        <p:spPr>
          <a:xfrm>
            <a:off x="365650" y="216300"/>
            <a:ext cx="6176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Abonēšanas modeļi klientu saglabāšanai</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i="1">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5"/>
          <p:cNvSpPr txBox="1"/>
          <p:nvPr>
            <p:ph type="title"/>
          </p:nvPr>
        </p:nvSpPr>
        <p:spPr>
          <a:xfrm>
            <a:off x="301350" y="445025"/>
            <a:ext cx="8456100" cy="1070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b="1" i="1" lang="en-GB" sz="1400">
                <a:solidFill>
                  <a:srgbClr val="0070C0"/>
                </a:solidFill>
                <a:highlight>
                  <a:srgbClr val="FFFFFF"/>
                </a:highlight>
                <a:latin typeface="Times New Roman"/>
                <a:ea typeface="Times New Roman"/>
                <a:cs typeface="Times New Roman"/>
                <a:sym typeface="Times New Roman"/>
              </a:rPr>
              <a:t>Adobe Substance 3D</a:t>
            </a:r>
            <a:r>
              <a:rPr i="1" lang="en-GB" sz="1400">
                <a:highlight>
                  <a:srgbClr val="FFFFFF"/>
                </a:highlight>
                <a:latin typeface="Times New Roman"/>
                <a:ea typeface="Times New Roman"/>
                <a:cs typeface="Times New Roman"/>
                <a:sym typeface="Times New Roman"/>
              </a:rPr>
              <a:t> </a:t>
            </a:r>
            <a:r>
              <a:rPr lang="en-GB" sz="1400">
                <a:highlight>
                  <a:srgbClr val="FFFFFF"/>
                </a:highlight>
                <a:latin typeface="Times New Roman"/>
                <a:ea typeface="Times New Roman"/>
                <a:cs typeface="Times New Roman"/>
                <a:sym typeface="Times New Roman"/>
              </a:rPr>
              <a:t>Var izveidot savus materiālus no nulles vai vizualizēt telpiskus materiālus no reālo resursu fotogrāfijām, ko pēc tam var mainīt pēc nepieciešamības. Šī rīka izmantošana paver iespēju iekļaut e-komercijā papildināto realitāti un iesaistošo pieredzi, kas palīdz uzlabot zīmola uztveri un attiecības ar klientiem.</a:t>
            </a:r>
            <a:endParaRPr sz="1400">
              <a:latin typeface="Times New Roman"/>
              <a:ea typeface="Times New Roman"/>
              <a:cs typeface="Times New Roman"/>
              <a:sym typeface="Times New Roman"/>
            </a:endParaRPr>
          </a:p>
        </p:txBody>
      </p:sp>
      <p:pic>
        <p:nvPicPr>
          <p:cNvPr id="196" name="Google Shape;196;p15"/>
          <p:cNvPicPr preferRelativeResize="0"/>
          <p:nvPr/>
        </p:nvPicPr>
        <p:blipFill rotWithShape="1">
          <a:blip r:embed="rId3">
            <a:alphaModFix/>
          </a:blip>
          <a:srcRect b="0" l="0" r="0" t="0"/>
          <a:stretch/>
        </p:blipFill>
        <p:spPr>
          <a:xfrm>
            <a:off x="885938" y="1515125"/>
            <a:ext cx="7372126" cy="2952300"/>
          </a:xfrm>
          <a:prstGeom prst="rect">
            <a:avLst/>
          </a:prstGeom>
          <a:noFill/>
          <a:ln>
            <a:noFill/>
          </a:ln>
        </p:spPr>
      </p:pic>
      <p:sp>
        <p:nvSpPr>
          <p:cNvPr id="197" name="Google Shape;197;p15"/>
          <p:cNvSpPr txBox="1"/>
          <p:nvPr/>
        </p:nvSpPr>
        <p:spPr>
          <a:xfrm>
            <a:off x="1136113" y="4467425"/>
            <a:ext cx="6871800" cy="585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Arial"/>
                <a:ea typeface="Arial"/>
                <a:cs typeface="Arial"/>
                <a:sym typeface="Arial"/>
                <a:hlinkClick r:id="rId4"/>
              </a:rPr>
              <a:t>https://www.adobe.com/lv/products/substance3d/discover/3d-in-fashion.html</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6"/>
          <p:cNvSpPr txBox="1"/>
          <p:nvPr>
            <p:ph type="title"/>
          </p:nvPr>
        </p:nvSpPr>
        <p:spPr>
          <a:xfrm>
            <a:off x="311700" y="998958"/>
            <a:ext cx="8520600" cy="945300"/>
          </a:xfrm>
          <a:prstGeom prst="rect">
            <a:avLst/>
          </a:prstGeom>
          <a:noFill/>
          <a:ln>
            <a:noFill/>
          </a:ln>
        </p:spPr>
        <p:txBody>
          <a:bodyPr anchorCtr="0" anchor="t" bIns="91425" lIns="91425" spcFirstLastPara="1" rIns="91425" wrap="square" tIns="91425">
            <a:noAutofit/>
          </a:bodyPr>
          <a:lstStyle/>
          <a:p>
            <a:pPr indent="0" lvl="0" marL="139700" rtl="0" algn="l">
              <a:lnSpc>
                <a:spcPct val="100000"/>
              </a:lnSpc>
              <a:spcBef>
                <a:spcPts val="0"/>
              </a:spcBef>
              <a:spcAft>
                <a:spcPts val="0"/>
              </a:spcAft>
              <a:buSzPts val="1400"/>
              <a:buNone/>
            </a:pPr>
            <a:r>
              <a:rPr lang="en-GB" sz="1400">
                <a:latin typeface="Times New Roman"/>
                <a:ea typeface="Times New Roman"/>
                <a:cs typeface="Times New Roman"/>
                <a:sym typeface="Times New Roman"/>
              </a:rPr>
              <a:t>Uzņēmumam ir iespēja sekot sava satura popularitātei un sekotāju darbībām, piemēram, izmantojot tādus rīkus kā </a:t>
            </a:r>
            <a:r>
              <a:rPr b="1" i="1" lang="en-GB" sz="1400">
                <a:latin typeface="Times New Roman"/>
                <a:ea typeface="Times New Roman"/>
                <a:cs typeface="Times New Roman"/>
                <a:sym typeface="Times New Roman"/>
              </a:rPr>
              <a:t>Google Webmaster Tools</a:t>
            </a:r>
            <a:r>
              <a:rPr b="1" lang="en-GB" sz="1400">
                <a:latin typeface="Times New Roman"/>
                <a:ea typeface="Times New Roman"/>
                <a:cs typeface="Times New Roman"/>
                <a:sym typeface="Times New Roman"/>
              </a:rPr>
              <a:t>, </a:t>
            </a:r>
            <a:r>
              <a:rPr b="1" i="1" lang="en-GB" sz="1400">
                <a:latin typeface="Times New Roman"/>
                <a:ea typeface="Times New Roman"/>
                <a:cs typeface="Times New Roman"/>
                <a:sym typeface="Times New Roman"/>
              </a:rPr>
              <a:t>Facebook Insights</a:t>
            </a:r>
            <a:r>
              <a:rPr b="1" lang="en-GB" sz="1400">
                <a:latin typeface="Times New Roman"/>
                <a:ea typeface="Times New Roman"/>
                <a:cs typeface="Times New Roman"/>
                <a:sym typeface="Times New Roman"/>
              </a:rPr>
              <a:t> </a:t>
            </a:r>
            <a:r>
              <a:rPr lang="en-GB" sz="1400">
                <a:latin typeface="Times New Roman"/>
                <a:ea typeface="Times New Roman"/>
                <a:cs typeface="Times New Roman"/>
                <a:sym typeface="Times New Roman"/>
              </a:rPr>
              <a:t>u.c., tādā veidā uzzinot, kas piesaista klientus, kādas ir viņu vēlmes, vajadzības, operatīvi rīkoties, rezultātā izveidojot lojālu klientu bāzi.</a:t>
            </a:r>
            <a:endParaRPr sz="1400">
              <a:latin typeface="Times New Roman"/>
              <a:ea typeface="Times New Roman"/>
              <a:cs typeface="Times New Roman"/>
              <a:sym typeface="Times New Roman"/>
            </a:endParaRPr>
          </a:p>
        </p:txBody>
      </p:sp>
      <p:sp>
        <p:nvSpPr>
          <p:cNvPr id="203" name="Google Shape;203;p16"/>
          <p:cNvSpPr txBox="1"/>
          <p:nvPr/>
        </p:nvSpPr>
        <p:spPr>
          <a:xfrm>
            <a:off x="3781050" y="2048550"/>
            <a:ext cx="5653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sng" cap="none" strike="noStrike">
                <a:solidFill>
                  <a:schemeClr val="hlink"/>
                </a:solidFill>
                <a:latin typeface="Arial"/>
                <a:ea typeface="Arial"/>
                <a:cs typeface="Arial"/>
                <a:sym typeface="Arial"/>
                <a:hlinkClick r:id="rId3"/>
              </a:rPr>
              <a:t>https://www.db.lv/zinas/socialo-mediju-nozime-uznemuma-darbiba-471785</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04" name="Google Shape;204;p16"/>
          <p:cNvPicPr preferRelativeResize="0"/>
          <p:nvPr/>
        </p:nvPicPr>
        <p:blipFill rotWithShape="1">
          <a:blip r:embed="rId4">
            <a:alphaModFix/>
          </a:blip>
          <a:srcRect b="0" l="0" r="0" t="0"/>
          <a:stretch/>
        </p:blipFill>
        <p:spPr>
          <a:xfrm>
            <a:off x="702075" y="2429675"/>
            <a:ext cx="3939275" cy="1952125"/>
          </a:xfrm>
          <a:prstGeom prst="rect">
            <a:avLst/>
          </a:prstGeom>
          <a:noFill/>
          <a:ln>
            <a:noFill/>
          </a:ln>
        </p:spPr>
      </p:pic>
      <p:sp>
        <p:nvSpPr>
          <p:cNvPr id="205" name="Google Shape;205;p16"/>
          <p:cNvSpPr txBox="1"/>
          <p:nvPr/>
        </p:nvSpPr>
        <p:spPr>
          <a:xfrm>
            <a:off x="796863" y="4460300"/>
            <a:ext cx="37497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GB" sz="1000" u="sng" cap="none" strike="noStrike">
                <a:solidFill>
                  <a:schemeClr val="hlink"/>
                </a:solidFill>
                <a:latin typeface="Arial"/>
                <a:ea typeface="Arial"/>
                <a:cs typeface="Arial"/>
                <a:sym typeface="Arial"/>
                <a:hlinkClick r:id="rId5"/>
              </a:rPr>
              <a:t>https://keywordtool.io/blog/webmaster-tools/</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pic>
        <p:nvPicPr>
          <p:cNvPr id="206" name="Google Shape;206;p16"/>
          <p:cNvPicPr preferRelativeResize="0"/>
          <p:nvPr/>
        </p:nvPicPr>
        <p:blipFill rotWithShape="1">
          <a:blip r:embed="rId6">
            <a:alphaModFix/>
          </a:blip>
          <a:srcRect b="0" l="0" r="0" t="0"/>
          <a:stretch/>
        </p:blipFill>
        <p:spPr>
          <a:xfrm>
            <a:off x="5355268" y="2571750"/>
            <a:ext cx="2714206" cy="1810050"/>
          </a:xfrm>
          <a:prstGeom prst="rect">
            <a:avLst/>
          </a:prstGeom>
          <a:noFill/>
          <a:ln>
            <a:noFill/>
          </a:ln>
        </p:spPr>
      </p:pic>
      <p:sp>
        <p:nvSpPr>
          <p:cNvPr id="207" name="Google Shape;207;p16"/>
          <p:cNvSpPr txBox="1"/>
          <p:nvPr/>
        </p:nvSpPr>
        <p:spPr>
          <a:xfrm>
            <a:off x="5371225" y="4440675"/>
            <a:ext cx="27141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sng" cap="none" strike="noStrike">
                <a:solidFill>
                  <a:schemeClr val="hlink"/>
                </a:solidFill>
                <a:latin typeface="Arial"/>
                <a:ea typeface="Arial"/>
                <a:cs typeface="Arial"/>
                <a:sym typeface="Arial"/>
                <a:hlinkClick r:id="rId7"/>
              </a:rPr>
              <a:t>https://blog.apiki.com/facebook-insights-as-estatisticas-do-fb-para-o-seu-dominio/</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208" name="Google Shape;208;p16"/>
          <p:cNvSpPr txBox="1"/>
          <p:nvPr>
            <p:ph type="title"/>
          </p:nvPr>
        </p:nvSpPr>
        <p:spPr>
          <a:xfrm>
            <a:off x="365650" y="216300"/>
            <a:ext cx="6176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Sociālo tīklu pielietošana e-komercijā</a:t>
            </a:r>
            <a:endParaRPr>
              <a:solidFill>
                <a:srgbClr val="0070C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7"/>
          <p:cNvSpPr txBox="1"/>
          <p:nvPr/>
        </p:nvSpPr>
        <p:spPr>
          <a:xfrm>
            <a:off x="365650" y="1575388"/>
            <a:ext cx="36516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Times New Roman"/>
                <a:ea typeface="Times New Roman"/>
                <a:cs typeface="Times New Roman"/>
                <a:sym typeface="Times New Roman"/>
              </a:rPr>
              <a:t>Daži augmentētās realitātes e-komercijas piemēri - virtuāli izmēģināt briļļu rāmjus, novietot mēbeli telpā, lai redzētu, kā tā izskatīsies, un uzklāt dažādus kosmētikas produktus, lai redzētu, kas piestāv klienta  ādas tonim </a:t>
            </a:r>
            <a:endParaRPr b="0" i="0" sz="1500" u="none" cap="none" strike="noStrike">
              <a:solidFill>
                <a:srgbClr val="000000"/>
              </a:solidFill>
              <a:latin typeface="Times New Roman"/>
              <a:ea typeface="Times New Roman"/>
              <a:cs typeface="Times New Roman"/>
              <a:sym typeface="Times New Roman"/>
            </a:endParaRPr>
          </a:p>
        </p:txBody>
      </p:sp>
      <p:pic>
        <p:nvPicPr>
          <p:cNvPr id="214" name="Google Shape;214;p17"/>
          <p:cNvPicPr preferRelativeResize="0"/>
          <p:nvPr/>
        </p:nvPicPr>
        <p:blipFill rotWithShape="1">
          <a:blip r:embed="rId3">
            <a:alphaModFix/>
          </a:blip>
          <a:srcRect b="0" l="0" r="0" t="0"/>
          <a:stretch/>
        </p:blipFill>
        <p:spPr>
          <a:xfrm>
            <a:off x="5768925" y="260375"/>
            <a:ext cx="2361300" cy="4199949"/>
          </a:xfrm>
          <a:prstGeom prst="rect">
            <a:avLst/>
          </a:prstGeom>
          <a:noFill/>
          <a:ln cap="flat" cmpd="sng" w="19050">
            <a:solidFill>
              <a:schemeClr val="dk2"/>
            </a:solidFill>
            <a:prstDash val="solid"/>
            <a:round/>
            <a:headEnd len="sm" w="sm" type="none"/>
            <a:tailEnd len="sm" w="sm" type="none"/>
          </a:ln>
        </p:spPr>
      </p:pic>
      <p:sp>
        <p:nvSpPr>
          <p:cNvPr id="215" name="Google Shape;215;p17"/>
          <p:cNvSpPr txBox="1"/>
          <p:nvPr/>
        </p:nvSpPr>
        <p:spPr>
          <a:xfrm>
            <a:off x="5345625" y="4563725"/>
            <a:ext cx="32079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GB" sz="1100" u="sng" cap="none" strike="noStrike">
                <a:solidFill>
                  <a:schemeClr val="hlink"/>
                </a:solidFill>
                <a:latin typeface="Times New Roman"/>
                <a:ea typeface="Times New Roman"/>
                <a:cs typeface="Times New Roman"/>
                <a:sym typeface="Times New Roman"/>
                <a:hlinkClick r:id="rId4"/>
              </a:rPr>
              <a:t>https://sproutsocial.com/insights/ecommerce-trends/</a:t>
            </a:r>
            <a:r>
              <a:rPr b="0" i="0" lang="en-GB" sz="1100" u="none" cap="none" strike="noStrike">
                <a:solidFill>
                  <a:srgbClr val="000000"/>
                </a:solidFill>
                <a:latin typeface="Times New Roman"/>
                <a:ea typeface="Times New Roman"/>
                <a:cs typeface="Times New Roman"/>
                <a:sym typeface="Times New Roman"/>
              </a:rPr>
              <a:t> </a:t>
            </a:r>
            <a:endParaRPr b="0" i="0" sz="1100" u="none" cap="none" strike="noStrike">
              <a:solidFill>
                <a:srgbClr val="000000"/>
              </a:solidFill>
              <a:latin typeface="Times New Roman"/>
              <a:ea typeface="Times New Roman"/>
              <a:cs typeface="Times New Roman"/>
              <a:sym typeface="Times New Roman"/>
            </a:endParaRPr>
          </a:p>
        </p:txBody>
      </p:sp>
      <p:sp>
        <p:nvSpPr>
          <p:cNvPr id="216" name="Google Shape;216;p17"/>
          <p:cNvSpPr txBox="1"/>
          <p:nvPr>
            <p:ph type="title"/>
          </p:nvPr>
        </p:nvSpPr>
        <p:spPr>
          <a:xfrm>
            <a:off x="365650" y="216300"/>
            <a:ext cx="6176700" cy="10518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AR un VR pielietojums, lai uzlabotu tiešsaistes iepirkšanās pieredzi</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8"/>
          <p:cNvSpPr txBox="1"/>
          <p:nvPr>
            <p:ph idx="1" type="body"/>
          </p:nvPr>
        </p:nvSpPr>
        <p:spPr>
          <a:xfrm>
            <a:off x="267350" y="1030800"/>
            <a:ext cx="3543000" cy="3081900"/>
          </a:xfrm>
          <a:prstGeom prst="rect">
            <a:avLst/>
          </a:prstGeom>
          <a:noFill/>
          <a:ln>
            <a:noFill/>
          </a:ln>
        </p:spPr>
        <p:txBody>
          <a:bodyPr anchorCtr="0" anchor="t" bIns="91425" lIns="91425" spcFirstLastPara="1" rIns="91425" wrap="square" tIns="91425">
            <a:normAutofit/>
          </a:bodyPr>
          <a:lstStyle/>
          <a:p>
            <a:pPr indent="0" lvl="0" marL="0" rtl="0" algn="l">
              <a:lnSpc>
                <a:spcPct val="105000"/>
              </a:lnSpc>
              <a:spcBef>
                <a:spcPts val="1200"/>
              </a:spcBef>
              <a:spcAft>
                <a:spcPts val="1200"/>
              </a:spcAft>
              <a:buSzPts val="1800"/>
              <a:buNone/>
            </a:pPr>
            <a:r>
              <a:rPr lang="en-GB" sz="1500">
                <a:solidFill>
                  <a:srgbClr val="222222"/>
                </a:solidFill>
                <a:highlight>
                  <a:srgbClr val="FFFFFF"/>
                </a:highlight>
                <a:latin typeface="Times New Roman"/>
                <a:ea typeface="Times New Roman"/>
                <a:cs typeface="Times New Roman"/>
                <a:sym typeface="Times New Roman"/>
              </a:rPr>
              <a:t>Mobilā elektroniskā komercija ir vēl viens veids, kā tiešsaistes preces iegādāties no elektroniskiem veikaliem vai tiešsaistes pakalpojumus no automatizētiem pakalpojumu sniedzējiem</a:t>
            </a:r>
            <a:endParaRPr sz="1500">
              <a:solidFill>
                <a:schemeClr val="dk1"/>
              </a:solidFill>
              <a:latin typeface="Times New Roman"/>
              <a:ea typeface="Times New Roman"/>
              <a:cs typeface="Times New Roman"/>
              <a:sym typeface="Times New Roman"/>
            </a:endParaRPr>
          </a:p>
        </p:txBody>
      </p:sp>
      <p:sp>
        <p:nvSpPr>
          <p:cNvPr id="222" name="Google Shape;222;p18"/>
          <p:cNvSpPr txBox="1"/>
          <p:nvPr/>
        </p:nvSpPr>
        <p:spPr>
          <a:xfrm>
            <a:off x="311700" y="3161250"/>
            <a:ext cx="596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3"/>
              </a:rPr>
              <a:t>https://lv.theastrologypage.com/mobile-e-commerce</a:t>
            </a:r>
            <a:endParaRPr b="0" i="0" sz="1200" u="none" cap="none" strike="noStrike">
              <a:solidFill>
                <a:srgbClr val="000000"/>
              </a:solidFill>
              <a:latin typeface="Times New Roman"/>
              <a:ea typeface="Times New Roman"/>
              <a:cs typeface="Times New Roman"/>
              <a:sym typeface="Times New Roman"/>
            </a:endParaRPr>
          </a:p>
        </p:txBody>
      </p:sp>
      <p:sp>
        <p:nvSpPr>
          <p:cNvPr id="223" name="Google Shape;223;p18"/>
          <p:cNvSpPr txBox="1"/>
          <p:nvPr/>
        </p:nvSpPr>
        <p:spPr>
          <a:xfrm>
            <a:off x="3490200" y="4597750"/>
            <a:ext cx="56538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GB" sz="1100" u="sng" cap="none" strike="noStrike">
                <a:solidFill>
                  <a:schemeClr val="hlink"/>
                </a:solidFill>
                <a:latin typeface="Arial"/>
                <a:ea typeface="Arial"/>
                <a:cs typeface="Arial"/>
                <a:sym typeface="Arial"/>
                <a:hlinkClick r:id="rId4"/>
              </a:rPr>
              <a:t>https://www.latvijastalrunis.lv/e-komercija</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24" name="Google Shape;224;p18"/>
          <p:cNvPicPr preferRelativeResize="0"/>
          <p:nvPr/>
        </p:nvPicPr>
        <p:blipFill rotWithShape="1">
          <a:blip r:embed="rId5">
            <a:alphaModFix/>
          </a:blip>
          <a:srcRect b="0" l="0" r="0" t="0"/>
          <a:stretch/>
        </p:blipFill>
        <p:spPr>
          <a:xfrm>
            <a:off x="4422300" y="463100"/>
            <a:ext cx="3967075" cy="3906051"/>
          </a:xfrm>
          <a:prstGeom prst="rect">
            <a:avLst/>
          </a:prstGeom>
          <a:noFill/>
          <a:ln>
            <a:noFill/>
          </a:ln>
        </p:spPr>
      </p:pic>
      <p:sp>
        <p:nvSpPr>
          <p:cNvPr id="225" name="Google Shape;225;p18"/>
          <p:cNvSpPr txBox="1"/>
          <p:nvPr>
            <p:ph type="title"/>
          </p:nvPr>
        </p:nvSpPr>
        <p:spPr>
          <a:xfrm>
            <a:off x="365650" y="216300"/>
            <a:ext cx="6176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Mobilā komercija</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
          <p:cNvSpPr txBox="1"/>
          <p:nvPr>
            <p:ph type="ctrTitle"/>
          </p:nvPr>
        </p:nvSpPr>
        <p:spPr>
          <a:xfrm>
            <a:off x="520700" y="1090464"/>
            <a:ext cx="8102700" cy="1481100"/>
          </a:xfrm>
          <a:prstGeom prst="rect">
            <a:avLst/>
          </a:prstGeom>
          <a:noFill/>
          <a:ln>
            <a:noFill/>
          </a:ln>
        </p:spPr>
        <p:txBody>
          <a:bodyPr anchorCtr="0" anchor="b" bIns="34275" lIns="68575" spcFirstLastPara="1" rIns="68575" wrap="square" tIns="34275">
            <a:normAutofit fontScale="90000"/>
          </a:bodyPr>
          <a:lstStyle/>
          <a:p>
            <a:pPr indent="0" lvl="0" marL="0" rtl="0" algn="ctr">
              <a:lnSpc>
                <a:spcPct val="90000"/>
              </a:lnSpc>
              <a:spcBef>
                <a:spcPts val="0"/>
              </a:spcBef>
              <a:spcAft>
                <a:spcPts val="0"/>
              </a:spcAft>
              <a:buSzPct val="100000"/>
              <a:buNone/>
            </a:pPr>
            <a:r>
              <a:rPr lang="en-GB" sz="2700"/>
              <a:t>Studiju kursa</a:t>
            </a:r>
            <a:br>
              <a:rPr lang="en-GB" sz="2700"/>
            </a:br>
            <a:r>
              <a:rPr b="1" lang="en-GB" sz="2700"/>
              <a:t>«Digitālais mārketings»</a:t>
            </a:r>
            <a:br>
              <a:rPr b="1" lang="en-GB" sz="2700"/>
            </a:br>
            <a:r>
              <a:rPr lang="en-GB" sz="2700"/>
              <a:t>lekciju materiāli</a:t>
            </a:r>
            <a:br>
              <a:rPr lang="en-GB" sz="2600"/>
            </a:br>
            <a:br>
              <a:rPr lang="en-GB" sz="2600"/>
            </a:br>
            <a:r>
              <a:rPr lang="en-GB" sz="2600">
                <a:solidFill>
                  <a:schemeClr val="dk1"/>
                </a:solidFill>
              </a:rPr>
              <a:t>Tēma: </a:t>
            </a:r>
            <a:r>
              <a:rPr b="1" lang="en-GB" sz="2600">
                <a:solidFill>
                  <a:srgbClr val="0070C0"/>
                </a:solidFill>
              </a:rPr>
              <a:t>Jaunākās tendences interneta veikalā </a:t>
            </a:r>
            <a:endParaRPr b="1">
              <a:solidFill>
                <a:srgbClr val="0070C0"/>
              </a:solidFill>
            </a:endParaRPr>
          </a:p>
        </p:txBody>
      </p:sp>
      <p:sp>
        <p:nvSpPr>
          <p:cNvPr id="86" name="Google Shape;86;p1"/>
          <p:cNvSpPr/>
          <p:nvPr/>
        </p:nvSpPr>
        <p:spPr>
          <a:xfrm>
            <a:off x="6087282" y="2960906"/>
            <a:ext cx="26979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Autors: lektore </a:t>
            </a:r>
            <a:r>
              <a:rPr b="1" i="0" lang="en-GB" sz="1400" u="none" cap="none" strike="noStrike">
                <a:solidFill>
                  <a:schemeClr val="dk1"/>
                </a:solidFill>
                <a:latin typeface="Calibri"/>
                <a:ea typeface="Calibri"/>
                <a:cs typeface="Calibri"/>
                <a:sym typeface="Calibri"/>
              </a:rPr>
              <a:t>Daina Znotiņa </a:t>
            </a:r>
            <a:endParaRPr b="1" i="0" sz="11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9"/>
          <p:cNvSpPr txBox="1"/>
          <p:nvPr>
            <p:ph type="title"/>
          </p:nvPr>
        </p:nvSpPr>
        <p:spPr>
          <a:xfrm>
            <a:off x="365650" y="1290450"/>
            <a:ext cx="3705000" cy="256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GB" sz="1920">
                <a:latin typeface="Times New Roman"/>
                <a:ea typeface="Times New Roman"/>
                <a:cs typeface="Times New Roman"/>
                <a:sym typeface="Times New Roman"/>
              </a:rPr>
              <a:t>Ļauj cilvēkiem iepirkties apskatot fotoattēlus un videoklipus. Tas sniedz iespēju uzņēmumam izmantot aizraujošu veikala skatlogu, kurā cilvēki var iepazīt tā labākos produktus</a:t>
            </a:r>
            <a:endParaRPr sz="1920">
              <a:latin typeface="Times New Roman"/>
              <a:ea typeface="Times New Roman"/>
              <a:cs typeface="Times New Roman"/>
              <a:sym typeface="Times New Roman"/>
            </a:endParaRPr>
          </a:p>
        </p:txBody>
      </p:sp>
      <p:pic>
        <p:nvPicPr>
          <p:cNvPr id="231" name="Google Shape;231;p19"/>
          <p:cNvPicPr preferRelativeResize="0"/>
          <p:nvPr/>
        </p:nvPicPr>
        <p:blipFill rotWithShape="1">
          <a:blip r:embed="rId3">
            <a:alphaModFix/>
          </a:blip>
          <a:srcRect b="0" l="0" r="0" t="0"/>
          <a:stretch/>
        </p:blipFill>
        <p:spPr>
          <a:xfrm>
            <a:off x="5710175" y="314725"/>
            <a:ext cx="2537874" cy="4514049"/>
          </a:xfrm>
          <a:prstGeom prst="rect">
            <a:avLst/>
          </a:prstGeom>
          <a:noFill/>
          <a:ln cap="flat" cmpd="sng" w="19050">
            <a:solidFill>
              <a:schemeClr val="dk2"/>
            </a:solidFill>
            <a:prstDash val="solid"/>
            <a:round/>
            <a:headEnd len="sm" w="sm" type="none"/>
            <a:tailEnd len="sm" w="sm" type="none"/>
          </a:ln>
        </p:spPr>
      </p:pic>
      <p:sp>
        <p:nvSpPr>
          <p:cNvPr id="232" name="Google Shape;232;p19"/>
          <p:cNvSpPr txBox="1"/>
          <p:nvPr/>
        </p:nvSpPr>
        <p:spPr>
          <a:xfrm>
            <a:off x="0" y="3890925"/>
            <a:ext cx="56538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4"/>
              </a:rPr>
              <a:t>https://help.instagram.com/191462054687226</a:t>
            </a:r>
            <a:endParaRPr b="0" i="0" sz="1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Times New Roman"/>
              <a:ea typeface="Times New Roman"/>
              <a:cs typeface="Times New Roman"/>
              <a:sym typeface="Times New Roman"/>
            </a:endParaRPr>
          </a:p>
        </p:txBody>
      </p:sp>
      <p:sp>
        <p:nvSpPr>
          <p:cNvPr id="233" name="Google Shape;233;p19"/>
          <p:cNvSpPr txBox="1"/>
          <p:nvPr>
            <p:ph type="title"/>
          </p:nvPr>
        </p:nvSpPr>
        <p:spPr>
          <a:xfrm>
            <a:off x="365650" y="216300"/>
            <a:ext cx="6176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Instagram e-komercija</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0"/>
          <p:cNvSpPr txBox="1"/>
          <p:nvPr/>
        </p:nvSpPr>
        <p:spPr>
          <a:xfrm>
            <a:off x="518050" y="1238613"/>
            <a:ext cx="38184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Times New Roman"/>
                <a:ea typeface="Times New Roman"/>
                <a:cs typeface="Times New Roman"/>
                <a:sym typeface="Times New Roman"/>
              </a:rPr>
              <a:t>E-komercijas virtuālie asistenti ir roboti, kas izmanto mašīnmācīšanos un dabiskās valodas apstrādi, lai veiktu dažādus uzdevumus, tostarp izprastu lietotāju jautājumus, sniegtu tiem atbilstošu informāciju vai pat izveidotu produktu aprakstus</a:t>
            </a:r>
            <a:endParaRPr b="0" i="0" sz="1500" u="none" cap="none" strike="noStrike">
              <a:solidFill>
                <a:srgbClr val="000000"/>
              </a:solidFill>
              <a:latin typeface="Times New Roman"/>
              <a:ea typeface="Times New Roman"/>
              <a:cs typeface="Times New Roman"/>
              <a:sym typeface="Times New Roman"/>
            </a:endParaRPr>
          </a:p>
        </p:txBody>
      </p:sp>
      <p:sp>
        <p:nvSpPr>
          <p:cNvPr id="239" name="Google Shape;239;p20"/>
          <p:cNvSpPr txBox="1"/>
          <p:nvPr/>
        </p:nvSpPr>
        <p:spPr>
          <a:xfrm>
            <a:off x="599925" y="3105725"/>
            <a:ext cx="32784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sng" cap="none" strike="noStrike">
                <a:solidFill>
                  <a:schemeClr val="hlink"/>
                </a:solidFill>
                <a:latin typeface="Times New Roman"/>
                <a:ea typeface="Times New Roman"/>
                <a:cs typeface="Times New Roman"/>
                <a:sym typeface="Times New Roman"/>
                <a:hlinkClick r:id="rId3"/>
              </a:rPr>
              <a:t>https://extrahut.com/blog/ecommerce/e-commerce-virtual-assistant#:~:text=E-commerce%20virtual%20assistants%20are%20bots%20that%20use%20machine%20learning,assistants%20mean%20less%20manual%20work</a:t>
            </a:r>
            <a:endParaRPr b="0" i="0" sz="11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imes New Roman"/>
              <a:ea typeface="Times New Roman"/>
              <a:cs typeface="Times New Roman"/>
              <a:sym typeface="Times New Roman"/>
            </a:endParaRPr>
          </a:p>
        </p:txBody>
      </p:sp>
      <p:pic>
        <p:nvPicPr>
          <p:cNvPr id="240" name="Google Shape;240;p20"/>
          <p:cNvPicPr preferRelativeResize="0"/>
          <p:nvPr/>
        </p:nvPicPr>
        <p:blipFill rotWithShape="1">
          <a:blip r:embed="rId4">
            <a:alphaModFix/>
          </a:blip>
          <a:srcRect b="0" l="0" r="0" t="0"/>
          <a:stretch/>
        </p:blipFill>
        <p:spPr>
          <a:xfrm>
            <a:off x="4438725" y="1172600"/>
            <a:ext cx="4446825" cy="2531899"/>
          </a:xfrm>
          <a:prstGeom prst="rect">
            <a:avLst/>
          </a:prstGeom>
          <a:noFill/>
          <a:ln cap="flat" cmpd="sng" w="19050">
            <a:solidFill>
              <a:schemeClr val="dk2"/>
            </a:solidFill>
            <a:prstDash val="solid"/>
            <a:round/>
            <a:headEnd len="sm" w="sm" type="none"/>
            <a:tailEnd len="sm" w="sm" type="none"/>
          </a:ln>
        </p:spPr>
      </p:pic>
      <p:sp>
        <p:nvSpPr>
          <p:cNvPr id="241" name="Google Shape;241;p20"/>
          <p:cNvSpPr txBox="1"/>
          <p:nvPr/>
        </p:nvSpPr>
        <p:spPr>
          <a:xfrm>
            <a:off x="4832438" y="3752225"/>
            <a:ext cx="36594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5"/>
              </a:rPr>
              <a:t>https://va.hugo.lv/directory</a:t>
            </a:r>
            <a:endParaRPr b="0" i="0" sz="12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Times New Roman"/>
              <a:ea typeface="Times New Roman"/>
              <a:cs typeface="Times New Roman"/>
              <a:sym typeface="Times New Roman"/>
            </a:endParaRPr>
          </a:p>
        </p:txBody>
      </p:sp>
      <p:sp>
        <p:nvSpPr>
          <p:cNvPr id="242" name="Google Shape;242;p20"/>
          <p:cNvSpPr txBox="1"/>
          <p:nvPr>
            <p:ph type="title"/>
          </p:nvPr>
        </p:nvSpPr>
        <p:spPr>
          <a:xfrm>
            <a:off x="518050" y="368700"/>
            <a:ext cx="6176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Virtuālie asistenti internetveikalos</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1"/>
          <p:cNvSpPr txBox="1"/>
          <p:nvPr/>
        </p:nvSpPr>
        <p:spPr>
          <a:xfrm>
            <a:off x="518050" y="1550925"/>
            <a:ext cx="35631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Times New Roman"/>
                <a:ea typeface="Times New Roman"/>
                <a:cs typeface="Times New Roman"/>
                <a:sym typeface="Times New Roman"/>
              </a:rPr>
              <a:t>Klientu lojalitātes palielināšanai ir ļoti svarīgi radīt labu priekšstatu par uzņēmumu. Pateicoties atsauksmēm, ir ļoti viegli uzlabot uzņēmuma caurspīdīgass tirdzniecības politikas sajūtu, kas palīdz piesaistīt jaunus klientus un saglabāt jau esošos</a:t>
            </a:r>
            <a:endParaRPr b="0" i="0" sz="1600" u="none" cap="none" strike="noStrike">
              <a:solidFill>
                <a:srgbClr val="000000"/>
              </a:solidFill>
              <a:latin typeface="Times New Roman"/>
              <a:ea typeface="Times New Roman"/>
              <a:cs typeface="Times New Roman"/>
              <a:sym typeface="Times New Roman"/>
            </a:endParaRPr>
          </a:p>
        </p:txBody>
      </p:sp>
      <p:sp>
        <p:nvSpPr>
          <p:cNvPr id="248" name="Google Shape;248;p21"/>
          <p:cNvSpPr txBox="1"/>
          <p:nvPr/>
        </p:nvSpPr>
        <p:spPr>
          <a:xfrm>
            <a:off x="4490617" y="3762200"/>
            <a:ext cx="46923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3"/>
              </a:rPr>
              <a:t>https://www.iweb.co.uk/2022/04/how-to-use-customer-reviews-to-boost-ecommerce-sales/</a:t>
            </a:r>
            <a:r>
              <a:rPr b="0" i="0" lang="en-GB"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pic>
        <p:nvPicPr>
          <p:cNvPr id="249" name="Google Shape;249;p21"/>
          <p:cNvPicPr preferRelativeResize="0"/>
          <p:nvPr/>
        </p:nvPicPr>
        <p:blipFill rotWithShape="1">
          <a:blip r:embed="rId4">
            <a:alphaModFix/>
          </a:blip>
          <a:srcRect b="0" l="0" r="0" t="0"/>
          <a:stretch/>
        </p:blipFill>
        <p:spPr>
          <a:xfrm>
            <a:off x="4928575" y="1879713"/>
            <a:ext cx="3816375" cy="1384075"/>
          </a:xfrm>
          <a:prstGeom prst="rect">
            <a:avLst/>
          </a:prstGeom>
          <a:noFill/>
          <a:ln>
            <a:noFill/>
          </a:ln>
        </p:spPr>
      </p:pic>
      <p:sp>
        <p:nvSpPr>
          <p:cNvPr id="250" name="Google Shape;250;p21"/>
          <p:cNvSpPr txBox="1"/>
          <p:nvPr>
            <p:ph type="title"/>
          </p:nvPr>
        </p:nvSpPr>
        <p:spPr>
          <a:xfrm>
            <a:off x="518050" y="368700"/>
            <a:ext cx="6176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Atsauksmes</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2"/>
          <p:cNvSpPr txBox="1"/>
          <p:nvPr/>
        </p:nvSpPr>
        <p:spPr>
          <a:xfrm>
            <a:off x="518050" y="1478647"/>
            <a:ext cx="3563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GB" sz="1600" u="none" cap="none" strike="noStrike">
                <a:solidFill>
                  <a:srgbClr val="000000"/>
                </a:solidFill>
                <a:latin typeface="Times New Roman"/>
                <a:ea typeface="Times New Roman"/>
                <a:cs typeface="Times New Roman"/>
                <a:sym typeface="Times New Roman"/>
              </a:rPr>
              <a:t>Pētījumi liecina, ka klienti vēlas tikt</a:t>
            </a:r>
            <a:endParaRPr b="0" i="0" sz="1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100"/>
              <a:buFont typeface="Arial"/>
              <a:buNone/>
            </a:pPr>
            <a:r>
              <a:rPr b="0" i="0" lang="en-GB" sz="1600" u="none" cap="none" strike="noStrike">
                <a:solidFill>
                  <a:srgbClr val="000000"/>
                </a:solidFill>
                <a:latin typeface="Times New Roman"/>
                <a:ea typeface="Times New Roman"/>
                <a:cs typeface="Times New Roman"/>
                <a:sym typeface="Times New Roman"/>
              </a:rPr>
              <a:t>saprasti </a:t>
            </a:r>
            <a:r>
              <a:rPr lang="en-GB" sz="1600">
                <a:latin typeface="Times New Roman"/>
                <a:ea typeface="Times New Roman"/>
                <a:cs typeface="Times New Roman"/>
                <a:sym typeface="Times New Roman"/>
              </a:rPr>
              <a:t>– </a:t>
            </a:r>
            <a:r>
              <a:rPr b="0" i="0" lang="en-GB" sz="1600" u="none" cap="none" strike="noStrike">
                <a:solidFill>
                  <a:srgbClr val="000000"/>
                </a:solidFill>
                <a:latin typeface="Times New Roman"/>
                <a:ea typeface="Times New Roman"/>
                <a:cs typeface="Times New Roman"/>
                <a:sym typeface="Times New Roman"/>
              </a:rPr>
              <a:t>pat tad, ja viņi ir parasti apmeklētāji.</a:t>
            </a:r>
            <a:endParaRPr b="0" i="0" sz="1600" u="none" cap="none" strike="noStrike">
              <a:solidFill>
                <a:srgbClr val="000000"/>
              </a:solidFill>
              <a:latin typeface="Times New Roman"/>
              <a:ea typeface="Times New Roman"/>
              <a:cs typeface="Times New Roman"/>
              <a:sym typeface="Times New Roman"/>
            </a:endParaRPr>
          </a:p>
        </p:txBody>
      </p:sp>
      <p:sp>
        <p:nvSpPr>
          <p:cNvPr id="256" name="Google Shape;256;p22"/>
          <p:cNvSpPr txBox="1"/>
          <p:nvPr/>
        </p:nvSpPr>
        <p:spPr>
          <a:xfrm>
            <a:off x="877400" y="2939167"/>
            <a:ext cx="35220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3"/>
              </a:rPr>
              <a:t>https://pages.coveo.com/rs/969-GCA-889/images/Ecommerce_Relevance_Report_2023.pdf</a:t>
            </a:r>
            <a:r>
              <a:rPr b="0" i="0" lang="en-GB"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pic>
        <p:nvPicPr>
          <p:cNvPr id="257" name="Google Shape;257;p22"/>
          <p:cNvPicPr preferRelativeResize="0"/>
          <p:nvPr/>
        </p:nvPicPr>
        <p:blipFill rotWithShape="1">
          <a:blip r:embed="rId4">
            <a:alphaModFix/>
          </a:blip>
          <a:srcRect b="0" l="0" r="0" t="0"/>
          <a:stretch/>
        </p:blipFill>
        <p:spPr>
          <a:xfrm>
            <a:off x="4551800" y="1170125"/>
            <a:ext cx="4439802" cy="2497388"/>
          </a:xfrm>
          <a:prstGeom prst="rect">
            <a:avLst/>
          </a:prstGeom>
          <a:noFill/>
          <a:ln>
            <a:noFill/>
          </a:ln>
        </p:spPr>
      </p:pic>
      <p:sp>
        <p:nvSpPr>
          <p:cNvPr id="258" name="Google Shape;258;p22"/>
          <p:cNvSpPr txBox="1"/>
          <p:nvPr/>
        </p:nvSpPr>
        <p:spPr>
          <a:xfrm>
            <a:off x="5283663" y="4261225"/>
            <a:ext cx="35220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5"/>
              </a:rPr>
              <a:t>https://www.searchenginejournal.com/ml-things-we-know/408882/</a:t>
            </a:r>
            <a:r>
              <a:rPr b="0" i="0" lang="en-GB"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sp>
        <p:nvSpPr>
          <p:cNvPr id="259" name="Google Shape;259;p22"/>
          <p:cNvSpPr txBox="1"/>
          <p:nvPr>
            <p:ph type="title"/>
          </p:nvPr>
        </p:nvSpPr>
        <p:spPr>
          <a:xfrm>
            <a:off x="518050" y="368700"/>
            <a:ext cx="6176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Mašīnmācīšanās meklēšanas platformas</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3"/>
          <p:cNvSpPr txBox="1"/>
          <p:nvPr/>
        </p:nvSpPr>
        <p:spPr>
          <a:xfrm>
            <a:off x="495450" y="995175"/>
            <a:ext cx="72435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Times New Roman"/>
                <a:ea typeface="Times New Roman"/>
                <a:cs typeface="Times New Roman"/>
                <a:sym typeface="Times New Roman"/>
              </a:rPr>
              <a:t>Palielinot piegāžu opciju skaitu, e-veikals var  kāpināt veikto pirkumu skaitu un klientu lojalitāti. Ātrums ir svarīgs, tomēr apņemšanās piegādāt preci 15 minūtēs var arī neatmaksāties — gan no izmaksu, gan ilgtspējas skatupunkta.</a:t>
            </a:r>
            <a:endParaRPr b="0" i="0" sz="1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Times New Roman"/>
                <a:ea typeface="Times New Roman"/>
                <a:cs typeface="Times New Roman"/>
                <a:sym typeface="Times New Roman"/>
              </a:rPr>
              <a:t>Vairāk par ātrumu pircēji novērtēs solījumu izpildi un punktualitāti.</a:t>
            </a:r>
            <a:endParaRPr b="0" i="0" sz="1600" u="none" cap="none" strike="noStrike">
              <a:solidFill>
                <a:srgbClr val="000000"/>
              </a:solidFill>
              <a:latin typeface="Times New Roman"/>
              <a:ea typeface="Times New Roman"/>
              <a:cs typeface="Times New Roman"/>
              <a:sym typeface="Times New Roman"/>
            </a:endParaRPr>
          </a:p>
        </p:txBody>
      </p:sp>
      <p:sp>
        <p:nvSpPr>
          <p:cNvPr id="265" name="Google Shape;265;p23"/>
          <p:cNvSpPr txBox="1"/>
          <p:nvPr/>
        </p:nvSpPr>
        <p:spPr>
          <a:xfrm>
            <a:off x="1162198" y="2162275"/>
            <a:ext cx="68196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3"/>
              </a:rPr>
              <a:t>https://www.seb.lv/info/bizness/dala-no-produkta-ka-panakt-lai-piegades-strada-jusu-e-veikala-laba</a:t>
            </a:r>
            <a:r>
              <a:rPr b="0" i="0" lang="en-GB"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sp>
        <p:nvSpPr>
          <p:cNvPr id="266" name="Google Shape;266;p23"/>
          <p:cNvSpPr txBox="1"/>
          <p:nvPr/>
        </p:nvSpPr>
        <p:spPr>
          <a:xfrm>
            <a:off x="2697038" y="4657975"/>
            <a:ext cx="35220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4"/>
              </a:rPr>
              <a:t>https://www.rotupasaule.lv/precu-piegade</a:t>
            </a:r>
            <a:r>
              <a:rPr b="0" i="0" lang="en-GB"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pic>
        <p:nvPicPr>
          <p:cNvPr id="267" name="Google Shape;267;p23"/>
          <p:cNvPicPr preferRelativeResize="0"/>
          <p:nvPr/>
        </p:nvPicPr>
        <p:blipFill rotWithShape="1">
          <a:blip r:embed="rId5">
            <a:alphaModFix/>
          </a:blip>
          <a:srcRect b="0" l="0" r="0" t="0"/>
          <a:stretch/>
        </p:blipFill>
        <p:spPr>
          <a:xfrm>
            <a:off x="1533700" y="2571746"/>
            <a:ext cx="6076599" cy="2062150"/>
          </a:xfrm>
          <a:prstGeom prst="rect">
            <a:avLst/>
          </a:prstGeom>
          <a:noFill/>
          <a:ln>
            <a:noFill/>
          </a:ln>
        </p:spPr>
      </p:pic>
      <p:sp>
        <p:nvSpPr>
          <p:cNvPr id="268" name="Google Shape;268;p23"/>
          <p:cNvSpPr txBox="1"/>
          <p:nvPr>
            <p:ph type="title"/>
          </p:nvPr>
        </p:nvSpPr>
        <p:spPr>
          <a:xfrm>
            <a:off x="518050" y="368700"/>
            <a:ext cx="6176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Ātras piegādes iespējas</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24"/>
          <p:cNvSpPr txBox="1"/>
          <p:nvPr/>
        </p:nvSpPr>
        <p:spPr>
          <a:xfrm>
            <a:off x="518050" y="1161475"/>
            <a:ext cx="76071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Times New Roman"/>
                <a:ea typeface="Times New Roman"/>
                <a:cs typeface="Times New Roman"/>
                <a:sym typeface="Times New Roman"/>
              </a:rPr>
              <a:t>Internetveikalā ļaujot klientiem uzzināt, kura prece ir pieejama klātienes veikalā, kā arī pasūtot to saņemšanai klātienē, palīdzēs palielināt vidējo pasūtījuma vērtību (AOV). Pie kases jāatceras ieteikt pieejamās papildus preces un pakalpojumus</a:t>
            </a:r>
            <a:endParaRPr b="0" i="0" sz="1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Times New Roman"/>
              <a:ea typeface="Times New Roman"/>
              <a:cs typeface="Times New Roman"/>
              <a:sym typeface="Times New Roman"/>
            </a:endParaRPr>
          </a:p>
        </p:txBody>
      </p:sp>
      <p:sp>
        <p:nvSpPr>
          <p:cNvPr id="274" name="Google Shape;274;p24"/>
          <p:cNvSpPr txBox="1"/>
          <p:nvPr/>
        </p:nvSpPr>
        <p:spPr>
          <a:xfrm>
            <a:off x="2244137" y="4579975"/>
            <a:ext cx="46557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3"/>
              </a:rPr>
              <a:t>https://www.rdveikals.lv/site/content/lv/343/Piegāde-un-apmaksa.html</a:t>
            </a:r>
            <a:r>
              <a:rPr b="0" i="0" lang="en-GB"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pic>
        <p:nvPicPr>
          <p:cNvPr id="275" name="Google Shape;275;p24"/>
          <p:cNvPicPr preferRelativeResize="0"/>
          <p:nvPr/>
        </p:nvPicPr>
        <p:blipFill rotWithShape="1">
          <a:blip r:embed="rId4">
            <a:alphaModFix/>
          </a:blip>
          <a:srcRect b="0" l="0" r="0" t="0"/>
          <a:stretch/>
        </p:blipFill>
        <p:spPr>
          <a:xfrm>
            <a:off x="718275" y="2649112"/>
            <a:ext cx="7707376" cy="1834613"/>
          </a:xfrm>
          <a:prstGeom prst="rect">
            <a:avLst/>
          </a:prstGeom>
          <a:noFill/>
          <a:ln cap="flat" cmpd="sng" w="9525">
            <a:solidFill>
              <a:schemeClr val="dk2"/>
            </a:solidFill>
            <a:prstDash val="solid"/>
            <a:round/>
            <a:headEnd len="sm" w="sm" type="none"/>
            <a:tailEnd len="sm" w="sm" type="none"/>
          </a:ln>
        </p:spPr>
      </p:pic>
      <p:sp>
        <p:nvSpPr>
          <p:cNvPr id="276" name="Google Shape;276;p24"/>
          <p:cNvSpPr txBox="1"/>
          <p:nvPr/>
        </p:nvSpPr>
        <p:spPr>
          <a:xfrm>
            <a:off x="1510349" y="2183575"/>
            <a:ext cx="61233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5"/>
              </a:rPr>
              <a:t>https://pages.coveo.com/rs/969-GCA-889/images/Ecommerce_Relevance_Report_2023.pdf</a:t>
            </a:r>
            <a:r>
              <a:rPr b="0" i="0" lang="en-GB"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sp>
        <p:nvSpPr>
          <p:cNvPr id="277" name="Google Shape;277;p24"/>
          <p:cNvSpPr txBox="1"/>
          <p:nvPr>
            <p:ph type="title"/>
          </p:nvPr>
        </p:nvSpPr>
        <p:spPr>
          <a:xfrm>
            <a:off x="518050" y="368700"/>
            <a:ext cx="6176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Inventāra datu indeksēšana</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5"/>
          <p:cNvSpPr txBox="1"/>
          <p:nvPr/>
        </p:nvSpPr>
        <p:spPr>
          <a:xfrm>
            <a:off x="518050" y="1494288"/>
            <a:ext cx="36399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Times New Roman"/>
                <a:ea typeface="Times New Roman"/>
                <a:cs typeface="Times New Roman"/>
                <a:sym typeface="Times New Roman"/>
              </a:rPr>
              <a:t>Piedāvājot dažādus maksāšanas veidus, var palielināt konversijas (veiksmīgo pirkumu) rādītājus interneta veikalā. Turklāt, ja klienti var saglabāt savu maksājumu informāciju veikala internetvietnē, nākamreiz, veicot pirkumu, viņi varēs iepirkties vēl ātrāk</a:t>
            </a:r>
            <a:endParaRPr b="0" i="0" sz="1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Times New Roman"/>
              <a:ea typeface="Times New Roman"/>
              <a:cs typeface="Times New Roman"/>
              <a:sym typeface="Times New Roman"/>
            </a:endParaRPr>
          </a:p>
        </p:txBody>
      </p:sp>
      <p:sp>
        <p:nvSpPr>
          <p:cNvPr id="283" name="Google Shape;283;p25"/>
          <p:cNvSpPr txBox="1"/>
          <p:nvPr/>
        </p:nvSpPr>
        <p:spPr>
          <a:xfrm>
            <a:off x="4564612" y="4178825"/>
            <a:ext cx="46557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3"/>
              </a:rPr>
              <a:t>https://finty.com/au/guides/payment-cost-comparison/</a:t>
            </a:r>
            <a:r>
              <a:rPr b="0" i="0" lang="en-GB"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pic>
        <p:nvPicPr>
          <p:cNvPr id="284" name="Google Shape;284;p25"/>
          <p:cNvPicPr preferRelativeResize="0"/>
          <p:nvPr/>
        </p:nvPicPr>
        <p:blipFill rotWithShape="1">
          <a:blip r:embed="rId4">
            <a:alphaModFix/>
          </a:blip>
          <a:srcRect b="0" l="0" r="0" t="0"/>
          <a:stretch/>
        </p:blipFill>
        <p:spPr>
          <a:xfrm>
            <a:off x="5109150" y="1495050"/>
            <a:ext cx="3566600" cy="2683775"/>
          </a:xfrm>
          <a:prstGeom prst="rect">
            <a:avLst/>
          </a:prstGeom>
          <a:noFill/>
          <a:ln>
            <a:noFill/>
          </a:ln>
        </p:spPr>
      </p:pic>
      <p:sp>
        <p:nvSpPr>
          <p:cNvPr id="285" name="Google Shape;285;p25"/>
          <p:cNvSpPr txBox="1"/>
          <p:nvPr>
            <p:ph type="title"/>
          </p:nvPr>
        </p:nvSpPr>
        <p:spPr>
          <a:xfrm>
            <a:off x="518050" y="368700"/>
            <a:ext cx="6176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Maksāšanas veidu diversifikācija</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6"/>
          <p:cNvSpPr txBox="1"/>
          <p:nvPr/>
        </p:nvSpPr>
        <p:spPr>
          <a:xfrm>
            <a:off x="539950" y="1206438"/>
            <a:ext cx="36399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Times New Roman"/>
                <a:ea typeface="Times New Roman"/>
                <a:cs typeface="Times New Roman"/>
                <a:sym typeface="Times New Roman"/>
              </a:rPr>
              <a:t>Mūsdienu jauniešu paaudze “Gen Z” pārsvarā iegūst jaunu informāciju caur sociāliem medijiem. Bieži vien uzņēmumi izmanto sociālos medijus kā savu galveno tirdzniecības platformu jeb interneta veikalu.</a:t>
            </a:r>
            <a:endParaRPr b="0" i="0" sz="1600" u="none" cap="none" strike="noStrike">
              <a:solidFill>
                <a:srgbClr val="000000"/>
              </a:solidFill>
              <a:latin typeface="Times New Roman"/>
              <a:ea typeface="Times New Roman"/>
              <a:cs typeface="Times New Roman"/>
              <a:sym typeface="Times New Roman"/>
            </a:endParaRPr>
          </a:p>
        </p:txBody>
      </p:sp>
      <p:sp>
        <p:nvSpPr>
          <p:cNvPr id="291" name="Google Shape;291;p26"/>
          <p:cNvSpPr txBox="1"/>
          <p:nvPr/>
        </p:nvSpPr>
        <p:spPr>
          <a:xfrm>
            <a:off x="4363000" y="3710900"/>
            <a:ext cx="46557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3"/>
              </a:rPr>
              <a:t>https://pro.morningconsult.com/instant-intel/gen-z-social-media-usage</a:t>
            </a:r>
            <a:r>
              <a:rPr b="0" i="0" lang="en-GB"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sp>
        <p:nvSpPr>
          <p:cNvPr id="292" name="Google Shape;292;p26"/>
          <p:cNvSpPr txBox="1"/>
          <p:nvPr/>
        </p:nvSpPr>
        <p:spPr>
          <a:xfrm>
            <a:off x="453250" y="4019225"/>
            <a:ext cx="38133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Times New Roman"/>
                <a:ea typeface="Times New Roman"/>
                <a:cs typeface="Times New Roman"/>
                <a:sym typeface="Times New Roman"/>
              </a:rPr>
              <a:t>*Gen Z - cilvēku grupa, kas dzimuši laikā no 90. gadu beigām līdz 2010. gadu sākumam un kas tiek uzskatīti par ļoti labi pārzinošiem par internetu.</a:t>
            </a:r>
            <a:endParaRPr b="0" i="0" sz="1100" u="none" cap="none" strike="noStrike">
              <a:solidFill>
                <a:srgbClr val="000000"/>
              </a:solidFill>
              <a:latin typeface="Times New Roman"/>
              <a:ea typeface="Times New Roman"/>
              <a:cs typeface="Times New Roman"/>
              <a:sym typeface="Times New Roman"/>
            </a:endParaRPr>
          </a:p>
        </p:txBody>
      </p:sp>
      <p:pic>
        <p:nvPicPr>
          <p:cNvPr id="293" name="Google Shape;293;p26"/>
          <p:cNvPicPr preferRelativeResize="0"/>
          <p:nvPr/>
        </p:nvPicPr>
        <p:blipFill rotWithShape="1">
          <a:blip r:embed="rId4">
            <a:alphaModFix/>
          </a:blip>
          <a:srcRect b="0" l="0" r="0" t="0"/>
          <a:stretch/>
        </p:blipFill>
        <p:spPr>
          <a:xfrm>
            <a:off x="4572000" y="1379900"/>
            <a:ext cx="4237680" cy="2383700"/>
          </a:xfrm>
          <a:prstGeom prst="rect">
            <a:avLst/>
          </a:prstGeom>
          <a:noFill/>
          <a:ln>
            <a:noFill/>
          </a:ln>
        </p:spPr>
      </p:pic>
      <p:sp>
        <p:nvSpPr>
          <p:cNvPr id="294" name="Google Shape;294;p26"/>
          <p:cNvSpPr txBox="1"/>
          <p:nvPr>
            <p:ph type="title"/>
          </p:nvPr>
        </p:nvSpPr>
        <p:spPr>
          <a:xfrm>
            <a:off x="518050" y="368700"/>
            <a:ext cx="6176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Sociālie mediji un </a:t>
            </a:r>
            <a:r>
              <a:rPr i="1" lang="en-GB">
                <a:solidFill>
                  <a:srgbClr val="0070C0"/>
                </a:solidFill>
              </a:rPr>
              <a:t>Gen Z</a:t>
            </a:r>
            <a:endParaRPr i="1">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7"/>
          <p:cNvSpPr txBox="1"/>
          <p:nvPr/>
        </p:nvSpPr>
        <p:spPr>
          <a:xfrm>
            <a:off x="518050" y="1494288"/>
            <a:ext cx="36399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Times New Roman"/>
                <a:ea typeface="Times New Roman"/>
                <a:cs typeface="Times New Roman"/>
                <a:sym typeface="Times New Roman"/>
              </a:rPr>
              <a:t>Lai padarītu iepirkšanās pieredzi interaktīvāku un patīkamāku, e-komercijas platformās tiek ieviesti spēļu elementi. Tas ietver balvu programmas, lojalitātes punktus, izaicinājumus un konkursus, kas stimulē klientus vairāk sadarboties ar zīmolu un veikt atkārtotus pirkumus</a:t>
            </a:r>
            <a:endParaRPr b="0" i="0" sz="1600" u="none" cap="none" strike="noStrike">
              <a:solidFill>
                <a:srgbClr val="000000"/>
              </a:solidFill>
              <a:latin typeface="Times New Roman"/>
              <a:ea typeface="Times New Roman"/>
              <a:cs typeface="Times New Roman"/>
              <a:sym typeface="Times New Roman"/>
            </a:endParaRPr>
          </a:p>
        </p:txBody>
      </p:sp>
      <p:sp>
        <p:nvSpPr>
          <p:cNvPr id="300" name="Google Shape;300;p27"/>
          <p:cNvSpPr txBox="1"/>
          <p:nvPr/>
        </p:nvSpPr>
        <p:spPr>
          <a:xfrm>
            <a:off x="4515400" y="4642050"/>
            <a:ext cx="46557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3"/>
              </a:rPr>
              <a:t>https://email.uplers.com/blog/gamification-in-holiday-email-marketing/</a:t>
            </a:r>
            <a:r>
              <a:rPr b="0" i="0" lang="en-GB"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pic>
        <p:nvPicPr>
          <p:cNvPr id="301" name="Google Shape;301;p27"/>
          <p:cNvPicPr preferRelativeResize="0"/>
          <p:nvPr/>
        </p:nvPicPr>
        <p:blipFill rotWithShape="1">
          <a:blip r:embed="rId4">
            <a:alphaModFix/>
          </a:blip>
          <a:srcRect b="0" l="0" r="0" t="0"/>
          <a:stretch/>
        </p:blipFill>
        <p:spPr>
          <a:xfrm>
            <a:off x="5362550" y="1123563"/>
            <a:ext cx="2961400" cy="3457001"/>
          </a:xfrm>
          <a:prstGeom prst="rect">
            <a:avLst/>
          </a:prstGeom>
          <a:noFill/>
          <a:ln>
            <a:noFill/>
          </a:ln>
        </p:spPr>
      </p:pic>
      <p:sp>
        <p:nvSpPr>
          <p:cNvPr id="302" name="Google Shape;302;p27"/>
          <p:cNvSpPr txBox="1"/>
          <p:nvPr>
            <p:ph type="title"/>
          </p:nvPr>
        </p:nvSpPr>
        <p:spPr>
          <a:xfrm>
            <a:off x="518050" y="368700"/>
            <a:ext cx="6176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Spēļu integrācija (</a:t>
            </a:r>
            <a:r>
              <a:rPr i="1" lang="en-GB">
                <a:solidFill>
                  <a:srgbClr val="0070C0"/>
                </a:solidFill>
              </a:rPr>
              <a:t>Gamification</a:t>
            </a:r>
            <a:r>
              <a:rPr lang="en-GB">
                <a:solidFill>
                  <a:srgbClr val="0070C0"/>
                </a:solidFill>
              </a:rPr>
              <a:t>)</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28"/>
          <p:cNvPicPr preferRelativeResize="0"/>
          <p:nvPr/>
        </p:nvPicPr>
        <p:blipFill rotWithShape="1">
          <a:blip r:embed="rId3">
            <a:alphaModFix/>
          </a:blip>
          <a:srcRect b="0" l="0" r="0" t="0"/>
          <a:stretch/>
        </p:blipFill>
        <p:spPr>
          <a:xfrm>
            <a:off x="3150300" y="1818850"/>
            <a:ext cx="6137827" cy="3324650"/>
          </a:xfrm>
          <a:prstGeom prst="rect">
            <a:avLst/>
          </a:prstGeom>
          <a:noFill/>
          <a:ln>
            <a:noFill/>
          </a:ln>
        </p:spPr>
      </p:pic>
      <p:sp>
        <p:nvSpPr>
          <p:cNvPr id="308" name="Google Shape;308;p28"/>
          <p:cNvSpPr txBox="1"/>
          <p:nvPr/>
        </p:nvSpPr>
        <p:spPr>
          <a:xfrm>
            <a:off x="623700" y="1061975"/>
            <a:ext cx="2526600" cy="31401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Times New Roman"/>
                <a:ea typeface="Times New Roman"/>
                <a:cs typeface="Times New Roman"/>
                <a:sym typeface="Times New Roman"/>
              </a:rPr>
              <a:t>E-komercijā parādās kriptovalūtu maksājumu iespējas. Daži klienti dod priekšroku kriptovalūtu izmantošanai drošiem un decentralizētiem darījumiem. Kriptovalūtu maksājumu iespējas integrēšana var piesaistīt tehnoloģiski zinošus klientus un paplašināt klientu bāzi</a:t>
            </a:r>
            <a:endParaRPr b="0" i="0" sz="1600" u="none" cap="none" strike="noStrike">
              <a:solidFill>
                <a:srgbClr val="000000"/>
              </a:solidFill>
              <a:latin typeface="Times New Roman"/>
              <a:ea typeface="Times New Roman"/>
              <a:cs typeface="Times New Roman"/>
              <a:sym typeface="Times New Roman"/>
            </a:endParaRPr>
          </a:p>
        </p:txBody>
      </p:sp>
      <p:sp>
        <p:nvSpPr>
          <p:cNvPr id="309" name="Google Shape;309;p28"/>
          <p:cNvSpPr txBox="1"/>
          <p:nvPr>
            <p:ph type="title"/>
          </p:nvPr>
        </p:nvSpPr>
        <p:spPr>
          <a:xfrm>
            <a:off x="518050" y="368700"/>
            <a:ext cx="6176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Kripto norēķini</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2"/>
          <p:cNvSpPr txBox="1"/>
          <p:nvPr>
            <p:ph type="title"/>
          </p:nvPr>
        </p:nvSpPr>
        <p:spPr>
          <a:xfrm>
            <a:off x="347238" y="216300"/>
            <a:ext cx="4902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Iepirkšanās tendences internetā   </a:t>
            </a:r>
            <a:endParaRPr>
              <a:solidFill>
                <a:srgbClr val="0070C0"/>
              </a:solidFill>
            </a:endParaRPr>
          </a:p>
        </p:txBody>
      </p:sp>
      <p:sp>
        <p:nvSpPr>
          <p:cNvPr id="92" name="Google Shape;92;p2"/>
          <p:cNvSpPr txBox="1"/>
          <p:nvPr/>
        </p:nvSpPr>
        <p:spPr>
          <a:xfrm>
            <a:off x="347250" y="789000"/>
            <a:ext cx="8539500" cy="335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1500"/>
              <a:buFont typeface="Arial"/>
              <a:buNone/>
            </a:pPr>
            <a:r>
              <a:rPr b="0" i="0" lang="en-GB" sz="1500" u="none" cap="none" strike="noStrike">
                <a:solidFill>
                  <a:srgbClr val="000000"/>
                </a:solidFill>
                <a:latin typeface="Times New Roman"/>
                <a:ea typeface="Times New Roman"/>
                <a:cs typeface="Times New Roman"/>
                <a:sym typeface="Times New Roman"/>
              </a:rPr>
              <a:t>Ziņu agentūra LETA “Aptaujā noskaidro, cik populāra Latvijā ir iepirkšanās internetā”</a:t>
            </a:r>
            <a:endParaRPr b="0" i="0" sz="15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1000"/>
              </a:spcBef>
              <a:spcAft>
                <a:spcPts val="0"/>
              </a:spcAft>
              <a:buClr>
                <a:srgbClr val="000000"/>
              </a:buClr>
              <a:buSzPts val="1500"/>
              <a:buFont typeface="Arial"/>
              <a:buNone/>
            </a:pPr>
            <a:r>
              <a:rPr b="0" i="0" lang="en-GB" sz="1500" u="none" cap="none" strike="noStrike">
                <a:solidFill>
                  <a:srgbClr val="000000"/>
                </a:solidFill>
                <a:latin typeface="Times New Roman"/>
                <a:ea typeface="Times New Roman"/>
                <a:cs typeface="Times New Roman"/>
                <a:sym typeface="Times New Roman"/>
              </a:rPr>
              <a:t>“</a:t>
            </a:r>
            <a:r>
              <a:rPr b="1" i="0" lang="en-GB" sz="1500" u="sng" cap="none" strike="noStrike">
                <a:solidFill>
                  <a:srgbClr val="00B050"/>
                </a:solidFill>
                <a:latin typeface="Times New Roman"/>
                <a:ea typeface="Times New Roman"/>
                <a:cs typeface="Times New Roman"/>
                <a:sym typeface="Times New Roman"/>
              </a:rPr>
              <a:t>Vismaz reizi mēnesī </a:t>
            </a:r>
            <a:r>
              <a:rPr b="0" i="0" lang="en-GB" sz="1500" u="none" cap="none" strike="noStrike">
                <a:solidFill>
                  <a:srgbClr val="000000"/>
                </a:solidFill>
                <a:latin typeface="Times New Roman"/>
                <a:ea typeface="Times New Roman"/>
                <a:cs typeface="Times New Roman"/>
                <a:sym typeface="Times New Roman"/>
              </a:rPr>
              <a:t>internetā iepērkas vairāk nekā puse jeb </a:t>
            </a:r>
            <a:r>
              <a:rPr b="1" i="0" lang="en-GB" sz="1500" u="sng" cap="none" strike="noStrike">
                <a:solidFill>
                  <a:srgbClr val="00B050"/>
                </a:solidFill>
                <a:latin typeface="Times New Roman"/>
                <a:ea typeface="Times New Roman"/>
                <a:cs typeface="Times New Roman"/>
                <a:sym typeface="Times New Roman"/>
              </a:rPr>
              <a:t>57% Latvijas iedzīvotāju, kuri ikdienā lieto internetu”</a:t>
            </a:r>
            <a:endParaRPr b="1" i="0" sz="1500" u="sng" cap="none" strike="noStrike">
              <a:solidFill>
                <a:srgbClr val="00B050"/>
              </a:solidFill>
              <a:latin typeface="Times New Roman"/>
              <a:ea typeface="Times New Roman"/>
              <a:cs typeface="Times New Roman"/>
              <a:sym typeface="Times New Roman"/>
            </a:endParaRPr>
          </a:p>
          <a:p>
            <a:pPr indent="0" lvl="0" marL="0" marR="0" rtl="0" algn="l">
              <a:lnSpc>
                <a:spcPct val="100000"/>
              </a:lnSpc>
              <a:spcBef>
                <a:spcPts val="1000"/>
              </a:spcBef>
              <a:spcAft>
                <a:spcPts val="0"/>
              </a:spcAft>
              <a:buClr>
                <a:srgbClr val="000000"/>
              </a:buClr>
              <a:buSzPts val="1500"/>
              <a:buFont typeface="Arial"/>
              <a:buNone/>
            </a:pPr>
            <a:r>
              <a:rPr b="0" i="0" lang="en-GB" sz="1500" u="none" cap="none" strike="noStrike">
                <a:solidFill>
                  <a:srgbClr val="000000"/>
                </a:solidFill>
                <a:latin typeface="Times New Roman"/>
                <a:ea typeface="Times New Roman"/>
                <a:cs typeface="Times New Roman"/>
                <a:sym typeface="Times New Roman"/>
              </a:rPr>
              <a:t>“Latvijā un Lietuvā visbiežāk, proti, vairākas reizes nedēļā pirkumus internetā veic </a:t>
            </a:r>
            <a:r>
              <a:rPr b="1" i="0" lang="en-GB" sz="1500" u="sng" cap="none" strike="noStrike">
                <a:solidFill>
                  <a:srgbClr val="00B050"/>
                </a:solidFill>
                <a:latin typeface="Times New Roman"/>
                <a:ea typeface="Times New Roman"/>
                <a:cs typeface="Times New Roman"/>
                <a:sym typeface="Times New Roman"/>
              </a:rPr>
              <a:t>sievietes vecumā no 30 līdz 39”</a:t>
            </a:r>
            <a:endParaRPr b="1" i="0" sz="1500" u="sng" cap="none" strike="noStrike">
              <a:solidFill>
                <a:srgbClr val="00B050"/>
              </a:solidFill>
              <a:latin typeface="Times New Roman"/>
              <a:ea typeface="Times New Roman"/>
              <a:cs typeface="Times New Roman"/>
              <a:sym typeface="Times New Roman"/>
            </a:endParaRPr>
          </a:p>
          <a:p>
            <a:pPr indent="0" lvl="0" marL="0" marR="0" rtl="0" algn="l">
              <a:lnSpc>
                <a:spcPct val="100000"/>
              </a:lnSpc>
              <a:spcBef>
                <a:spcPts val="1000"/>
              </a:spcBef>
              <a:spcAft>
                <a:spcPts val="0"/>
              </a:spcAft>
              <a:buClr>
                <a:srgbClr val="000000"/>
              </a:buClr>
              <a:buSzPts val="1500"/>
              <a:buFont typeface="Arial"/>
              <a:buNone/>
            </a:pPr>
            <a:r>
              <a:rPr b="0" i="0" lang="en-GB" sz="1500" u="none" cap="none" strike="noStrike">
                <a:solidFill>
                  <a:srgbClr val="000000"/>
                </a:solidFill>
                <a:latin typeface="Times New Roman"/>
                <a:ea typeface="Times New Roman"/>
                <a:cs typeface="Times New Roman"/>
                <a:sym typeface="Times New Roman"/>
              </a:rPr>
              <a:t>“Latvijas iedzīvotājiem iecienītākais laiks tiešsaistes </a:t>
            </a:r>
            <a:br>
              <a:rPr b="0" i="0" lang="en-GB" sz="1500" u="none" cap="none" strike="noStrike">
                <a:solidFill>
                  <a:srgbClr val="000000"/>
                </a:solidFill>
                <a:latin typeface="Times New Roman"/>
                <a:ea typeface="Times New Roman"/>
                <a:cs typeface="Times New Roman"/>
                <a:sym typeface="Times New Roman"/>
              </a:rPr>
            </a:br>
            <a:r>
              <a:rPr b="0" i="0" lang="en-GB" sz="1500" u="none" cap="none" strike="noStrike">
                <a:solidFill>
                  <a:srgbClr val="000000"/>
                </a:solidFill>
                <a:latin typeface="Times New Roman"/>
                <a:ea typeface="Times New Roman"/>
                <a:cs typeface="Times New Roman"/>
                <a:sym typeface="Times New Roman"/>
              </a:rPr>
              <a:t>pirkumu veikšanai ir </a:t>
            </a:r>
            <a:r>
              <a:rPr b="1" i="0" lang="en-GB" sz="1500" u="sng" cap="none" strike="noStrike">
                <a:solidFill>
                  <a:srgbClr val="00B050"/>
                </a:solidFill>
                <a:latin typeface="Times New Roman"/>
                <a:ea typeface="Times New Roman"/>
                <a:cs typeface="Times New Roman"/>
                <a:sym typeface="Times New Roman"/>
              </a:rPr>
              <a:t>nedēļas nogales, </a:t>
            </a:r>
            <a:r>
              <a:rPr b="0" i="0" lang="en-GB" sz="1500" u="none" cap="none" strike="noStrike">
                <a:solidFill>
                  <a:srgbClr val="000000"/>
                </a:solidFill>
                <a:latin typeface="Times New Roman"/>
                <a:ea typeface="Times New Roman"/>
                <a:cs typeface="Times New Roman"/>
                <a:sym typeface="Times New Roman"/>
              </a:rPr>
              <a:t>kad iepirkties </a:t>
            </a:r>
            <a:br>
              <a:rPr b="0" i="0" lang="en-GB" sz="1500" u="none" cap="none" strike="noStrike">
                <a:solidFill>
                  <a:srgbClr val="000000"/>
                </a:solidFill>
                <a:latin typeface="Times New Roman"/>
                <a:ea typeface="Times New Roman"/>
                <a:cs typeface="Times New Roman"/>
                <a:sym typeface="Times New Roman"/>
              </a:rPr>
            </a:br>
            <a:r>
              <a:rPr b="0" i="0" lang="en-GB" sz="1500" u="none" cap="none" strike="noStrike">
                <a:solidFill>
                  <a:srgbClr val="000000"/>
                </a:solidFill>
                <a:latin typeface="Times New Roman"/>
                <a:ea typeface="Times New Roman"/>
                <a:cs typeface="Times New Roman"/>
                <a:sym typeface="Times New Roman"/>
              </a:rPr>
              <a:t>izvēlas teju </a:t>
            </a:r>
            <a:r>
              <a:rPr b="1" i="0" lang="en-GB" sz="1500" u="sng" cap="none" strike="noStrike">
                <a:solidFill>
                  <a:srgbClr val="00B050"/>
                </a:solidFill>
                <a:latin typeface="Times New Roman"/>
                <a:ea typeface="Times New Roman"/>
                <a:cs typeface="Times New Roman"/>
                <a:sym typeface="Times New Roman"/>
              </a:rPr>
              <a:t>katrs piektais jeb 17% respondentu”</a:t>
            </a:r>
            <a:endParaRPr b="1" i="0" sz="1500" u="sng" cap="none" strike="noStrike">
              <a:solidFill>
                <a:srgbClr val="00B050"/>
              </a:solidFill>
              <a:latin typeface="Times New Roman"/>
              <a:ea typeface="Times New Roman"/>
              <a:cs typeface="Times New Roman"/>
              <a:sym typeface="Times New Roman"/>
            </a:endParaRPr>
          </a:p>
          <a:p>
            <a:pPr indent="0" lvl="0" marL="0" marR="0" rtl="0" algn="l">
              <a:lnSpc>
                <a:spcPct val="100000"/>
              </a:lnSpc>
              <a:spcBef>
                <a:spcPts val="100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3"/>
              </a:rPr>
              <a:t>https://nra.lv/latvija/382379-aptauja-noskaidro-cik-populara-</a:t>
            </a:r>
            <a:br>
              <a:rPr b="0" i="0" lang="en-GB" sz="1200" u="sng" cap="none" strike="noStrike">
                <a:solidFill>
                  <a:schemeClr val="hlink"/>
                </a:solidFill>
                <a:latin typeface="Times New Roman"/>
                <a:ea typeface="Times New Roman"/>
                <a:cs typeface="Times New Roman"/>
                <a:sym typeface="Times New Roman"/>
                <a:hlinkClick r:id="rId4"/>
              </a:rPr>
            </a:br>
            <a:r>
              <a:rPr b="0" i="0" lang="en-GB" sz="1200" u="sng" cap="none" strike="noStrike">
                <a:solidFill>
                  <a:schemeClr val="hlink"/>
                </a:solidFill>
                <a:latin typeface="Times New Roman"/>
                <a:ea typeface="Times New Roman"/>
                <a:cs typeface="Times New Roman"/>
                <a:sym typeface="Times New Roman"/>
                <a:hlinkClick r:id="rId5"/>
              </a:rPr>
              <a:t>latvija-ir-iepirksanas-interneta.htm</a:t>
            </a:r>
            <a:r>
              <a:rPr b="0" i="0" lang="en-GB" sz="1600" u="none" cap="none" strike="noStrike">
                <a:solidFill>
                  <a:srgbClr val="000000"/>
                </a:solidFill>
                <a:latin typeface="Times New Roman"/>
                <a:ea typeface="Times New Roman"/>
                <a:cs typeface="Times New Roman"/>
                <a:sym typeface="Times New Roman"/>
              </a:rPr>
              <a:t> </a:t>
            </a:r>
            <a:endParaRPr b="0" i="0" sz="1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1000"/>
              </a:spcBef>
              <a:spcAft>
                <a:spcPts val="0"/>
              </a:spcAft>
              <a:buClr>
                <a:srgbClr val="000000"/>
              </a:buClr>
              <a:buSzPts val="1600"/>
              <a:buFont typeface="Arial"/>
              <a:buNone/>
            </a:pPr>
            <a:r>
              <a:t/>
            </a:r>
            <a:endParaRPr b="0" i="0" sz="1600" u="none" cap="none" strike="noStrike">
              <a:solidFill>
                <a:srgbClr val="000000"/>
              </a:solidFill>
              <a:latin typeface="Times New Roman"/>
              <a:ea typeface="Times New Roman"/>
              <a:cs typeface="Times New Roman"/>
              <a:sym typeface="Times New Roman"/>
            </a:endParaRPr>
          </a:p>
        </p:txBody>
      </p:sp>
      <p:sp>
        <p:nvSpPr>
          <p:cNvPr id="93" name="Google Shape;93;p2"/>
          <p:cNvSpPr txBox="1"/>
          <p:nvPr/>
        </p:nvSpPr>
        <p:spPr>
          <a:xfrm>
            <a:off x="1029082" y="4725928"/>
            <a:ext cx="7408674" cy="369302"/>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6"/>
              </a:rPr>
              <a:t>https://data.stat.gov.lv/pxweb/lv/OSP_PUB/START__IKT__EK__EKI/EKI020/table/tableViewLayout2/</a:t>
            </a:r>
            <a:r>
              <a:rPr b="0" i="0" lang="en-GB"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pic>
        <p:nvPicPr>
          <p:cNvPr id="94" name="Google Shape;94;p2"/>
          <p:cNvPicPr preferRelativeResize="0"/>
          <p:nvPr/>
        </p:nvPicPr>
        <p:blipFill rotWithShape="1">
          <a:blip r:embed="rId7">
            <a:alphaModFix/>
          </a:blip>
          <a:srcRect b="0" l="0" r="0" t="0"/>
          <a:stretch/>
        </p:blipFill>
        <p:spPr>
          <a:xfrm>
            <a:off x="5054325" y="2424300"/>
            <a:ext cx="3832425" cy="23016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9"/>
          <p:cNvSpPr txBox="1"/>
          <p:nvPr/>
        </p:nvSpPr>
        <p:spPr>
          <a:xfrm>
            <a:off x="518050" y="1375750"/>
            <a:ext cx="36399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Times New Roman"/>
                <a:ea typeface="Times New Roman"/>
                <a:cs typeface="Times New Roman"/>
                <a:sym typeface="Times New Roman"/>
              </a:rPr>
              <a:t>Pateicoties bezmaksas preču piegādei, barjera starp domāšanu par iegādi un reālu preces iegādi tiek samazināta. Kā arī, tas ir labs veids, kā uzlabot uzņēmuma konkurētspēju lielajā e-komercijas nozarē</a:t>
            </a:r>
            <a:endParaRPr b="0" i="0" sz="1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Times New Roman"/>
              <a:ea typeface="Times New Roman"/>
              <a:cs typeface="Times New Roman"/>
              <a:sym typeface="Times New Roman"/>
            </a:endParaRPr>
          </a:p>
        </p:txBody>
      </p:sp>
      <p:sp>
        <p:nvSpPr>
          <p:cNvPr id="315" name="Google Shape;315;p29"/>
          <p:cNvSpPr txBox="1"/>
          <p:nvPr/>
        </p:nvSpPr>
        <p:spPr>
          <a:xfrm>
            <a:off x="4226075" y="3829150"/>
            <a:ext cx="46557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3"/>
              </a:rPr>
              <a:t>https://www.eshopbox.com/blog/10-ways-to-offer-free-shipping</a:t>
            </a:r>
            <a:r>
              <a:rPr b="0" i="0" lang="en-GB"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pic>
        <p:nvPicPr>
          <p:cNvPr id="316" name="Google Shape;316;p29"/>
          <p:cNvPicPr preferRelativeResize="0"/>
          <p:nvPr/>
        </p:nvPicPr>
        <p:blipFill rotWithShape="1">
          <a:blip r:embed="rId4">
            <a:alphaModFix/>
          </a:blip>
          <a:srcRect b="0" l="0" r="0" t="0"/>
          <a:stretch/>
        </p:blipFill>
        <p:spPr>
          <a:xfrm>
            <a:off x="4477550" y="1375738"/>
            <a:ext cx="4404226" cy="2204113"/>
          </a:xfrm>
          <a:prstGeom prst="rect">
            <a:avLst/>
          </a:prstGeom>
          <a:noFill/>
          <a:ln>
            <a:noFill/>
          </a:ln>
        </p:spPr>
      </p:pic>
      <p:sp>
        <p:nvSpPr>
          <p:cNvPr id="317" name="Google Shape;317;p29"/>
          <p:cNvSpPr txBox="1"/>
          <p:nvPr>
            <p:ph type="title"/>
          </p:nvPr>
        </p:nvSpPr>
        <p:spPr>
          <a:xfrm>
            <a:off x="518050" y="368700"/>
            <a:ext cx="6176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Bezmaksas piegāde</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0"/>
          <p:cNvSpPr txBox="1"/>
          <p:nvPr/>
        </p:nvSpPr>
        <p:spPr>
          <a:xfrm>
            <a:off x="591150" y="1146600"/>
            <a:ext cx="82086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Times New Roman"/>
                <a:ea typeface="Times New Roman"/>
                <a:cs typeface="Times New Roman"/>
                <a:sym typeface="Times New Roman"/>
              </a:rPr>
              <a:t>E-komercijas platformas izmanto klientu datus un mākslīgo intelektu, lai sniegtu personalizētus produktu ieteikumus. Šī tendence uzlabo iepirkšanās pieredzi, piedāvājot pielāgotus ieteikumus, pamatojoties uz iepriekšējiem pirkumiem, pārlūkošanas vēsturi un vēlmēm.</a:t>
            </a:r>
            <a:endParaRPr b="0" i="0" sz="1600" u="none" cap="none" strike="noStrike">
              <a:solidFill>
                <a:srgbClr val="000000"/>
              </a:solidFill>
              <a:latin typeface="Times New Roman"/>
              <a:ea typeface="Times New Roman"/>
              <a:cs typeface="Times New Roman"/>
              <a:sym typeface="Times New Roman"/>
            </a:endParaRPr>
          </a:p>
        </p:txBody>
      </p:sp>
      <p:sp>
        <p:nvSpPr>
          <p:cNvPr id="323" name="Google Shape;323;p30"/>
          <p:cNvSpPr txBox="1"/>
          <p:nvPr/>
        </p:nvSpPr>
        <p:spPr>
          <a:xfrm>
            <a:off x="1897650" y="4711500"/>
            <a:ext cx="55956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3"/>
              </a:rPr>
              <a:t>https://www.coveo.com/blog/personalized-product-recommendations-in-ecommerce/</a:t>
            </a:r>
            <a:r>
              <a:rPr b="0" i="0" lang="en-GB"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pic>
        <p:nvPicPr>
          <p:cNvPr id="324" name="Google Shape;324;p30"/>
          <p:cNvPicPr preferRelativeResize="0"/>
          <p:nvPr/>
        </p:nvPicPr>
        <p:blipFill rotWithShape="1">
          <a:blip r:embed="rId4">
            <a:alphaModFix/>
          </a:blip>
          <a:srcRect b="0" l="0" r="0" t="0"/>
          <a:stretch/>
        </p:blipFill>
        <p:spPr>
          <a:xfrm>
            <a:off x="2558525" y="2207750"/>
            <a:ext cx="4026925" cy="2577226"/>
          </a:xfrm>
          <a:prstGeom prst="rect">
            <a:avLst/>
          </a:prstGeom>
          <a:noFill/>
          <a:ln>
            <a:noFill/>
          </a:ln>
        </p:spPr>
      </p:pic>
      <p:sp>
        <p:nvSpPr>
          <p:cNvPr id="325" name="Google Shape;325;p30"/>
          <p:cNvSpPr txBox="1"/>
          <p:nvPr>
            <p:ph type="title"/>
          </p:nvPr>
        </p:nvSpPr>
        <p:spPr>
          <a:xfrm>
            <a:off x="518050" y="368700"/>
            <a:ext cx="6176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Personalizētas rekomendācijas</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1"/>
          <p:cNvSpPr txBox="1"/>
          <p:nvPr/>
        </p:nvSpPr>
        <p:spPr>
          <a:xfrm>
            <a:off x="591150" y="1070400"/>
            <a:ext cx="82086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Times New Roman"/>
                <a:ea typeface="Times New Roman"/>
                <a:cs typeface="Times New Roman"/>
                <a:sym typeface="Times New Roman"/>
              </a:rPr>
              <a:t>Ātras un elastīgas piegādes iespējas ir kļuvušas ļoti svarīgas klientiem. Aizvien populārāki kļūst piegādes pakalpojumi tajā pašā dienā vai nākamajā dienā, "klikšķini un paņem" pakalpojumi un alternatīvas saņemšanas vietas (piemēram, noliktavas). Klienti sagaida ātrākas un ērtākas piegādes iespējas, lai apmierinātu savas tūlītējās vajadzības.</a:t>
            </a:r>
            <a:endParaRPr b="0" i="0" sz="1600" u="none" cap="none" strike="noStrike">
              <a:solidFill>
                <a:srgbClr val="000000"/>
              </a:solidFill>
              <a:latin typeface="Times New Roman"/>
              <a:ea typeface="Times New Roman"/>
              <a:cs typeface="Times New Roman"/>
              <a:sym typeface="Times New Roman"/>
            </a:endParaRPr>
          </a:p>
        </p:txBody>
      </p:sp>
      <p:sp>
        <p:nvSpPr>
          <p:cNvPr id="331" name="Google Shape;331;p31"/>
          <p:cNvSpPr txBox="1"/>
          <p:nvPr/>
        </p:nvSpPr>
        <p:spPr>
          <a:xfrm>
            <a:off x="1897662" y="4551850"/>
            <a:ext cx="55956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3"/>
              </a:rPr>
              <a:t>https://siliconangle.com/2015/05/28/amazon-launches-same-day-delivery-for-the-ultra-lazy-and-impatient/</a:t>
            </a:r>
            <a:r>
              <a:rPr b="0" i="0" lang="en-GB"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pic>
        <p:nvPicPr>
          <p:cNvPr id="332" name="Google Shape;332;p31"/>
          <p:cNvPicPr preferRelativeResize="0"/>
          <p:nvPr/>
        </p:nvPicPr>
        <p:blipFill rotWithShape="1">
          <a:blip r:embed="rId4">
            <a:alphaModFix/>
          </a:blip>
          <a:srcRect b="0" l="0" r="0" t="0"/>
          <a:stretch/>
        </p:blipFill>
        <p:spPr>
          <a:xfrm>
            <a:off x="2699675" y="2409700"/>
            <a:ext cx="3991527" cy="2090399"/>
          </a:xfrm>
          <a:prstGeom prst="rect">
            <a:avLst/>
          </a:prstGeom>
          <a:noFill/>
          <a:ln>
            <a:noFill/>
          </a:ln>
        </p:spPr>
      </p:pic>
      <p:sp>
        <p:nvSpPr>
          <p:cNvPr id="333" name="Google Shape;333;p31"/>
          <p:cNvSpPr txBox="1"/>
          <p:nvPr>
            <p:ph type="title"/>
          </p:nvPr>
        </p:nvSpPr>
        <p:spPr>
          <a:xfrm>
            <a:off x="518050" y="368700"/>
            <a:ext cx="86259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Piegādes un pakalpojuma izpildes iespējas tajā pašā dienā</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2"/>
          <p:cNvSpPr txBox="1"/>
          <p:nvPr/>
        </p:nvSpPr>
        <p:spPr>
          <a:xfrm>
            <a:off x="591150" y="994200"/>
            <a:ext cx="82086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Times New Roman"/>
                <a:ea typeface="Times New Roman"/>
                <a:cs typeface="Times New Roman"/>
                <a:sym typeface="Times New Roman"/>
              </a:rPr>
              <a:t>Par prioritāti ir kļuvusi pasūtīšanas procesa vienkāršošana. Īstenojot tūlītējas apmaksas iespējas un pirkumus ar vienu klikšķi, tiek novērsta nepieciešamība klientiem atkārtoti ievadīt maksājumu un piegādes informāciju. Nesen ir beidzies Amazon patents uz šo norēķināšanās veidu, kas nozīmē, ka to var lietot jebkurš.</a:t>
            </a:r>
            <a:endParaRPr b="0" i="0" sz="1600" u="none" cap="none" strike="noStrike">
              <a:solidFill>
                <a:srgbClr val="000000"/>
              </a:solidFill>
              <a:latin typeface="Times New Roman"/>
              <a:ea typeface="Times New Roman"/>
              <a:cs typeface="Times New Roman"/>
              <a:sym typeface="Times New Roman"/>
            </a:endParaRPr>
          </a:p>
        </p:txBody>
      </p:sp>
      <p:sp>
        <p:nvSpPr>
          <p:cNvPr id="339" name="Google Shape;339;p32"/>
          <p:cNvSpPr txBox="1"/>
          <p:nvPr/>
        </p:nvSpPr>
        <p:spPr>
          <a:xfrm>
            <a:off x="1897662" y="4551850"/>
            <a:ext cx="55956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3"/>
              </a:rPr>
              <a:t>https://hollyc.medium.com/amazons-1-click-patent-just-expired-what-this-means-for-other-ecommerce-sites-effcf01078a5</a:t>
            </a:r>
            <a:r>
              <a:rPr b="0" i="0" lang="en-GB"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pic>
        <p:nvPicPr>
          <p:cNvPr id="340" name="Google Shape;340;p32"/>
          <p:cNvPicPr preferRelativeResize="0"/>
          <p:nvPr/>
        </p:nvPicPr>
        <p:blipFill rotWithShape="1">
          <a:blip r:embed="rId4">
            <a:alphaModFix/>
          </a:blip>
          <a:srcRect b="0" l="0" r="0" t="0"/>
          <a:stretch/>
        </p:blipFill>
        <p:spPr>
          <a:xfrm>
            <a:off x="2155563" y="2331900"/>
            <a:ext cx="5079781" cy="2177049"/>
          </a:xfrm>
          <a:prstGeom prst="rect">
            <a:avLst/>
          </a:prstGeom>
          <a:noFill/>
          <a:ln>
            <a:noFill/>
          </a:ln>
        </p:spPr>
      </p:pic>
      <p:sp>
        <p:nvSpPr>
          <p:cNvPr id="341" name="Google Shape;341;p32"/>
          <p:cNvSpPr txBox="1"/>
          <p:nvPr>
            <p:ph type="title"/>
          </p:nvPr>
        </p:nvSpPr>
        <p:spPr>
          <a:xfrm>
            <a:off x="518050" y="368700"/>
            <a:ext cx="7742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Tūlītēja apmaksa un pirkumi ar vienu klikšķi</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3"/>
          <p:cNvSpPr txBox="1"/>
          <p:nvPr/>
        </p:nvSpPr>
        <p:spPr>
          <a:xfrm>
            <a:off x="518050" y="1342750"/>
            <a:ext cx="38676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Times New Roman"/>
                <a:ea typeface="Times New Roman"/>
                <a:cs typeface="Times New Roman"/>
                <a:sym typeface="Times New Roman"/>
              </a:rPr>
              <a:t>Balss asistenti un viedie skaļruņi ir kļuvuši populāri, ļaujot klientiem veikt pirkumus, izmantojot balss komandas. Piemēram, pateicoties Amazon Alexa, var pasūtīt preces vienkārši pasakot “Alexa, pasūti X produktu”</a:t>
            </a:r>
            <a:endParaRPr b="0" i="0" sz="1600" u="none" cap="none" strike="noStrike">
              <a:solidFill>
                <a:srgbClr val="000000"/>
              </a:solidFill>
              <a:latin typeface="Times New Roman"/>
              <a:ea typeface="Times New Roman"/>
              <a:cs typeface="Times New Roman"/>
              <a:sym typeface="Times New Roman"/>
            </a:endParaRPr>
          </a:p>
        </p:txBody>
      </p:sp>
      <p:sp>
        <p:nvSpPr>
          <p:cNvPr id="347" name="Google Shape;347;p33"/>
          <p:cNvSpPr txBox="1"/>
          <p:nvPr/>
        </p:nvSpPr>
        <p:spPr>
          <a:xfrm>
            <a:off x="4797875" y="4166725"/>
            <a:ext cx="38676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3"/>
              </a:rPr>
              <a:t>https://my.morrisons.com/blog/lifestyle/shop-at-morrisons.com-using-alexa-on-your-amazon-echo/</a:t>
            </a:r>
            <a:r>
              <a:rPr b="0" i="0" lang="en-GB"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pic>
        <p:nvPicPr>
          <p:cNvPr id="348" name="Google Shape;348;p33"/>
          <p:cNvPicPr preferRelativeResize="0"/>
          <p:nvPr/>
        </p:nvPicPr>
        <p:blipFill rotWithShape="1">
          <a:blip r:embed="rId4">
            <a:alphaModFix/>
          </a:blip>
          <a:srcRect b="5285" l="0" r="0" t="0"/>
          <a:stretch/>
        </p:blipFill>
        <p:spPr>
          <a:xfrm>
            <a:off x="5230500" y="921175"/>
            <a:ext cx="3307151" cy="3132450"/>
          </a:xfrm>
          <a:prstGeom prst="rect">
            <a:avLst/>
          </a:prstGeom>
          <a:noFill/>
          <a:ln>
            <a:noFill/>
          </a:ln>
        </p:spPr>
      </p:pic>
      <p:sp>
        <p:nvSpPr>
          <p:cNvPr id="349" name="Google Shape;349;p33"/>
          <p:cNvSpPr txBox="1"/>
          <p:nvPr>
            <p:ph type="title"/>
          </p:nvPr>
        </p:nvSpPr>
        <p:spPr>
          <a:xfrm>
            <a:off x="518050" y="368700"/>
            <a:ext cx="7742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Balss komercija I</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34"/>
          <p:cNvSpPr txBox="1"/>
          <p:nvPr/>
        </p:nvSpPr>
        <p:spPr>
          <a:xfrm>
            <a:off x="5101850" y="1288450"/>
            <a:ext cx="3915000" cy="212362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Times New Roman"/>
                <a:ea typeface="Times New Roman"/>
                <a:cs typeface="Times New Roman"/>
                <a:sym typeface="Times New Roman"/>
              </a:rPr>
              <a:t>Balss asistenti, piemēram, Apple Siri un Amazon Alexa, kādreiz tika asociēti ar norādījumiem par atrašanās vietu, ar laikapstākļiem saistītiem jautājumiem vai zvanīšanu kādam cilvēkam. Taču veids, kā cilvēki izmanto balss meklēšanu, mainās - balss palīgi tagad kļūst par galveno tiešsaistes iepirkšanās sastāvdaļu,</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Times New Roman"/>
                <a:ea typeface="Times New Roman"/>
                <a:cs typeface="Times New Roman"/>
                <a:sym typeface="Times New Roman"/>
              </a:rPr>
              <a:t>Piemēram, Google Home vai Amazon Echo </a:t>
            </a:r>
            <a:endParaRPr b="0" i="0" sz="1400" u="none" cap="none" strike="noStrike">
              <a:solidFill>
                <a:srgbClr val="000000"/>
              </a:solidFill>
              <a:latin typeface="Times New Roman"/>
              <a:ea typeface="Times New Roman"/>
              <a:cs typeface="Times New Roman"/>
              <a:sym typeface="Times New Roman"/>
            </a:endParaRPr>
          </a:p>
        </p:txBody>
      </p:sp>
      <p:pic>
        <p:nvPicPr>
          <p:cNvPr id="355" name="Google Shape;355;p34"/>
          <p:cNvPicPr preferRelativeResize="0"/>
          <p:nvPr/>
        </p:nvPicPr>
        <p:blipFill rotWithShape="1">
          <a:blip r:embed="rId3">
            <a:alphaModFix/>
          </a:blip>
          <a:srcRect b="0" l="0" r="0" t="0"/>
          <a:stretch/>
        </p:blipFill>
        <p:spPr>
          <a:xfrm>
            <a:off x="152400" y="1170125"/>
            <a:ext cx="4797047" cy="3045925"/>
          </a:xfrm>
          <a:prstGeom prst="rect">
            <a:avLst/>
          </a:prstGeom>
          <a:noFill/>
          <a:ln>
            <a:noFill/>
          </a:ln>
        </p:spPr>
      </p:pic>
      <p:sp>
        <p:nvSpPr>
          <p:cNvPr id="356" name="Google Shape;356;p34"/>
          <p:cNvSpPr txBox="1"/>
          <p:nvPr/>
        </p:nvSpPr>
        <p:spPr>
          <a:xfrm>
            <a:off x="152400" y="4368450"/>
            <a:ext cx="4647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sng" cap="none" strike="noStrike">
                <a:solidFill>
                  <a:schemeClr val="hlink"/>
                </a:solidFill>
                <a:latin typeface="Arial"/>
                <a:ea typeface="Arial"/>
                <a:cs typeface="Arial"/>
                <a:sym typeface="Arial"/>
                <a:hlinkClick r:id="rId4"/>
              </a:rPr>
              <a:t>https://www.shopify.com/enterprise/online-shopping-trends-ecommerce</a:t>
            </a:r>
            <a:endParaRPr b="0" i="0" sz="1300" u="none" cap="none" strike="noStrike">
              <a:solidFill>
                <a:srgbClr val="000000"/>
              </a:solidFill>
              <a:latin typeface="Arial"/>
              <a:ea typeface="Arial"/>
              <a:cs typeface="Arial"/>
              <a:sym typeface="Arial"/>
            </a:endParaRPr>
          </a:p>
        </p:txBody>
      </p:sp>
      <p:sp>
        <p:nvSpPr>
          <p:cNvPr id="357" name="Google Shape;357;p34"/>
          <p:cNvSpPr txBox="1"/>
          <p:nvPr>
            <p:ph type="title"/>
          </p:nvPr>
        </p:nvSpPr>
        <p:spPr>
          <a:xfrm>
            <a:off x="518050" y="368700"/>
            <a:ext cx="7742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Balss komercija II</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5"/>
          <p:cNvSpPr txBox="1"/>
          <p:nvPr/>
        </p:nvSpPr>
        <p:spPr>
          <a:xfrm>
            <a:off x="518048" y="1397327"/>
            <a:ext cx="36159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Times New Roman"/>
                <a:ea typeface="Times New Roman"/>
                <a:cs typeface="Times New Roman"/>
                <a:sym typeface="Times New Roman"/>
              </a:rPr>
              <a:t>Influenceru veidots saturs bieži tiek uzskatīts par cilvēcīgāku un autentiskāku nekā tipiskas zīmolu kampaņas. Patiesībā 61 % patērētāju uzticas produktu ieteikumiem, ko viņi saņem no influenceriem. Tikmēr tikai 38 % uzticas zīmola sociālo mediju saturam. </a:t>
            </a:r>
            <a:endParaRPr b="0" i="0" sz="1400" u="none" cap="none" strike="noStrike">
              <a:solidFill>
                <a:srgbClr val="000000"/>
              </a:solidFill>
              <a:latin typeface="Times New Roman"/>
              <a:ea typeface="Times New Roman"/>
              <a:cs typeface="Times New Roman"/>
              <a:sym typeface="Times New Roman"/>
            </a:endParaRPr>
          </a:p>
        </p:txBody>
      </p:sp>
      <p:pic>
        <p:nvPicPr>
          <p:cNvPr id="363" name="Google Shape;363;p35"/>
          <p:cNvPicPr preferRelativeResize="0"/>
          <p:nvPr/>
        </p:nvPicPr>
        <p:blipFill rotWithShape="1">
          <a:blip r:embed="rId3">
            <a:alphaModFix/>
          </a:blip>
          <a:srcRect b="0" l="0" r="0" t="0"/>
          <a:stretch/>
        </p:blipFill>
        <p:spPr>
          <a:xfrm>
            <a:off x="5483838" y="307888"/>
            <a:ext cx="2334430" cy="3820977"/>
          </a:xfrm>
          <a:prstGeom prst="rect">
            <a:avLst/>
          </a:prstGeom>
          <a:noFill/>
          <a:ln>
            <a:noFill/>
          </a:ln>
        </p:spPr>
      </p:pic>
      <p:sp>
        <p:nvSpPr>
          <p:cNvPr id="364" name="Google Shape;364;p35"/>
          <p:cNvSpPr txBox="1"/>
          <p:nvPr/>
        </p:nvSpPr>
        <p:spPr>
          <a:xfrm>
            <a:off x="4218913" y="4360025"/>
            <a:ext cx="4664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sng" cap="none" strike="noStrike">
                <a:solidFill>
                  <a:schemeClr val="hlink"/>
                </a:solidFill>
                <a:latin typeface="Times New Roman"/>
                <a:ea typeface="Times New Roman"/>
                <a:cs typeface="Times New Roman"/>
                <a:sym typeface="Times New Roman"/>
                <a:hlinkClick r:id="rId4"/>
              </a:rPr>
              <a:t>https://www.shopify.com/enterprise/online-shopping-trends-ecommerce</a:t>
            </a:r>
            <a:endParaRPr b="0" i="0" sz="1300" u="none" cap="none" strike="noStrike">
              <a:solidFill>
                <a:srgbClr val="000000"/>
              </a:solidFill>
              <a:latin typeface="Times New Roman"/>
              <a:ea typeface="Times New Roman"/>
              <a:cs typeface="Times New Roman"/>
              <a:sym typeface="Times New Roman"/>
            </a:endParaRPr>
          </a:p>
        </p:txBody>
      </p:sp>
      <p:sp>
        <p:nvSpPr>
          <p:cNvPr id="365" name="Google Shape;365;p35"/>
          <p:cNvSpPr txBox="1"/>
          <p:nvPr>
            <p:ph type="title"/>
          </p:nvPr>
        </p:nvSpPr>
        <p:spPr>
          <a:xfrm>
            <a:off x="518050" y="368700"/>
            <a:ext cx="7742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Uzticība influenceriem</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6"/>
          <p:cNvSpPr txBox="1"/>
          <p:nvPr/>
        </p:nvSpPr>
        <p:spPr>
          <a:xfrm>
            <a:off x="606250" y="1318150"/>
            <a:ext cx="7044600" cy="182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1400"/>
              <a:buFont typeface="Arial"/>
              <a:buNone/>
            </a:pPr>
            <a:r>
              <a:rPr b="0" i="0" lang="en-GB" sz="1400" u="none" cap="none" strike="noStrike">
                <a:solidFill>
                  <a:srgbClr val="000000"/>
                </a:solidFill>
                <a:latin typeface="Times New Roman"/>
                <a:ea typeface="Times New Roman"/>
                <a:cs typeface="Times New Roman"/>
                <a:sym typeface="Times New Roman"/>
              </a:rPr>
              <a:t>Tiešraides komercija ir jauna tendence, kad zīmoli veido tiešraides (t. i., veido tiešraides saturu, kurā viņu auditorija var ar tiem mijiedarboties), izvirzot komerciālos produktus priekšplānā un centrā. Dažas video straumēšanas platformas nodrošina iespēju iegādāties šīs preces tieši no tiešraides.</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1000"/>
              </a:spcBef>
              <a:spcAft>
                <a:spcPts val="0"/>
              </a:spcAft>
              <a:buClr>
                <a:srgbClr val="000000"/>
              </a:buClr>
              <a:buSzPts val="1400"/>
              <a:buFont typeface="Arial"/>
              <a:buNone/>
            </a:pPr>
            <a:r>
              <a:rPr b="0" i="0" lang="en-GB" sz="1400" u="none" cap="none" strike="noStrike">
                <a:solidFill>
                  <a:srgbClr val="000000"/>
                </a:solidFill>
                <a:latin typeface="Times New Roman"/>
                <a:ea typeface="Times New Roman"/>
                <a:cs typeface="Times New Roman"/>
                <a:sym typeface="Times New Roman"/>
              </a:rPr>
              <a:t>Tiešraides komercija pašlaik ir diezgan populāra Ķīnā, un tā kļūst arvien populārāka arī pasaule. Zīmoli var tiešraidē pārraidīt raidījumus televīzijā, sociālo plašsaziņas līdzekļu kanālos, tīmekļa vietnēs vai mobilajās lietotnēs.</a:t>
            </a:r>
            <a:endParaRPr b="0" i="0" sz="1400" u="none" cap="none" strike="noStrike">
              <a:solidFill>
                <a:srgbClr val="000000"/>
              </a:solidFill>
              <a:latin typeface="Times New Roman"/>
              <a:ea typeface="Times New Roman"/>
              <a:cs typeface="Times New Roman"/>
              <a:sym typeface="Times New Roman"/>
            </a:endParaRPr>
          </a:p>
        </p:txBody>
      </p:sp>
      <p:sp>
        <p:nvSpPr>
          <p:cNvPr id="371" name="Google Shape;371;p36"/>
          <p:cNvSpPr txBox="1"/>
          <p:nvPr>
            <p:ph type="title"/>
          </p:nvPr>
        </p:nvSpPr>
        <p:spPr>
          <a:xfrm>
            <a:off x="518050" y="368700"/>
            <a:ext cx="7742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Tiešraides komercija</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37"/>
          <p:cNvSpPr txBox="1"/>
          <p:nvPr/>
        </p:nvSpPr>
        <p:spPr>
          <a:xfrm>
            <a:off x="518050" y="1265125"/>
            <a:ext cx="36873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Times New Roman"/>
                <a:ea typeface="Times New Roman"/>
                <a:cs typeface="Times New Roman"/>
                <a:sym typeface="Times New Roman"/>
              </a:rPr>
              <a:t>2021. gadā Walmart sadarbojās ar TikTok, lai tiešraidē pārraidītu iepirkšanās pieredzi. Skatītāji varēja pievienot preces grozā ar vienu klikšķi.</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Times New Roman"/>
                <a:ea typeface="Times New Roman"/>
                <a:cs typeface="Times New Roman"/>
                <a:sym typeface="Times New Roman"/>
              </a:rPr>
              <a:t>Pasākums pulcēja 7 reizes vairāk skatītāju, nekā bija paredzēts, un tā rezultātā sekotāju skaits palielinājās par 25 %.</a:t>
            </a:r>
            <a:endParaRPr b="0" i="0" sz="1400" u="none" cap="none" strike="noStrike">
              <a:solidFill>
                <a:srgbClr val="000000"/>
              </a:solidFill>
              <a:latin typeface="Times New Roman"/>
              <a:ea typeface="Times New Roman"/>
              <a:cs typeface="Times New Roman"/>
              <a:sym typeface="Times New Roman"/>
            </a:endParaRPr>
          </a:p>
        </p:txBody>
      </p:sp>
      <p:pic>
        <p:nvPicPr>
          <p:cNvPr id="377" name="Google Shape;377;p37"/>
          <p:cNvPicPr preferRelativeResize="0"/>
          <p:nvPr/>
        </p:nvPicPr>
        <p:blipFill rotWithShape="1">
          <a:blip r:embed="rId3">
            <a:alphaModFix/>
          </a:blip>
          <a:srcRect b="0" l="0" r="0" t="0"/>
          <a:stretch/>
        </p:blipFill>
        <p:spPr>
          <a:xfrm>
            <a:off x="4390700" y="188463"/>
            <a:ext cx="4552485" cy="3820974"/>
          </a:xfrm>
          <a:prstGeom prst="rect">
            <a:avLst/>
          </a:prstGeom>
          <a:noFill/>
          <a:ln>
            <a:noFill/>
          </a:ln>
        </p:spPr>
      </p:pic>
      <p:sp>
        <p:nvSpPr>
          <p:cNvPr id="378" name="Google Shape;378;p37"/>
          <p:cNvSpPr txBox="1"/>
          <p:nvPr/>
        </p:nvSpPr>
        <p:spPr>
          <a:xfrm>
            <a:off x="4390676" y="4182075"/>
            <a:ext cx="45525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4"/>
              </a:rPr>
              <a:t>https://twitter.com/megancgraham/status/1340101100800778240</a:t>
            </a:r>
            <a:r>
              <a:rPr b="0" i="0" lang="en-GB"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sp>
        <p:nvSpPr>
          <p:cNvPr id="379" name="Google Shape;379;p37"/>
          <p:cNvSpPr txBox="1"/>
          <p:nvPr>
            <p:ph type="title"/>
          </p:nvPr>
        </p:nvSpPr>
        <p:spPr>
          <a:xfrm>
            <a:off x="518050" y="368700"/>
            <a:ext cx="7742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i="1" lang="en-GB">
                <a:solidFill>
                  <a:srgbClr val="0070C0"/>
                </a:solidFill>
              </a:rPr>
              <a:t>TikTok + Walmart</a:t>
            </a:r>
            <a:endParaRPr i="1">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38"/>
          <p:cNvSpPr txBox="1"/>
          <p:nvPr/>
        </p:nvSpPr>
        <p:spPr>
          <a:xfrm>
            <a:off x="518050" y="1208425"/>
            <a:ext cx="3270600" cy="233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Times New Roman"/>
                <a:ea typeface="Times New Roman"/>
                <a:cs typeface="Times New Roman"/>
                <a:sym typeface="Times New Roman"/>
              </a:rPr>
              <a:t>Uzņēmums Amazon savai auditorijai ir izveidojis atsevišķu tiešraides platformu "Amazon Live". Platformā ir bezgalīgas iepirkšanās tiešraides, kurās influenceri un kuratori publicē uz produktiem orientētus video un īpašus piedāvājumus.</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Times New Roman"/>
                <a:ea typeface="Times New Roman"/>
                <a:cs typeface="Times New Roman"/>
                <a:sym typeface="Times New Roman"/>
              </a:rPr>
              <a:t>Skatītāji tērzēšanas laikā var arī uzdot ar produktiem saistītus jautājumus, kas palielina iesaistīšanos un veicina pārdošanas apjomus.</a:t>
            </a:r>
            <a:endParaRPr b="0" i="0" sz="1400" u="none" cap="none" strike="noStrike">
              <a:solidFill>
                <a:srgbClr val="000000"/>
              </a:solidFill>
              <a:latin typeface="Times New Roman"/>
              <a:ea typeface="Times New Roman"/>
              <a:cs typeface="Times New Roman"/>
              <a:sym typeface="Times New Roman"/>
            </a:endParaRPr>
          </a:p>
        </p:txBody>
      </p:sp>
      <p:pic>
        <p:nvPicPr>
          <p:cNvPr id="385" name="Google Shape;385;p38"/>
          <p:cNvPicPr preferRelativeResize="0"/>
          <p:nvPr/>
        </p:nvPicPr>
        <p:blipFill rotWithShape="1">
          <a:blip r:embed="rId3">
            <a:alphaModFix/>
          </a:blip>
          <a:srcRect b="0" l="0" r="0" t="0"/>
          <a:stretch/>
        </p:blipFill>
        <p:spPr>
          <a:xfrm>
            <a:off x="3917250" y="1338375"/>
            <a:ext cx="4984851" cy="2612900"/>
          </a:xfrm>
          <a:prstGeom prst="rect">
            <a:avLst/>
          </a:prstGeom>
          <a:noFill/>
          <a:ln>
            <a:noFill/>
          </a:ln>
        </p:spPr>
      </p:pic>
      <p:sp>
        <p:nvSpPr>
          <p:cNvPr id="386" name="Google Shape;386;p38"/>
          <p:cNvSpPr txBox="1"/>
          <p:nvPr/>
        </p:nvSpPr>
        <p:spPr>
          <a:xfrm>
            <a:off x="4356850" y="4062950"/>
            <a:ext cx="42792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sng" cap="none" strike="noStrike">
                <a:solidFill>
                  <a:schemeClr val="hlink"/>
                </a:solidFill>
                <a:latin typeface="Arial"/>
                <a:ea typeface="Arial"/>
                <a:cs typeface="Arial"/>
                <a:sym typeface="Arial"/>
                <a:hlinkClick r:id="rId4"/>
              </a:rPr>
              <a:t>https://www.netsolutions.com/insights/top-ecommerce-trends/</a:t>
            </a:r>
            <a:endParaRPr b="0" i="0" sz="1400" u="none" cap="none" strike="noStrike">
              <a:solidFill>
                <a:srgbClr val="000000"/>
              </a:solidFill>
              <a:latin typeface="Arial"/>
              <a:ea typeface="Arial"/>
              <a:cs typeface="Arial"/>
              <a:sym typeface="Arial"/>
            </a:endParaRPr>
          </a:p>
        </p:txBody>
      </p:sp>
      <p:sp>
        <p:nvSpPr>
          <p:cNvPr id="387" name="Google Shape;387;p38"/>
          <p:cNvSpPr txBox="1"/>
          <p:nvPr>
            <p:ph type="title"/>
          </p:nvPr>
        </p:nvSpPr>
        <p:spPr>
          <a:xfrm>
            <a:off x="518050" y="368700"/>
            <a:ext cx="7742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i="1" lang="en-GB">
                <a:solidFill>
                  <a:srgbClr val="0070C0"/>
                </a:solidFill>
              </a:rPr>
              <a:t>Amazon Live</a:t>
            </a:r>
            <a:endParaRPr i="1">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3"/>
          <p:cNvSpPr txBox="1"/>
          <p:nvPr/>
        </p:nvSpPr>
        <p:spPr>
          <a:xfrm>
            <a:off x="448350" y="979700"/>
            <a:ext cx="85395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Times New Roman"/>
                <a:ea typeface="Times New Roman"/>
                <a:cs typeface="Times New Roman"/>
                <a:sym typeface="Times New Roman"/>
              </a:rPr>
              <a:t>Latvijas iedzīvotāji internetveikalus visvairāk apmeklē, lai iegādātos </a:t>
            </a:r>
            <a:r>
              <a:rPr b="1" i="0" lang="en-GB" sz="1600" u="sng" cap="none" strike="noStrike">
                <a:solidFill>
                  <a:srgbClr val="00B050"/>
                </a:solidFill>
                <a:latin typeface="Times New Roman"/>
                <a:ea typeface="Times New Roman"/>
                <a:cs typeface="Times New Roman"/>
                <a:sym typeface="Times New Roman"/>
              </a:rPr>
              <a:t>apģērbus un apavus</a:t>
            </a:r>
            <a:r>
              <a:rPr b="1" i="0" lang="en-GB" sz="1600" u="none" cap="none" strike="noStrike">
                <a:solidFill>
                  <a:srgbClr val="00B050"/>
                </a:solidFill>
                <a:latin typeface="Times New Roman"/>
                <a:ea typeface="Times New Roman"/>
                <a:cs typeface="Times New Roman"/>
                <a:sym typeface="Times New Roman"/>
              </a:rPr>
              <a:t>. </a:t>
            </a:r>
            <a:br>
              <a:rPr b="1" i="0" lang="en-GB" sz="1600" u="none" cap="none" strike="noStrike">
                <a:solidFill>
                  <a:srgbClr val="00B050"/>
                </a:solidFill>
                <a:latin typeface="Times New Roman"/>
                <a:ea typeface="Times New Roman"/>
                <a:cs typeface="Times New Roman"/>
                <a:sym typeface="Times New Roman"/>
              </a:rPr>
            </a:br>
            <a:r>
              <a:rPr b="0" i="0" lang="en-GB" sz="1600" u="none" cap="none" strike="noStrike">
                <a:solidFill>
                  <a:srgbClr val="000000"/>
                </a:solidFill>
                <a:latin typeface="Times New Roman"/>
                <a:ea typeface="Times New Roman"/>
                <a:cs typeface="Times New Roman"/>
                <a:sym typeface="Times New Roman"/>
              </a:rPr>
              <a:t>Visbiežāk internetā iepērkas Latvijas iedzīvotāji </a:t>
            </a:r>
            <a:r>
              <a:rPr b="1" i="0" lang="en-GB" sz="1600" u="sng" cap="none" strike="noStrike">
                <a:solidFill>
                  <a:srgbClr val="00B050"/>
                </a:solidFill>
                <a:latin typeface="Times New Roman"/>
                <a:ea typeface="Times New Roman"/>
                <a:cs typeface="Times New Roman"/>
                <a:sym typeface="Times New Roman"/>
              </a:rPr>
              <a:t>vecumā no 25 līdz 34 gadiem. </a:t>
            </a:r>
            <a:endParaRPr b="0" i="0" sz="1600" u="none" cap="none" strike="noStrike">
              <a:solidFill>
                <a:srgbClr val="000000"/>
              </a:solidFill>
              <a:latin typeface="Times New Roman"/>
              <a:ea typeface="Times New Roman"/>
              <a:cs typeface="Times New Roman"/>
              <a:sym typeface="Times New Roman"/>
            </a:endParaRPr>
          </a:p>
        </p:txBody>
      </p:sp>
      <p:sp>
        <p:nvSpPr>
          <p:cNvPr id="100" name="Google Shape;100;p3"/>
          <p:cNvSpPr txBox="1"/>
          <p:nvPr/>
        </p:nvSpPr>
        <p:spPr>
          <a:xfrm>
            <a:off x="448350" y="2026864"/>
            <a:ext cx="82473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7916"/>
              </a:lnSpc>
              <a:spcBef>
                <a:spcPts val="0"/>
              </a:spcBef>
              <a:spcAft>
                <a:spcPts val="800"/>
              </a:spcAft>
              <a:buClr>
                <a:schemeClr val="dk1"/>
              </a:buClr>
              <a:buSzPts val="1100"/>
              <a:buFont typeface="Arial"/>
              <a:buNone/>
            </a:pPr>
            <a:r>
              <a:rPr b="0" i="0" lang="en-GB" sz="1200" u="none" cap="none" strike="noStrike">
                <a:solidFill>
                  <a:schemeClr val="dk1"/>
                </a:solidFill>
                <a:latin typeface="Calibri"/>
                <a:ea typeface="Calibri"/>
                <a:cs typeface="Calibri"/>
                <a:sym typeface="Calibri"/>
              </a:rPr>
              <a:t> </a:t>
            </a:r>
            <a:r>
              <a:rPr b="1" i="0" lang="en-GB" sz="1200" u="none" cap="none" strike="noStrike">
                <a:solidFill>
                  <a:schemeClr val="dk1"/>
                </a:solidFill>
                <a:latin typeface="Calibri"/>
                <a:ea typeface="Calibri"/>
                <a:cs typeface="Calibri"/>
                <a:sym typeface="Calibri"/>
              </a:rPr>
              <a:t>Iedzīvotāju pirktās preces internetā (% no iedzīvotājiem, kas veica pirkumus internetā pēdējos 3 mēnešos, attiecīgajā grupā) </a:t>
            </a:r>
            <a:endParaRPr b="0" i="1" sz="1400" u="none" cap="none" strike="noStrike">
              <a:solidFill>
                <a:srgbClr val="000000"/>
              </a:solidFill>
              <a:latin typeface="Times New Roman"/>
              <a:ea typeface="Times New Roman"/>
              <a:cs typeface="Times New Roman"/>
              <a:sym typeface="Times New Roman"/>
            </a:endParaRPr>
          </a:p>
        </p:txBody>
      </p:sp>
      <p:pic>
        <p:nvPicPr>
          <p:cNvPr id="101" name="Google Shape;101;p3"/>
          <p:cNvPicPr preferRelativeResize="0"/>
          <p:nvPr/>
        </p:nvPicPr>
        <p:blipFill rotWithShape="1">
          <a:blip r:embed="rId3">
            <a:alphaModFix/>
          </a:blip>
          <a:srcRect b="0" l="0" r="0" t="0"/>
          <a:stretch/>
        </p:blipFill>
        <p:spPr>
          <a:xfrm>
            <a:off x="1814000" y="2478050"/>
            <a:ext cx="5543550" cy="1962150"/>
          </a:xfrm>
          <a:prstGeom prst="rect">
            <a:avLst/>
          </a:prstGeom>
          <a:noFill/>
          <a:ln>
            <a:noFill/>
          </a:ln>
        </p:spPr>
      </p:pic>
      <p:sp>
        <p:nvSpPr>
          <p:cNvPr id="102" name="Google Shape;102;p3"/>
          <p:cNvSpPr/>
          <p:nvPr/>
        </p:nvSpPr>
        <p:spPr>
          <a:xfrm>
            <a:off x="995663" y="4440200"/>
            <a:ext cx="7180224"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400" u="sng" cap="none" strike="noStrike">
                <a:solidFill>
                  <a:srgbClr val="0097A7"/>
                </a:solidFill>
                <a:latin typeface="Times New Roman"/>
                <a:ea typeface="Times New Roman"/>
                <a:cs typeface="Times New Roman"/>
                <a:sym typeface="Times New Roman"/>
                <a:hlinkClick r:id="rId4">
                  <a:extLst>
                    <a:ext uri="{A12FA001-AC4F-418D-AE19-62706E023703}">
                      <ahyp:hlinkClr val="tx"/>
                    </a:ext>
                  </a:extLst>
                </a:hlinkClick>
              </a:rPr>
              <a:t>https://data.stat.gov.lv/pxweb/lv/OSP_PUB/START__IKT__EK__EKI/EKI010</a:t>
            </a:r>
            <a:r>
              <a:rPr b="0" i="0" lang="en-GB" sz="1400" u="none" cap="none" strike="noStrike">
                <a:solidFill>
                  <a:srgbClr val="000000"/>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sp>
        <p:nvSpPr>
          <p:cNvPr id="103" name="Google Shape;103;p3"/>
          <p:cNvSpPr txBox="1"/>
          <p:nvPr>
            <p:ph type="title"/>
          </p:nvPr>
        </p:nvSpPr>
        <p:spPr>
          <a:xfrm>
            <a:off x="347238" y="216300"/>
            <a:ext cx="4902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E-komercijas tendences Latvijā</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39"/>
          <p:cNvSpPr txBox="1"/>
          <p:nvPr/>
        </p:nvSpPr>
        <p:spPr>
          <a:xfrm>
            <a:off x="518050" y="1274925"/>
            <a:ext cx="33195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000000"/>
                </a:solidFill>
                <a:latin typeface="Times New Roman"/>
                <a:ea typeface="Times New Roman"/>
                <a:cs typeface="Times New Roman"/>
                <a:sym typeface="Times New Roman"/>
              </a:rPr>
              <a:t>Facebook </a:t>
            </a:r>
            <a:r>
              <a:rPr b="0" i="0" lang="en-GB" sz="1400" u="none" cap="none" strike="noStrike">
                <a:solidFill>
                  <a:srgbClr val="000000"/>
                </a:solidFill>
                <a:latin typeface="Times New Roman"/>
                <a:ea typeface="Times New Roman"/>
                <a:cs typeface="Times New Roman"/>
                <a:sym typeface="Times New Roman"/>
              </a:rPr>
              <a:t>eksperimentē ar tiešraidē skatāmiem videoklipiem, kuros skatītāji vienlaikus var skatīties un veikt pasūtījumus. Šajos videoklipos ir iekļauti dažādu zīmolu produktu demonstrējumi. Skatītāji var izmēģināt jaunus produktus, uzdot jautājumus un veikt pasūtījumus, neizejot no </a:t>
            </a:r>
            <a:r>
              <a:rPr b="0" i="1" lang="en-GB" sz="1400" u="none" cap="none" strike="noStrike">
                <a:solidFill>
                  <a:srgbClr val="000000"/>
                </a:solidFill>
                <a:latin typeface="Times New Roman"/>
                <a:ea typeface="Times New Roman"/>
                <a:cs typeface="Times New Roman"/>
                <a:sym typeface="Times New Roman"/>
              </a:rPr>
              <a:t>Facebook </a:t>
            </a:r>
            <a:r>
              <a:rPr b="0" i="0" lang="en-GB" sz="1400" u="none" cap="none" strike="noStrike">
                <a:solidFill>
                  <a:srgbClr val="000000"/>
                </a:solidFill>
                <a:latin typeface="Times New Roman"/>
                <a:ea typeface="Times New Roman"/>
                <a:cs typeface="Times New Roman"/>
                <a:sym typeface="Times New Roman"/>
              </a:rPr>
              <a:t>platformas.</a:t>
            </a:r>
            <a:endParaRPr b="0" i="0" sz="1400" u="none" cap="none" strike="noStrike">
              <a:solidFill>
                <a:srgbClr val="000000"/>
              </a:solidFill>
              <a:latin typeface="Times New Roman"/>
              <a:ea typeface="Times New Roman"/>
              <a:cs typeface="Times New Roman"/>
              <a:sym typeface="Times New Roman"/>
            </a:endParaRPr>
          </a:p>
        </p:txBody>
      </p:sp>
      <p:pic>
        <p:nvPicPr>
          <p:cNvPr id="393" name="Google Shape;393;p39"/>
          <p:cNvPicPr preferRelativeResize="0"/>
          <p:nvPr/>
        </p:nvPicPr>
        <p:blipFill rotWithShape="1">
          <a:blip r:embed="rId3">
            <a:alphaModFix/>
          </a:blip>
          <a:srcRect b="0" l="0" r="0" t="0"/>
          <a:stretch/>
        </p:blipFill>
        <p:spPr>
          <a:xfrm>
            <a:off x="4144400" y="1336338"/>
            <a:ext cx="4713774" cy="2470822"/>
          </a:xfrm>
          <a:prstGeom prst="rect">
            <a:avLst/>
          </a:prstGeom>
          <a:noFill/>
          <a:ln>
            <a:noFill/>
          </a:ln>
        </p:spPr>
      </p:pic>
      <p:sp>
        <p:nvSpPr>
          <p:cNvPr id="394" name="Google Shape;394;p39"/>
          <p:cNvSpPr txBox="1"/>
          <p:nvPr/>
        </p:nvSpPr>
        <p:spPr>
          <a:xfrm>
            <a:off x="4314738" y="3996100"/>
            <a:ext cx="43731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sng" cap="none" strike="noStrike">
                <a:solidFill>
                  <a:schemeClr val="hlink"/>
                </a:solidFill>
                <a:latin typeface="Arial"/>
                <a:ea typeface="Arial"/>
                <a:cs typeface="Arial"/>
                <a:sym typeface="Arial"/>
                <a:hlinkClick r:id="rId4"/>
              </a:rPr>
              <a:t>https://www.netsolutions.com/insights/top-ecommerce-trends/</a:t>
            </a:r>
            <a:endParaRPr b="0" i="0" sz="1400" u="none" cap="none" strike="noStrike">
              <a:solidFill>
                <a:srgbClr val="000000"/>
              </a:solidFill>
              <a:latin typeface="Arial"/>
              <a:ea typeface="Arial"/>
              <a:cs typeface="Arial"/>
              <a:sym typeface="Arial"/>
            </a:endParaRPr>
          </a:p>
        </p:txBody>
      </p:sp>
      <p:sp>
        <p:nvSpPr>
          <p:cNvPr id="395" name="Google Shape;395;p39"/>
          <p:cNvSpPr txBox="1"/>
          <p:nvPr>
            <p:ph type="title"/>
          </p:nvPr>
        </p:nvSpPr>
        <p:spPr>
          <a:xfrm>
            <a:off x="518050" y="368700"/>
            <a:ext cx="7742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i="1" lang="en-GB">
                <a:solidFill>
                  <a:srgbClr val="0070C0"/>
                </a:solidFill>
              </a:rPr>
              <a:t>Facebook + Live Shopping Fridays</a:t>
            </a:r>
            <a:endParaRPr>
              <a:solidFill>
                <a:srgbClr val="0070C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40"/>
          <p:cNvSpPr txBox="1"/>
          <p:nvPr/>
        </p:nvSpPr>
        <p:spPr>
          <a:xfrm>
            <a:off x="518050" y="1316388"/>
            <a:ext cx="3000000" cy="1990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a:p>
            <a:pPr indent="-317500" lvl="0" marL="457200" marR="0" rtl="0" algn="l">
              <a:lnSpc>
                <a:spcPct val="100000"/>
              </a:lnSpc>
              <a:spcBef>
                <a:spcPts val="1000"/>
              </a:spcBef>
              <a:spcAft>
                <a:spcPts val="0"/>
              </a:spcAft>
              <a:buClr>
                <a:srgbClr val="000000"/>
              </a:buClr>
              <a:buSzPts val="1400"/>
              <a:buFont typeface="Times New Roman"/>
              <a:buChar char="●"/>
            </a:pPr>
            <a:r>
              <a:rPr b="0" i="0" lang="en-GB" sz="1400" u="none" cap="none" strike="noStrike">
                <a:solidFill>
                  <a:srgbClr val="000000"/>
                </a:solidFill>
                <a:latin typeface="Times New Roman"/>
                <a:ea typeface="Times New Roman"/>
                <a:cs typeface="Times New Roman"/>
                <a:sym typeface="Times New Roman"/>
              </a:rPr>
              <a:t>Uzlabota klientu sasniedzamība</a:t>
            </a:r>
            <a:endParaRPr b="0" i="0" sz="1400" u="none" cap="none" strike="noStrike">
              <a:solidFill>
                <a:srgbClr val="000000"/>
              </a:solidFill>
              <a:latin typeface="Times New Roman"/>
              <a:ea typeface="Times New Roman"/>
              <a:cs typeface="Times New Roman"/>
              <a:sym typeface="Times New Roman"/>
            </a:endParaRPr>
          </a:p>
          <a:p>
            <a:pPr indent="-317500" lvl="0" marL="457200" marR="0" rtl="0" algn="l">
              <a:lnSpc>
                <a:spcPct val="100000"/>
              </a:lnSpc>
              <a:spcBef>
                <a:spcPts val="1000"/>
              </a:spcBef>
              <a:spcAft>
                <a:spcPts val="0"/>
              </a:spcAft>
              <a:buClr>
                <a:srgbClr val="000000"/>
              </a:buClr>
              <a:buSzPts val="1400"/>
              <a:buFont typeface="Times New Roman"/>
              <a:buChar char="●"/>
            </a:pPr>
            <a:r>
              <a:rPr b="0" i="0" lang="en-GB" sz="1400" u="none" cap="none" strike="noStrike">
                <a:solidFill>
                  <a:srgbClr val="000000"/>
                </a:solidFill>
                <a:latin typeface="Times New Roman"/>
                <a:ea typeface="Times New Roman"/>
                <a:cs typeface="Times New Roman"/>
                <a:sym typeface="Times New Roman"/>
              </a:rPr>
              <a:t>Lielāka zīmola atpazīstamība</a:t>
            </a:r>
            <a:endParaRPr b="0" i="0" sz="1400" u="none" cap="none" strike="noStrike">
              <a:solidFill>
                <a:srgbClr val="000000"/>
              </a:solidFill>
              <a:latin typeface="Times New Roman"/>
              <a:ea typeface="Times New Roman"/>
              <a:cs typeface="Times New Roman"/>
              <a:sym typeface="Times New Roman"/>
            </a:endParaRPr>
          </a:p>
          <a:p>
            <a:pPr indent="-317500" lvl="0" marL="457200" marR="0" rtl="0" algn="l">
              <a:lnSpc>
                <a:spcPct val="100000"/>
              </a:lnSpc>
              <a:spcBef>
                <a:spcPts val="1000"/>
              </a:spcBef>
              <a:spcAft>
                <a:spcPts val="0"/>
              </a:spcAft>
              <a:buClr>
                <a:srgbClr val="000000"/>
              </a:buClr>
              <a:buSzPts val="1400"/>
              <a:buFont typeface="Times New Roman"/>
              <a:buChar char="●"/>
            </a:pPr>
            <a:r>
              <a:rPr b="0" i="0" lang="en-GB" sz="1400" u="none" cap="none" strike="noStrike">
                <a:solidFill>
                  <a:srgbClr val="000000"/>
                </a:solidFill>
                <a:latin typeface="Times New Roman"/>
                <a:ea typeface="Times New Roman"/>
                <a:cs typeface="Times New Roman"/>
                <a:sym typeface="Times New Roman"/>
              </a:rPr>
              <a:t>Samazināts preču atgriešanas gadījumu skaits</a:t>
            </a:r>
            <a:endParaRPr b="0" i="0" sz="1400" u="none" cap="none" strike="noStrike">
              <a:solidFill>
                <a:srgbClr val="000000"/>
              </a:solidFill>
              <a:latin typeface="Times New Roman"/>
              <a:ea typeface="Times New Roman"/>
              <a:cs typeface="Times New Roman"/>
              <a:sym typeface="Times New Roman"/>
            </a:endParaRPr>
          </a:p>
          <a:p>
            <a:pPr indent="-317500" lvl="0" marL="457200" marR="0" rtl="0" algn="l">
              <a:lnSpc>
                <a:spcPct val="100000"/>
              </a:lnSpc>
              <a:spcBef>
                <a:spcPts val="1000"/>
              </a:spcBef>
              <a:spcAft>
                <a:spcPts val="0"/>
              </a:spcAft>
              <a:buClr>
                <a:srgbClr val="000000"/>
              </a:buClr>
              <a:buSzPts val="1400"/>
              <a:buFont typeface="Times New Roman"/>
              <a:buChar char="●"/>
            </a:pPr>
            <a:r>
              <a:rPr b="0" i="0" lang="en-GB" sz="1400" u="none" cap="none" strike="noStrike">
                <a:solidFill>
                  <a:srgbClr val="000000"/>
                </a:solidFill>
                <a:latin typeface="Times New Roman"/>
                <a:ea typeface="Times New Roman"/>
                <a:cs typeface="Times New Roman"/>
                <a:sym typeface="Times New Roman"/>
              </a:rPr>
              <a:t>Uzlabota klientu iesaiste</a:t>
            </a:r>
            <a:endParaRPr b="0" i="0" sz="1400" u="none" cap="none" strike="noStrike">
              <a:solidFill>
                <a:srgbClr val="000000"/>
              </a:solidFill>
              <a:latin typeface="Times New Roman"/>
              <a:ea typeface="Times New Roman"/>
              <a:cs typeface="Times New Roman"/>
              <a:sym typeface="Times New Roman"/>
            </a:endParaRPr>
          </a:p>
        </p:txBody>
      </p:sp>
      <p:pic>
        <p:nvPicPr>
          <p:cNvPr id="401" name="Google Shape;401;p40"/>
          <p:cNvPicPr preferRelativeResize="0"/>
          <p:nvPr/>
        </p:nvPicPr>
        <p:blipFill rotWithShape="1">
          <a:blip r:embed="rId3">
            <a:alphaModFix/>
          </a:blip>
          <a:srcRect b="0" l="0" r="0" t="0"/>
          <a:stretch/>
        </p:blipFill>
        <p:spPr>
          <a:xfrm>
            <a:off x="3894973" y="1404550"/>
            <a:ext cx="5107601" cy="2875225"/>
          </a:xfrm>
          <a:prstGeom prst="rect">
            <a:avLst/>
          </a:prstGeom>
          <a:noFill/>
          <a:ln>
            <a:noFill/>
          </a:ln>
        </p:spPr>
      </p:pic>
      <p:sp>
        <p:nvSpPr>
          <p:cNvPr id="402" name="Google Shape;402;p40"/>
          <p:cNvSpPr txBox="1"/>
          <p:nvPr/>
        </p:nvSpPr>
        <p:spPr>
          <a:xfrm>
            <a:off x="3761525" y="4391675"/>
            <a:ext cx="5374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Times New Roman"/>
                <a:ea typeface="Times New Roman"/>
                <a:cs typeface="Times New Roman"/>
                <a:sym typeface="Times New Roman"/>
                <a:hlinkClick r:id="rId4"/>
              </a:rPr>
              <a:t>https://www.smartosc.com/live-commerce-checklist-12-steps-to-live-stream-success/</a:t>
            </a:r>
            <a:r>
              <a:rPr b="0" i="0" lang="en-GB"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sp>
        <p:nvSpPr>
          <p:cNvPr id="403" name="Google Shape;403;p40"/>
          <p:cNvSpPr txBox="1"/>
          <p:nvPr>
            <p:ph type="title"/>
          </p:nvPr>
        </p:nvSpPr>
        <p:spPr>
          <a:xfrm>
            <a:off x="518050" y="368700"/>
            <a:ext cx="7742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Tiešraides komercijas priekšrocības</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41"/>
          <p:cNvSpPr txBox="1"/>
          <p:nvPr>
            <p:ph type="ctrTitle"/>
          </p:nvPr>
        </p:nvSpPr>
        <p:spPr>
          <a:xfrm>
            <a:off x="1376706" y="1801956"/>
            <a:ext cx="6390600" cy="15396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b="1" lang="en-GB">
                <a:solidFill>
                  <a:srgbClr val="0070C0"/>
                </a:solidFill>
              </a:rPr>
              <a:t>Paldies par uzmanību!</a:t>
            </a:r>
            <a:endParaRPr b="1">
              <a:solidFill>
                <a:srgbClr val="0070C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4"/>
          <p:cNvSpPr txBox="1"/>
          <p:nvPr/>
        </p:nvSpPr>
        <p:spPr>
          <a:xfrm>
            <a:off x="3787675" y="1267900"/>
            <a:ext cx="5067900" cy="240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Times New Roman"/>
                <a:ea typeface="Times New Roman"/>
                <a:cs typeface="Times New Roman"/>
                <a:sym typeface="Times New Roman"/>
              </a:rPr>
              <a:t>«Temps, kurā sarūk vidējā strādājošā iedzīvotāja maka biezums, patlaban ir straujākais kopš pagājušā gadsimta deviņdesmitajiem gadiem.</a:t>
            </a:r>
            <a:endParaRPr b="0" i="0" sz="16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Times New Roman"/>
                <a:ea typeface="Times New Roman"/>
                <a:cs typeface="Times New Roman"/>
                <a:sym typeface="Times New Roman"/>
              </a:rPr>
              <a:t>Darbības ierobežojumi COVID-19 pandēmijas laikā galvenokārt nepatīkami skāra tos mazumtirgotājus, kas pārsvarā tirgo nepārtikas preces klātienē. Pārdošanas apjomi šajā segmentā saruka par 7.3%.</a:t>
            </a:r>
            <a:endParaRPr b="0" i="0" sz="16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Times New Roman"/>
                <a:ea typeface="Times New Roman"/>
                <a:cs typeface="Times New Roman"/>
                <a:sym typeface="Times New Roman"/>
              </a:rPr>
              <a:t>Par iedzīvotāju pirktspējas samazināšanās iemeslu ir </a:t>
            </a:r>
            <a:r>
              <a:rPr b="1" i="0" lang="en-GB" sz="1600" u="sng" cap="none" strike="noStrike">
                <a:solidFill>
                  <a:srgbClr val="00B050"/>
                </a:solidFill>
                <a:latin typeface="Times New Roman"/>
                <a:ea typeface="Times New Roman"/>
                <a:cs typeface="Times New Roman"/>
                <a:sym typeface="Times New Roman"/>
              </a:rPr>
              <a:t>straujais patēriņa cenu pieaugums»</a:t>
            </a:r>
            <a:endParaRPr b="1" i="0" sz="1600" u="sng" cap="none" strike="noStrike">
              <a:solidFill>
                <a:srgbClr val="00B050"/>
              </a:solidFill>
              <a:latin typeface="Times New Roman"/>
              <a:ea typeface="Times New Roman"/>
              <a:cs typeface="Times New Roman"/>
              <a:sym typeface="Times New Roman"/>
            </a:endParaRPr>
          </a:p>
        </p:txBody>
      </p:sp>
      <p:pic>
        <p:nvPicPr>
          <p:cNvPr id="109" name="Google Shape;109;p4"/>
          <p:cNvPicPr preferRelativeResize="0"/>
          <p:nvPr/>
        </p:nvPicPr>
        <p:blipFill rotWithShape="1">
          <a:blip r:embed="rId3">
            <a:alphaModFix/>
          </a:blip>
          <a:srcRect b="0" l="0" r="0" t="0"/>
          <a:stretch/>
        </p:blipFill>
        <p:spPr>
          <a:xfrm>
            <a:off x="267675" y="1245905"/>
            <a:ext cx="3520000" cy="2682528"/>
          </a:xfrm>
          <a:prstGeom prst="rect">
            <a:avLst/>
          </a:prstGeom>
          <a:noFill/>
          <a:ln>
            <a:noFill/>
          </a:ln>
        </p:spPr>
      </p:pic>
      <p:sp>
        <p:nvSpPr>
          <p:cNvPr id="110" name="Google Shape;110;p4"/>
          <p:cNvSpPr/>
          <p:nvPr/>
        </p:nvSpPr>
        <p:spPr>
          <a:xfrm>
            <a:off x="152400" y="4027428"/>
            <a:ext cx="45720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400" u="sng" cap="none" strike="noStrike">
                <a:solidFill>
                  <a:srgbClr val="0097A7"/>
                </a:solidFill>
                <a:latin typeface="Times New Roman"/>
                <a:ea typeface="Times New Roman"/>
                <a:cs typeface="Times New Roman"/>
                <a:sym typeface="Times New Roman"/>
                <a:hlinkClick r:id="rId4">
                  <a:extLst>
                    <a:ext uri="{A12FA001-AC4F-418D-AE19-62706E023703}">
                      <ahyp:hlinkClr val="tx"/>
                    </a:ext>
                  </a:extLst>
                </a:hlinkClick>
              </a:rPr>
              <a:t>https://neatkariga.nra.lv/ekonomika/398668-pirktspeja-krit-aizvien-dzilaka-bedre</a:t>
            </a:r>
            <a:r>
              <a:rPr b="0" i="0" lang="en-GB" sz="1400" u="none" cap="none" strike="noStrike">
                <a:solidFill>
                  <a:srgbClr val="000000"/>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sp>
        <p:nvSpPr>
          <p:cNvPr id="111" name="Google Shape;111;p4"/>
          <p:cNvSpPr txBox="1"/>
          <p:nvPr>
            <p:ph type="title"/>
          </p:nvPr>
        </p:nvSpPr>
        <p:spPr>
          <a:xfrm>
            <a:off x="347238" y="216300"/>
            <a:ext cx="4902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Latvijas iedzīvotāju pirktspēja</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5"/>
          <p:cNvSpPr txBox="1"/>
          <p:nvPr/>
        </p:nvSpPr>
        <p:spPr>
          <a:xfrm>
            <a:off x="347250" y="4485325"/>
            <a:ext cx="71919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sng" cap="none" strike="noStrike">
                <a:solidFill>
                  <a:schemeClr val="hlink"/>
                </a:solidFill>
                <a:latin typeface="Times New Roman"/>
                <a:ea typeface="Times New Roman"/>
                <a:cs typeface="Times New Roman"/>
                <a:sym typeface="Times New Roman"/>
                <a:hlinkClick r:id="rId3"/>
              </a:rPr>
              <a:t>https://e-komercija.lv/akademija/kas-ir-e-komercija/#htoc-2-ide-l-klienta-noteik-ana</a:t>
            </a:r>
            <a:r>
              <a:rPr b="0" i="0" lang="en-GB" sz="1100" u="none" cap="none" strike="noStrike">
                <a:solidFill>
                  <a:srgbClr val="000000"/>
                </a:solidFill>
                <a:latin typeface="Times New Roman"/>
                <a:ea typeface="Times New Roman"/>
                <a:cs typeface="Times New Roman"/>
                <a:sym typeface="Times New Roman"/>
              </a:rPr>
              <a:t> </a:t>
            </a:r>
            <a:endParaRPr b="0" i="0" sz="1100" u="none" cap="none" strike="noStrike">
              <a:solidFill>
                <a:srgbClr val="000000"/>
              </a:solidFill>
              <a:latin typeface="Times New Roman"/>
              <a:ea typeface="Times New Roman"/>
              <a:cs typeface="Times New Roman"/>
              <a:sym typeface="Times New Roman"/>
            </a:endParaRPr>
          </a:p>
        </p:txBody>
      </p:sp>
      <p:pic>
        <p:nvPicPr>
          <p:cNvPr id="117" name="Google Shape;117;p5"/>
          <p:cNvPicPr preferRelativeResize="0"/>
          <p:nvPr/>
        </p:nvPicPr>
        <p:blipFill rotWithShape="1">
          <a:blip r:embed="rId4">
            <a:alphaModFix/>
          </a:blip>
          <a:srcRect b="0" l="0" r="0" t="0"/>
          <a:stretch/>
        </p:blipFill>
        <p:spPr>
          <a:xfrm>
            <a:off x="422076" y="862151"/>
            <a:ext cx="6303146" cy="3546549"/>
          </a:xfrm>
          <a:prstGeom prst="rect">
            <a:avLst/>
          </a:prstGeom>
          <a:noFill/>
          <a:ln>
            <a:noFill/>
          </a:ln>
        </p:spPr>
      </p:pic>
      <p:sp>
        <p:nvSpPr>
          <p:cNvPr id="118" name="Google Shape;118;p5"/>
          <p:cNvSpPr txBox="1"/>
          <p:nvPr>
            <p:ph type="title"/>
          </p:nvPr>
        </p:nvSpPr>
        <p:spPr>
          <a:xfrm>
            <a:off x="347238" y="216300"/>
            <a:ext cx="4902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E-komercijas būtiskums</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6"/>
          <p:cNvSpPr txBox="1"/>
          <p:nvPr/>
        </p:nvSpPr>
        <p:spPr>
          <a:xfrm>
            <a:off x="451025" y="1090225"/>
            <a:ext cx="3866400" cy="289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Times New Roman"/>
                <a:ea typeface="Times New Roman"/>
                <a:cs typeface="Times New Roman"/>
                <a:sym typeface="Times New Roman"/>
              </a:rPr>
              <a:t>Tikai ASV vien aptuveni trešdaļu atkritumu šobrīd veido interneta veikalos pasūtīto preču iepakojums.</a:t>
            </a:r>
            <a:endParaRPr b="0" i="0" sz="1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Times New Roman"/>
                <a:ea typeface="Times New Roman"/>
                <a:cs typeface="Times New Roman"/>
                <a:sym typeface="Times New Roman"/>
              </a:rPr>
              <a:t>Cik daudz koku tiek nocirsts un cik daudz ūdens tiek iztērēts visā pasaulē, katru dienu iepakojot un transportējot miljoniem sūtījumu?</a:t>
            </a:r>
            <a:endParaRPr b="0" i="0" sz="1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600"/>
              <a:buFont typeface="Arial"/>
              <a:buNone/>
            </a:pPr>
            <a:r>
              <a:rPr b="1" i="0" lang="en-GB" sz="1600" u="sng" cap="none" strike="noStrike">
                <a:solidFill>
                  <a:srgbClr val="00B050"/>
                </a:solidFill>
                <a:latin typeface="Times New Roman"/>
                <a:ea typeface="Times New Roman"/>
                <a:cs typeface="Times New Roman"/>
                <a:sym typeface="Times New Roman"/>
              </a:rPr>
              <a:t>Pircēji ir gatavi maksāt par ilgtspējīgiem risinājumiem</a:t>
            </a:r>
            <a:endParaRPr b="1" i="0" sz="1600" u="sng" cap="none" strike="noStrike">
              <a:solidFill>
                <a:srgbClr val="00B050"/>
              </a:solidFill>
              <a:latin typeface="Times New Roman"/>
              <a:ea typeface="Times New Roman"/>
              <a:cs typeface="Times New Roman"/>
              <a:sym typeface="Times New Roman"/>
            </a:endParaRPr>
          </a:p>
        </p:txBody>
      </p:sp>
      <p:sp>
        <p:nvSpPr>
          <p:cNvPr id="124" name="Google Shape;124;p6"/>
          <p:cNvSpPr txBox="1"/>
          <p:nvPr/>
        </p:nvSpPr>
        <p:spPr>
          <a:xfrm>
            <a:off x="932150" y="4285250"/>
            <a:ext cx="29973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GB" sz="1100" u="sng" cap="none" strike="noStrike">
                <a:solidFill>
                  <a:schemeClr val="hlink"/>
                </a:solidFill>
                <a:latin typeface="Times New Roman"/>
                <a:ea typeface="Times New Roman"/>
                <a:cs typeface="Times New Roman"/>
                <a:sym typeface="Times New Roman"/>
                <a:hlinkClick r:id="rId3"/>
              </a:rPr>
              <a:t>https://www.financelatvia.eu/news/e-komercijas-izaugsme-jauni-riski-videi/</a:t>
            </a:r>
            <a:r>
              <a:rPr b="0" i="0" lang="en-GB" sz="1100" u="none" cap="none" strike="noStrike">
                <a:solidFill>
                  <a:srgbClr val="000000"/>
                </a:solidFill>
                <a:latin typeface="Times New Roman"/>
                <a:ea typeface="Times New Roman"/>
                <a:cs typeface="Times New Roman"/>
                <a:sym typeface="Times New Roman"/>
              </a:rPr>
              <a:t> </a:t>
            </a:r>
            <a:endParaRPr b="0" i="0" sz="1100" u="none" cap="none" strike="noStrike">
              <a:solidFill>
                <a:srgbClr val="000000"/>
              </a:solidFill>
              <a:latin typeface="Times New Roman"/>
              <a:ea typeface="Times New Roman"/>
              <a:cs typeface="Times New Roman"/>
              <a:sym typeface="Times New Roman"/>
            </a:endParaRPr>
          </a:p>
        </p:txBody>
      </p:sp>
      <p:pic>
        <p:nvPicPr>
          <p:cNvPr id="125" name="Google Shape;125;p6"/>
          <p:cNvPicPr preferRelativeResize="0"/>
          <p:nvPr/>
        </p:nvPicPr>
        <p:blipFill rotWithShape="1">
          <a:blip r:embed="rId4">
            <a:alphaModFix/>
          </a:blip>
          <a:srcRect b="0" l="0" r="0" t="0"/>
          <a:stretch/>
        </p:blipFill>
        <p:spPr>
          <a:xfrm>
            <a:off x="4572000" y="1340525"/>
            <a:ext cx="4377676" cy="2462443"/>
          </a:xfrm>
          <a:prstGeom prst="rect">
            <a:avLst/>
          </a:prstGeom>
          <a:noFill/>
          <a:ln>
            <a:noFill/>
          </a:ln>
        </p:spPr>
      </p:pic>
      <p:sp>
        <p:nvSpPr>
          <p:cNvPr id="126" name="Google Shape;126;p6"/>
          <p:cNvSpPr txBox="1"/>
          <p:nvPr/>
        </p:nvSpPr>
        <p:spPr>
          <a:xfrm>
            <a:off x="4601888" y="4369850"/>
            <a:ext cx="43179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GB" sz="1100" u="sng" cap="none" strike="noStrike">
                <a:solidFill>
                  <a:schemeClr val="hlink"/>
                </a:solidFill>
                <a:latin typeface="Times New Roman"/>
                <a:ea typeface="Times New Roman"/>
                <a:cs typeface="Times New Roman"/>
                <a:sym typeface="Times New Roman"/>
              </a:rPr>
              <a:t>https://www.shipbob.com/blog/eco-friendly-packaging/</a:t>
            </a:r>
            <a:endParaRPr b="0" i="0" sz="1400" u="none" cap="none" strike="noStrike">
              <a:solidFill>
                <a:srgbClr val="000000"/>
              </a:solidFill>
              <a:latin typeface="Arial"/>
              <a:ea typeface="Arial"/>
              <a:cs typeface="Arial"/>
              <a:sym typeface="Arial"/>
            </a:endParaRPr>
          </a:p>
        </p:txBody>
      </p:sp>
      <p:sp>
        <p:nvSpPr>
          <p:cNvPr id="127" name="Google Shape;127;p6"/>
          <p:cNvSpPr txBox="1"/>
          <p:nvPr>
            <p:ph type="title"/>
          </p:nvPr>
        </p:nvSpPr>
        <p:spPr>
          <a:xfrm>
            <a:off x="347238" y="216300"/>
            <a:ext cx="4902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E-komercijas ietekme uz vidi</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7"/>
          <p:cNvSpPr txBox="1"/>
          <p:nvPr/>
        </p:nvSpPr>
        <p:spPr>
          <a:xfrm>
            <a:off x="431100" y="1211325"/>
            <a:ext cx="3866400" cy="27963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1000"/>
              </a:spcBef>
              <a:spcAft>
                <a:spcPts val="0"/>
              </a:spcAft>
              <a:buClr>
                <a:srgbClr val="000000"/>
              </a:buClr>
              <a:buSzPts val="1600"/>
              <a:buFont typeface="Noto Sans Symbols"/>
              <a:buChar char="▪"/>
            </a:pPr>
            <a:r>
              <a:rPr b="0" i="0" lang="en-GB" sz="1600" u="none" cap="none" strike="noStrike">
                <a:solidFill>
                  <a:srgbClr val="000000"/>
                </a:solidFill>
                <a:latin typeface="Times New Roman"/>
                <a:ea typeface="Times New Roman"/>
                <a:cs typeface="Times New Roman"/>
                <a:sym typeface="Times New Roman"/>
              </a:rPr>
              <a:t>Partnerības ar vidi saudzējošiem uzņēmumiem</a:t>
            </a:r>
            <a:endParaRPr b="0" i="0" sz="1600" u="none" cap="none" strike="noStrike">
              <a:solidFill>
                <a:srgbClr val="000000"/>
              </a:solidFill>
              <a:latin typeface="Times New Roman"/>
              <a:ea typeface="Times New Roman"/>
              <a:cs typeface="Times New Roman"/>
              <a:sym typeface="Times New Roman"/>
            </a:endParaRPr>
          </a:p>
          <a:p>
            <a:pPr indent="-330200" lvl="0" marL="457200" marR="0" rtl="0" algn="l">
              <a:lnSpc>
                <a:spcPct val="100000"/>
              </a:lnSpc>
              <a:spcBef>
                <a:spcPts val="1000"/>
              </a:spcBef>
              <a:spcAft>
                <a:spcPts val="0"/>
              </a:spcAft>
              <a:buClr>
                <a:srgbClr val="000000"/>
              </a:buClr>
              <a:buSzPts val="1600"/>
              <a:buFont typeface="Noto Sans Symbols"/>
              <a:buChar char="▪"/>
            </a:pPr>
            <a:r>
              <a:rPr b="0" i="0" lang="en-GB" sz="1600" u="none" cap="none" strike="noStrike">
                <a:solidFill>
                  <a:srgbClr val="000000"/>
                </a:solidFill>
                <a:latin typeface="Times New Roman"/>
                <a:ea typeface="Times New Roman"/>
                <a:cs typeface="Times New Roman"/>
                <a:sym typeface="Times New Roman"/>
              </a:rPr>
              <a:t>Ekologiski iepakojumi </a:t>
            </a:r>
            <a:endParaRPr b="0" i="0" sz="1600" u="none" cap="none" strike="noStrike">
              <a:solidFill>
                <a:srgbClr val="000000"/>
              </a:solidFill>
              <a:latin typeface="Times New Roman"/>
              <a:ea typeface="Times New Roman"/>
              <a:cs typeface="Times New Roman"/>
              <a:sym typeface="Times New Roman"/>
            </a:endParaRPr>
          </a:p>
          <a:p>
            <a:pPr indent="-330200" lvl="0" marL="457200" marR="0" rtl="0" algn="l">
              <a:lnSpc>
                <a:spcPct val="100000"/>
              </a:lnSpc>
              <a:spcBef>
                <a:spcPts val="1000"/>
              </a:spcBef>
              <a:spcAft>
                <a:spcPts val="0"/>
              </a:spcAft>
              <a:buClr>
                <a:srgbClr val="000000"/>
              </a:buClr>
              <a:buSzPts val="1600"/>
              <a:buFont typeface="Noto Sans Symbols"/>
              <a:buChar char="▪"/>
            </a:pPr>
            <a:r>
              <a:rPr b="0" i="0" lang="en-GB" sz="1600" u="none" cap="none" strike="noStrike">
                <a:solidFill>
                  <a:srgbClr val="000000"/>
                </a:solidFill>
                <a:latin typeface="Times New Roman"/>
                <a:ea typeface="Times New Roman"/>
                <a:cs typeface="Times New Roman"/>
                <a:sym typeface="Times New Roman"/>
              </a:rPr>
              <a:t>Videi draudzīgi produkti</a:t>
            </a:r>
            <a:endParaRPr b="0" i="0" sz="1600" u="none" cap="none" strike="noStrike">
              <a:solidFill>
                <a:srgbClr val="000000"/>
              </a:solidFill>
              <a:latin typeface="Times New Roman"/>
              <a:ea typeface="Times New Roman"/>
              <a:cs typeface="Times New Roman"/>
              <a:sym typeface="Times New Roman"/>
            </a:endParaRPr>
          </a:p>
          <a:p>
            <a:pPr indent="-330200" lvl="0" marL="457200" marR="0" rtl="0" algn="l">
              <a:lnSpc>
                <a:spcPct val="100000"/>
              </a:lnSpc>
              <a:spcBef>
                <a:spcPts val="1000"/>
              </a:spcBef>
              <a:spcAft>
                <a:spcPts val="0"/>
              </a:spcAft>
              <a:buClr>
                <a:srgbClr val="000000"/>
              </a:buClr>
              <a:buSzPts val="1600"/>
              <a:buFont typeface="Noto Sans Symbols"/>
              <a:buChar char="▪"/>
            </a:pPr>
            <a:r>
              <a:rPr b="0" i="0" lang="en-GB" sz="1600" u="none" cap="none" strike="noStrike">
                <a:solidFill>
                  <a:srgbClr val="000000"/>
                </a:solidFill>
                <a:latin typeface="Times New Roman"/>
                <a:ea typeface="Times New Roman"/>
                <a:cs typeface="Times New Roman"/>
                <a:sym typeface="Times New Roman"/>
              </a:rPr>
              <a:t>Maksimāli skaidri definēti produktu apraksti, preču atgriešanas mazināšanai</a:t>
            </a:r>
            <a:endParaRPr b="0" i="0" sz="1600" u="none" cap="none" strike="noStrike">
              <a:solidFill>
                <a:srgbClr val="000000"/>
              </a:solidFill>
              <a:latin typeface="Times New Roman"/>
              <a:ea typeface="Times New Roman"/>
              <a:cs typeface="Times New Roman"/>
              <a:sym typeface="Times New Roman"/>
            </a:endParaRPr>
          </a:p>
          <a:p>
            <a:pPr indent="-330200" lvl="0" marL="457200" marR="0" rtl="0" algn="l">
              <a:lnSpc>
                <a:spcPct val="100000"/>
              </a:lnSpc>
              <a:spcBef>
                <a:spcPts val="1000"/>
              </a:spcBef>
              <a:spcAft>
                <a:spcPts val="0"/>
              </a:spcAft>
              <a:buClr>
                <a:srgbClr val="000000"/>
              </a:buClr>
              <a:buSzPts val="1600"/>
              <a:buFont typeface="Noto Sans Symbols"/>
              <a:buChar char="▪"/>
            </a:pPr>
            <a:r>
              <a:rPr b="0" i="0" lang="en-GB" sz="1600" u="none" cap="none" strike="noStrike">
                <a:solidFill>
                  <a:srgbClr val="000000"/>
                </a:solidFill>
                <a:latin typeface="Times New Roman"/>
                <a:ea typeface="Times New Roman"/>
                <a:cs typeface="Times New Roman"/>
                <a:sym typeface="Times New Roman"/>
              </a:rPr>
              <a:t>Videi draudzīgas piegādes piedāvājumi</a:t>
            </a:r>
            <a:endParaRPr b="0" i="0" sz="1600" u="none" cap="none" strike="noStrike">
              <a:solidFill>
                <a:srgbClr val="000000"/>
              </a:solidFill>
              <a:latin typeface="Times New Roman"/>
              <a:ea typeface="Times New Roman"/>
              <a:cs typeface="Times New Roman"/>
              <a:sym typeface="Times New Roman"/>
            </a:endParaRPr>
          </a:p>
          <a:p>
            <a:pPr indent="-330200" lvl="0" marL="457200" marR="0" rtl="0" algn="l">
              <a:lnSpc>
                <a:spcPct val="100000"/>
              </a:lnSpc>
              <a:spcBef>
                <a:spcPts val="1000"/>
              </a:spcBef>
              <a:spcAft>
                <a:spcPts val="0"/>
              </a:spcAft>
              <a:buClr>
                <a:srgbClr val="000000"/>
              </a:buClr>
              <a:buSzPts val="1600"/>
              <a:buFont typeface="Noto Sans Symbols"/>
              <a:buChar char="▪"/>
            </a:pPr>
            <a:r>
              <a:rPr b="0" i="0" lang="en-GB" sz="1600" u="none" cap="none" strike="noStrike">
                <a:solidFill>
                  <a:srgbClr val="000000"/>
                </a:solidFill>
                <a:latin typeface="Times New Roman"/>
                <a:ea typeface="Times New Roman"/>
                <a:cs typeface="Times New Roman"/>
                <a:sym typeface="Times New Roman"/>
              </a:rPr>
              <a:t>Lietoto preču atgriešanas politika</a:t>
            </a:r>
            <a:endParaRPr b="0" i="0" sz="1600" u="none" cap="none" strike="noStrike">
              <a:solidFill>
                <a:srgbClr val="000000"/>
              </a:solidFill>
              <a:latin typeface="Times New Roman"/>
              <a:ea typeface="Times New Roman"/>
              <a:cs typeface="Times New Roman"/>
              <a:sym typeface="Times New Roman"/>
            </a:endParaRPr>
          </a:p>
        </p:txBody>
      </p:sp>
      <p:sp>
        <p:nvSpPr>
          <p:cNvPr id="133" name="Google Shape;133;p7"/>
          <p:cNvSpPr txBox="1"/>
          <p:nvPr/>
        </p:nvSpPr>
        <p:spPr>
          <a:xfrm>
            <a:off x="4601900" y="4210225"/>
            <a:ext cx="4317900" cy="692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1" lang="en-GB" sz="1100" u="none" cap="none" strike="noStrike">
                <a:solidFill>
                  <a:schemeClr val="dk1"/>
                </a:solidFill>
                <a:latin typeface="Times New Roman"/>
                <a:ea typeface="Times New Roman"/>
                <a:cs typeface="Times New Roman"/>
                <a:sym typeface="Times New Roman"/>
              </a:rPr>
              <a:t>Patagonia vējjaka, kura tiek ražota no lietotiem zvejnieku tīkliem.</a:t>
            </a:r>
            <a:endParaRPr b="0" i="1" sz="11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100"/>
              <a:buFont typeface="Arial"/>
              <a:buNone/>
            </a:pPr>
            <a:r>
              <a:rPr b="0" i="1" lang="en-GB" sz="1100" u="sng" cap="none" strike="noStrike">
                <a:solidFill>
                  <a:schemeClr val="hlink"/>
                </a:solidFill>
                <a:latin typeface="Times New Roman"/>
                <a:ea typeface="Times New Roman"/>
                <a:cs typeface="Times New Roman"/>
                <a:sym typeface="Times New Roman"/>
                <a:hlinkClick r:id="rId3"/>
              </a:rPr>
              <a:t>https://bikepacking.com/news/patagonia-down-sweater-recycled-fishing-nets/</a:t>
            </a:r>
            <a:r>
              <a:rPr b="0" i="1" lang="en-GB" sz="1100" u="none" cap="none" strike="noStrike">
                <a:solidFill>
                  <a:schemeClr val="dk1"/>
                </a:solidFill>
                <a:latin typeface="Times New Roman"/>
                <a:ea typeface="Times New Roman"/>
                <a:cs typeface="Times New Roman"/>
                <a:sym typeface="Times New Roman"/>
              </a:rPr>
              <a:t> </a:t>
            </a:r>
            <a:endParaRPr b="0" i="1" sz="1100" u="none" cap="none" strike="noStrike">
              <a:solidFill>
                <a:schemeClr val="dk1"/>
              </a:solidFill>
              <a:latin typeface="Times New Roman"/>
              <a:ea typeface="Times New Roman"/>
              <a:cs typeface="Times New Roman"/>
              <a:sym typeface="Times New Roman"/>
            </a:endParaRPr>
          </a:p>
        </p:txBody>
      </p:sp>
      <p:pic>
        <p:nvPicPr>
          <p:cNvPr id="134" name="Google Shape;134;p7"/>
          <p:cNvPicPr preferRelativeResize="0"/>
          <p:nvPr/>
        </p:nvPicPr>
        <p:blipFill rotWithShape="1">
          <a:blip r:embed="rId4">
            <a:alphaModFix/>
          </a:blip>
          <a:srcRect b="0" l="0" r="0" t="0"/>
          <a:stretch/>
        </p:blipFill>
        <p:spPr>
          <a:xfrm>
            <a:off x="4881588" y="1378325"/>
            <a:ext cx="3581175" cy="2386850"/>
          </a:xfrm>
          <a:prstGeom prst="rect">
            <a:avLst/>
          </a:prstGeom>
          <a:noFill/>
          <a:ln>
            <a:noFill/>
          </a:ln>
        </p:spPr>
      </p:pic>
      <p:sp>
        <p:nvSpPr>
          <p:cNvPr id="135" name="Google Shape;135;p7"/>
          <p:cNvSpPr txBox="1"/>
          <p:nvPr>
            <p:ph type="title"/>
          </p:nvPr>
        </p:nvSpPr>
        <p:spPr>
          <a:xfrm>
            <a:off x="347253" y="216300"/>
            <a:ext cx="6017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E-komercijas ietekmes uz vidi  risinājumi</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8"/>
          <p:cNvPicPr preferRelativeResize="0"/>
          <p:nvPr/>
        </p:nvPicPr>
        <p:blipFill rotWithShape="1">
          <a:blip r:embed="rId3">
            <a:alphaModFix/>
          </a:blip>
          <a:srcRect b="0" l="0" r="0" t="0"/>
          <a:stretch/>
        </p:blipFill>
        <p:spPr>
          <a:xfrm>
            <a:off x="429525" y="1003850"/>
            <a:ext cx="4949451" cy="3405975"/>
          </a:xfrm>
          <a:prstGeom prst="rect">
            <a:avLst/>
          </a:prstGeom>
          <a:noFill/>
          <a:ln>
            <a:noFill/>
          </a:ln>
        </p:spPr>
      </p:pic>
      <p:sp>
        <p:nvSpPr>
          <p:cNvPr id="141" name="Google Shape;141;p8"/>
          <p:cNvSpPr txBox="1"/>
          <p:nvPr/>
        </p:nvSpPr>
        <p:spPr>
          <a:xfrm>
            <a:off x="5634149" y="1326775"/>
            <a:ext cx="3391500" cy="261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GB" sz="1600" u="none" cap="none" strike="noStrike">
                <a:solidFill>
                  <a:srgbClr val="000000"/>
                </a:solidFill>
                <a:latin typeface="Times New Roman"/>
                <a:ea typeface="Times New Roman"/>
                <a:cs typeface="Times New Roman"/>
                <a:sym typeface="Times New Roman"/>
              </a:rPr>
              <a:t>Mazumtirgotāji izmanto </a:t>
            </a:r>
            <a:endParaRPr b="0" i="0" sz="1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100"/>
              <a:buFont typeface="Arial"/>
              <a:buNone/>
            </a:pPr>
            <a:r>
              <a:rPr b="1" i="0" lang="en-GB" sz="1600" u="sng" cap="none" strike="noStrike">
                <a:solidFill>
                  <a:srgbClr val="00B050"/>
                </a:solidFill>
                <a:latin typeface="Times New Roman"/>
                <a:ea typeface="Times New Roman"/>
                <a:cs typeface="Times New Roman"/>
                <a:sym typeface="Times New Roman"/>
              </a:rPr>
              <a:t>"Pērc tagad, maksā vēlāk"</a:t>
            </a:r>
            <a:r>
              <a:rPr b="1" i="0" lang="en-GB" sz="1600" u="none" cap="none" strike="noStrike">
                <a:solidFill>
                  <a:srgbClr val="00B050"/>
                </a:solidFill>
                <a:latin typeface="Times New Roman"/>
                <a:ea typeface="Times New Roman"/>
                <a:cs typeface="Times New Roman"/>
                <a:sym typeface="Times New Roman"/>
              </a:rPr>
              <a:t> </a:t>
            </a:r>
            <a:r>
              <a:rPr b="0" i="0" lang="en-GB" sz="1600" u="none" cap="none" strike="noStrike">
                <a:solidFill>
                  <a:srgbClr val="000000"/>
                </a:solidFill>
                <a:latin typeface="Times New Roman"/>
                <a:ea typeface="Times New Roman"/>
                <a:cs typeface="Times New Roman"/>
                <a:sym typeface="Times New Roman"/>
              </a:rPr>
              <a:t>modeli, jo ir pierādīts, ka tas:</a:t>
            </a:r>
            <a:endParaRPr b="0" i="0" sz="1600" u="none" cap="none" strike="noStrike">
              <a:solidFill>
                <a:srgbClr val="000000"/>
              </a:solidFill>
              <a:latin typeface="Times New Roman"/>
              <a:ea typeface="Times New Roman"/>
              <a:cs typeface="Times New Roman"/>
              <a:sym typeface="Times New Roman"/>
            </a:endParaRPr>
          </a:p>
          <a:p>
            <a:pPr indent="-285750" lvl="0" marL="285750" marR="0" rtl="0" algn="l">
              <a:lnSpc>
                <a:spcPct val="100000"/>
              </a:lnSpc>
              <a:spcBef>
                <a:spcPts val="0"/>
              </a:spcBef>
              <a:spcAft>
                <a:spcPts val="0"/>
              </a:spcAft>
              <a:buClr>
                <a:schemeClr val="dk1"/>
              </a:buClr>
              <a:buSzPts val="1100"/>
              <a:buFont typeface="Arial"/>
              <a:buChar char="•"/>
            </a:pPr>
            <a:r>
              <a:rPr b="0" i="0" lang="en-GB" sz="1600" u="none" cap="none" strike="noStrike">
                <a:solidFill>
                  <a:srgbClr val="000000"/>
                </a:solidFill>
                <a:latin typeface="Times New Roman"/>
                <a:ea typeface="Times New Roman"/>
                <a:cs typeface="Times New Roman"/>
                <a:sym typeface="Times New Roman"/>
              </a:rPr>
              <a:t>samazina atteikšanās no pirkuma groza,</a:t>
            </a:r>
            <a:endParaRPr b="0" i="0" sz="1600" u="none" cap="none" strike="noStrike">
              <a:solidFill>
                <a:srgbClr val="000000"/>
              </a:solidFill>
              <a:latin typeface="Times New Roman"/>
              <a:ea typeface="Times New Roman"/>
              <a:cs typeface="Times New Roman"/>
              <a:sym typeface="Times New Roman"/>
            </a:endParaRPr>
          </a:p>
          <a:p>
            <a:pPr indent="-285750" lvl="0" marL="285750" marR="0" rtl="0" algn="l">
              <a:lnSpc>
                <a:spcPct val="100000"/>
              </a:lnSpc>
              <a:spcBef>
                <a:spcPts val="0"/>
              </a:spcBef>
              <a:spcAft>
                <a:spcPts val="0"/>
              </a:spcAft>
              <a:buClr>
                <a:schemeClr val="dk1"/>
              </a:buClr>
              <a:buSzPts val="1100"/>
              <a:buFont typeface="Arial"/>
              <a:buChar char="•"/>
            </a:pPr>
            <a:r>
              <a:rPr b="0" i="0" lang="en-GB" sz="1600" u="none" cap="none" strike="noStrike">
                <a:solidFill>
                  <a:srgbClr val="000000"/>
                </a:solidFill>
                <a:latin typeface="Times New Roman"/>
                <a:ea typeface="Times New Roman"/>
                <a:cs typeface="Times New Roman"/>
                <a:sym typeface="Times New Roman"/>
              </a:rPr>
              <a:t>palielina pārdošanas apjomus,</a:t>
            </a:r>
            <a:endParaRPr b="0" i="0" sz="1600" u="none" cap="none" strike="noStrike">
              <a:solidFill>
                <a:srgbClr val="000000"/>
              </a:solidFill>
              <a:latin typeface="Times New Roman"/>
              <a:ea typeface="Times New Roman"/>
              <a:cs typeface="Times New Roman"/>
              <a:sym typeface="Times New Roman"/>
            </a:endParaRPr>
          </a:p>
          <a:p>
            <a:pPr indent="-285750" lvl="0" marL="285750" marR="0" rtl="0" algn="l">
              <a:lnSpc>
                <a:spcPct val="100000"/>
              </a:lnSpc>
              <a:spcBef>
                <a:spcPts val="0"/>
              </a:spcBef>
              <a:spcAft>
                <a:spcPts val="0"/>
              </a:spcAft>
              <a:buClr>
                <a:schemeClr val="dk1"/>
              </a:buClr>
              <a:buSzPts val="1100"/>
              <a:buFont typeface="Arial"/>
              <a:buChar char="•"/>
            </a:pPr>
            <a:r>
              <a:rPr b="0" i="0" lang="en-GB" sz="1600" u="none" cap="none" strike="noStrike">
                <a:solidFill>
                  <a:srgbClr val="000000"/>
                </a:solidFill>
                <a:latin typeface="Times New Roman"/>
                <a:ea typeface="Times New Roman"/>
                <a:cs typeface="Times New Roman"/>
                <a:sym typeface="Times New Roman"/>
              </a:rPr>
              <a:t>paātrina izrakstīšanās procesu,</a:t>
            </a:r>
            <a:endParaRPr b="0" i="0" sz="1600" u="none" cap="none" strike="noStrike">
              <a:solidFill>
                <a:srgbClr val="000000"/>
              </a:solidFill>
              <a:latin typeface="Times New Roman"/>
              <a:ea typeface="Times New Roman"/>
              <a:cs typeface="Times New Roman"/>
              <a:sym typeface="Times New Roman"/>
            </a:endParaRPr>
          </a:p>
          <a:p>
            <a:pPr indent="-285750" lvl="0" marL="285750" marR="0" rtl="0" algn="l">
              <a:lnSpc>
                <a:spcPct val="100000"/>
              </a:lnSpc>
              <a:spcBef>
                <a:spcPts val="0"/>
              </a:spcBef>
              <a:spcAft>
                <a:spcPts val="0"/>
              </a:spcAft>
              <a:buClr>
                <a:schemeClr val="dk1"/>
              </a:buClr>
              <a:buSzPts val="1100"/>
              <a:buFont typeface="Arial"/>
              <a:buChar char="•"/>
            </a:pPr>
            <a:r>
              <a:rPr b="0" i="0" lang="en-GB" sz="1600" u="none" cap="none" strike="noStrike">
                <a:solidFill>
                  <a:srgbClr val="000000"/>
                </a:solidFill>
                <a:latin typeface="Times New Roman"/>
                <a:ea typeface="Times New Roman"/>
                <a:cs typeface="Times New Roman"/>
                <a:sym typeface="Times New Roman"/>
              </a:rPr>
              <a:t>palielināt pasūtījuma vērtības lielumu.</a:t>
            </a:r>
            <a:endParaRPr b="0" i="0" sz="1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8"/>
          <p:cNvSpPr txBox="1"/>
          <p:nvPr>
            <p:ph type="title"/>
          </p:nvPr>
        </p:nvSpPr>
        <p:spPr>
          <a:xfrm>
            <a:off x="347249" y="216300"/>
            <a:ext cx="72483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0070C0"/>
                </a:solidFill>
              </a:rPr>
              <a:t>Pērciet tagad, maksājiet vēlāk</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a:p>
            <a:pPr indent="0" lvl="0" marL="0" rtl="0" algn="l">
              <a:lnSpc>
                <a:spcPct val="100000"/>
              </a:lnSpc>
              <a:spcBef>
                <a:spcPts val="0"/>
              </a:spcBef>
              <a:spcAft>
                <a:spcPts val="0"/>
              </a:spcAft>
              <a:buSzPct val="111111"/>
              <a:buNone/>
            </a:pPr>
            <a:r>
              <a:t/>
            </a:r>
            <a:endParaRPr>
              <a:solidFill>
                <a:srgbClr val="0070C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User</dc:creator>
</cp:coreProperties>
</file>