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5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12192000"/>
  <p:notesSz cx="6858000" cy="9144000"/>
  <p:embeddedFontLst>
    <p:embeddedFont>
      <p:font typeface="Montserrat"/>
      <p:regular r:id="rId17"/>
      <p:bold r:id="rId18"/>
      <p:italic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1" roundtripDataSignature="AMtx7mgH+EZPNzaVzrEIis7Ow5XcHy6Hf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Montserrat-boldItalic.fntdata"/><Relationship Id="rId11" Type="http://schemas.openxmlformats.org/officeDocument/2006/relationships/slide" Target="slides/slide6.xml"/><Relationship Id="rId10" Type="http://schemas.openxmlformats.org/officeDocument/2006/relationships/slide" Target="slides/slide5.xml"/><Relationship Id="rId21" Type="http://customschemas.google.com/relationships/presentationmetadata" Target="metadata"/><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Montserrat-regular.fntdata"/><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font" Target="fonts/Montserrat-italic.fntdata"/><Relationship Id="rId6" Type="http://schemas.openxmlformats.org/officeDocument/2006/relationships/slide" Target="slides/slide1.xml"/><Relationship Id="rId18" Type="http://schemas.openxmlformats.org/officeDocument/2006/relationships/font" Target="fonts/Montserrat-bold.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enciklopedija.lv/skirklis/6063"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e50ceeab73_0_30: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g1e50ceeab73_0_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3" name="Google Shape;163;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lang="lv-LV"/>
              <a:t>Kvalitatīvo pētījumu metodes </a:t>
            </a:r>
            <a:r>
              <a:rPr b="0" i="0" lang="lv-LV">
                <a:solidFill>
                  <a:srgbClr val="263238"/>
                </a:solidFill>
                <a:latin typeface="Arial"/>
                <a:ea typeface="Arial"/>
                <a:cs typeface="Arial"/>
                <a:sym typeface="Arial"/>
              </a:rPr>
              <a:t>palīdz mārketinga speciālistam orientēties digitālā patērētāja aktivitāšu un interešu sarežģītībā un dažādībā, lai izstrādātu digitālā mārketinga stratēģiju. Kvalitatīvo pētījumu mērķi digitālajā mārketingā varētu būt šādi: novērtēt uzņēmuma vai organizācijas reputāciju tiešsaistē, interneta lietotāju segmentēšana, digitālās mērķauditorijas un tās īpatnību noteikšana, lēmuma par pirkumu pieņemšanas procesa modelēšana digitālajā vidē, digitālā mārketinga komunikācijas ziņojuma testēšana, ilgtspējīgas digitālā mārketinga stratēģijas noteikšana, tīmekļa vietnes testēšana, digitālā mārketinga komunikācijas efektivitātes pētīšana u. c.</a:t>
            </a:r>
            <a:endParaRPr/>
          </a:p>
          <a:p>
            <a:pPr indent="-298450" lvl="0" marL="457200" rtl="0" algn="l">
              <a:lnSpc>
                <a:spcPct val="100000"/>
              </a:lnSpc>
              <a:spcBef>
                <a:spcPts val="0"/>
              </a:spcBef>
              <a:spcAft>
                <a:spcPts val="0"/>
              </a:spcAft>
              <a:buSzPts val="1100"/>
              <a:buChar char="●"/>
            </a:pPr>
            <a:r>
              <a:rPr b="0" i="0" lang="lv-LV">
                <a:solidFill>
                  <a:srgbClr val="263238"/>
                </a:solidFill>
                <a:latin typeface="Arial"/>
                <a:ea typeface="Arial"/>
                <a:cs typeface="Arial"/>
                <a:sym typeface="Arial"/>
              </a:rPr>
              <a:t>Kvantitatīvie pētījumi ir nepieciešami, lai papildinātu kvalitatīvo pētījumu rezultātus ar kvantitatīviem datiem ar nolūku paaugstināt to efektivitāti. Kvantitatīvo pētījumu mērķi mārketingā varētu būt šādi: digitālo patērētāju segmentēšana pēc lojalitātes noteiktam uzņēmumam vai zīmolam, produkta vai zīmola vērtību noteikšana dažādos segmentos pozicionēšanas stratēģijas izstrādei tajos, digitālā patērētāja profila izveidošana pēc demogrāfiskajiem, sociāli ekonomiskajiem, personiskajiem un psiholoģiskajiem raksturlielumiem un vērtībām, patērētāju atbildes reakcijas uz digitālā mārketinga aktivitātēm pētīšana, patērētāju lojalitātes veidošana un noturēšana digitālajā vidē, sociālo mediju rīku izplatības apmēru izzināšana digitālajam mārketingam, sociālo mediju rīku lietotāju lietošanas un izpratnes modeļu noteikšana u. c.</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2" name="Google Shape;172;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Gan "Google", gan "Facebook" ir pievērsuši lielu uzmanību video reklāmu popularitātes palielināšanai. "TikTok" uzplaukums nav palicis nepamanīts abiem Silīcija ielejas milžiem, un pastiprināta uzmanība īsformāta video bijusi pievērsta vismaz kopš 2020. gada pandēmijas.</a:t>
            </a:r>
            <a:endParaRPr/>
          </a:p>
          <a:p>
            <a:pPr indent="-298450" lvl="0" marL="457200" rtl="0" algn="l">
              <a:lnSpc>
                <a:spcPct val="100000"/>
              </a:lnSpc>
              <a:spcBef>
                <a:spcPts val="0"/>
              </a:spcBef>
              <a:spcAft>
                <a:spcPts val="0"/>
              </a:spcAft>
              <a:buSzPts val="1100"/>
              <a:buChar char="●"/>
            </a:pPr>
            <a:r>
              <a:rPr b="0" i="1" lang="lv-LV">
                <a:solidFill>
                  <a:srgbClr val="222222"/>
                </a:solidFill>
                <a:latin typeface="Montserrat"/>
                <a:ea typeface="Montserrat"/>
                <a:cs typeface="Montserrat"/>
                <a:sym typeface="Montserrat"/>
              </a:rPr>
              <a:t>Izmaiņu piemēri:</a:t>
            </a:r>
            <a:r>
              <a:rPr b="0" i="0" lang="lv-LV">
                <a:solidFill>
                  <a:srgbClr val="222222"/>
                </a:solidFill>
                <a:latin typeface="Montserrat"/>
                <a:ea typeface="Montserrat"/>
                <a:cs typeface="Montserrat"/>
                <a:sym typeface="Montserrat"/>
              </a:rPr>
              <a:t> "Google" pievieno automātisko subtitru funkciju video reklāmām, piedāvā video veidnes svētku sezonas mārketingam un pievieno rīkus, kas palīdz veidot video reklāmas, piemēram, "Google Ads Reach Planner".</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Attēlu izmantošanu meklēšanas rezultātos, gan maksas, gan organiskajos, "Google" faktiski sāka 2019. gadā, un beidzot tā kļuva par realitāti 2021. gadā. Tomēr 2022. gadā tā kļuvusi par vispārēju praksi.  Tāpēc tagad piesaistīt auditorijas uzmanību ar pārsteidzošiem vizuālajiem attēliem ir vēl svarīgāk.</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It kā dzīves dārdzības krīze un gaidāmā lejupslīde vēl nebūtu pietiekami smaga, šķiet, ka viltus reklāmas klikšķi izšķērdē vairāk jūsu naudas nekā jebkad agrāk. Uzņēmuma "Cheq" pētījumā konstatēts, ka 2022. gadā krāpnieciskās datplūsmas izmaksas ir pieaugušas līdz 61 miljardam ASV dolāru. </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Šī nauda nāk no jūsu reklāmām, uz kurām bieži vien klikšķina roboti vai cita reklāmguvumus neradoša datplūsma. Un šī nauda pēc tam nonāk pie krāpnieciskiem izdevējiem vai uzņēmumu konkurentiem, kas jūsu reklāmas izsit no pirmās vietas. Viltīgi, ļauni, ienesīgi.</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Mākslīgā intelekta satura ģeneratori mūsdienās ir diezgan izplatīti. Sākot ar Jasper un beidzot ar Copy.ai – fakts, ka tie vispār pastāv, vēl pirms dažiem gadiem šķita mazliet pārspīlēts.</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Lai gan "Google" ir paziņojis, ka AI saturs ir pretrunā ar vadlīnijām, patiesība ir tāda, ka tik un tā neviens neizmanto tikai un vienīgi AI ģenerētu saturu. Tāpēc, lai gan blogeri un sociālo plašsaziņas līdzekļu autori tagad priecājas par to, cik viegli kļuvis papildināt blogus, visticamāk, tas kļūs arī par PPC mārketinga galveno sastāvdaļu.</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PPC mārketinga speciālisti jau tagad redz mākslīgā intelekta satura priekšrocības, sākot no virsrakstu rakstīšanas un beidzot ar klikšķināmu aprakstu ģenerēšanu.</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Papildus tam šī raksta tapšanas laikā OpenAI ir laidusi klajā jaunu tērzēšanas rīku GPT Chat, ko izmanto AI saturam. Lai gan tas radīts tikai nesen, 2022. gada decembrī, tas jau tagad izceļ mākslīgā intelekta spēku un potenciālu satura radīšanā.</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Mārketinga speciālistiem būs nepieciešams, lai vairāk viņu iegūto datu piederētu viņiem. Datu īpašumtiesības jau gadiem ilgi bijis aktuāls temats, un 2023. gadā tam, visticamāk, tiks pievērsta galvenā uzmanība. "Google" 2021. gadā apsolīja pakāpeniski atcelt trešo pušu sīkfailus; "Apple" uzlikuši lielu ierobežojumu "Meta" iespējām izsekot lietotājus visā internetā; un pieaug reklāmas bloķētāju skaits.</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Nemaz nerunājot par to, ka regulatori ir pievērsuši uzmanību tam, kā tehnoloģiju pasaule apstrādā datus. Sagaidiet vēl vairāk satricinājumu 2023. gadā un vēlāk...</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Ņemot vērā visus šos traucējumus, kas skar mārketinga rīku komplektu, labākais veids, kā pārvaldīt savu mārketingu 2023. gadā, ir vākt un pārvaldīt savus datus.</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Priekšrocības, ko sniedz mārketinga datu īpašumtiesības, nozīmē, ka jūs varat veidot efektīvākas mārketinga kampaņas gan meklēšanas, gan sociālajos tīklos. Īpaši, ja izmantojat "Facebook" reklāmu, kur atkārtota mērķauditorijas atlase var būt īpaši efektīva.</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Lietotāju radītais saturs nav nekas jauns. Patiesībā atsauksmju vai atsauksmju pārpublicēšana ir gandrīz vai mārketinga pamatelements. Taču 2023. gada tendences liecina, ka uzņēmumi izmantos lietotāju radīto saturu ne tikai mārketinga vajadzībām.</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Acīmredzami UGC </a:t>
            </a:r>
            <a:r>
              <a:rPr b="0" i="1" lang="lv-LV">
                <a:solidFill>
                  <a:srgbClr val="222222"/>
                </a:solidFill>
                <a:latin typeface="Montserrat"/>
                <a:ea typeface="Montserrat"/>
                <a:cs typeface="Montserrat"/>
                <a:sym typeface="Montserrat"/>
              </a:rPr>
              <a:t>(user generated content, lietotāju radīts saturs)</a:t>
            </a:r>
            <a:r>
              <a:rPr b="0" i="0" lang="lv-LV">
                <a:solidFill>
                  <a:srgbClr val="222222"/>
                </a:solidFill>
                <a:latin typeface="Montserrat"/>
                <a:ea typeface="Montserrat"/>
                <a:cs typeface="Montserrat"/>
                <a:sym typeface="Montserrat"/>
              </a:rPr>
              <a:t> var izmantot sociālajos plašsaziņas līdzekļos vai "YouTube". Videoversijas, brīvais saturs un bloga ieraksti ir visizplatītākās metodes, kā integrēt šīs pozitīvās atsauksmes.</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Taču Z-Z paaudze ir satura radīšanas paaudze, un mums ir podkāsti, "Twitch" straumēšana, "TikTok" konti, tiešraides "Instagram" un "YouTube" kanālos. Plus jebkas cits, kas parādīsies 2023. gadā.</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Turklāt cilvēki vairāk nekā jebkad agrāk paļaujas uz sociālajiem pierādījumiem un atsauksmēm. Un, ņemot vērā, ka cilvēki izmanto "TikTok", lai meklētu atsauksmes, šī ir izmantošanai gatava varenu mārketinga iespēju pasaule.</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Pārdomāti vadīti uzņēmumi 2023. gadā vērsīsies gan pie mini, gan mikroietekmētājiem, lai panāktu sava zīmola pamanāmību. </a:t>
            </a:r>
            <a:endParaRPr/>
          </a:p>
          <a:p>
            <a:pPr indent="-298450" lvl="0" marL="457200" rtl="0" algn="l">
              <a:lnSpc>
                <a:spcPct val="100000"/>
              </a:lnSpc>
              <a:spcBef>
                <a:spcPts val="0"/>
              </a:spcBef>
              <a:spcAft>
                <a:spcPts val="0"/>
              </a:spcAft>
              <a:buSzPts val="1100"/>
              <a:buChar char="●"/>
            </a:pPr>
            <a:r>
              <a:rPr b="0" i="0" lang="lv-LV">
                <a:solidFill>
                  <a:srgbClr val="222222"/>
                </a:solidFill>
                <a:latin typeface="Montserrat"/>
                <a:ea typeface="Montserrat"/>
                <a:cs typeface="Montserrat"/>
                <a:sym typeface="Montserrat"/>
              </a:rPr>
              <a:t>Taču ir arī daudz iespēju iekļaut UGC savā saturā, sākot no video reklāmām un iekšējiem tīmekļa semināriem un beidzot ar atsauksmju paplašinājumu pievienošanu PPC reklāmām.</a:t>
            </a:r>
            <a:endParaRPr/>
          </a:p>
          <a:p>
            <a:pPr indent="-228600" lvl="0" marL="457200" rtl="0" algn="l">
              <a:lnSpc>
                <a:spcPct val="100000"/>
              </a:lnSpc>
              <a:spcBef>
                <a:spcPts val="0"/>
              </a:spcBef>
              <a:spcAft>
                <a:spcPts val="0"/>
              </a:spcAft>
              <a:buSzPts val="1100"/>
              <a:buNone/>
            </a:pPr>
            <a:r>
              <a:t/>
            </a:r>
            <a:endParaRPr b="0" i="0">
              <a:solidFill>
                <a:srgbClr val="222222"/>
              </a:solidFill>
              <a:latin typeface="Montserrat"/>
              <a:ea typeface="Montserrat"/>
              <a:cs typeface="Montserrat"/>
              <a:sym typeface="Montserrat"/>
            </a:endParaRPr>
          </a:p>
          <a:p>
            <a:pPr indent="-228600" lvl="0" marL="457200" rtl="0" algn="l">
              <a:lnSpc>
                <a:spcPct val="100000"/>
              </a:lnSpc>
              <a:spcBef>
                <a:spcPts val="0"/>
              </a:spcBef>
              <a:spcAft>
                <a:spcPts val="0"/>
              </a:spcAft>
              <a:buSzPts val="1100"/>
              <a:buNone/>
            </a:pPr>
            <a:r>
              <a:t/>
            </a:r>
            <a:endParaRPr b="0" i="0">
              <a:solidFill>
                <a:srgbClr val="222222"/>
              </a:solidFill>
              <a:latin typeface="Montserrat"/>
              <a:ea typeface="Montserrat"/>
              <a:cs typeface="Montserrat"/>
              <a:sym typeface="Montserrat"/>
            </a:endParaRPr>
          </a:p>
          <a:p>
            <a:pPr indent="-228600" lvl="0" marL="457200" rtl="0" algn="l">
              <a:lnSpc>
                <a:spcPct val="100000"/>
              </a:lnSpc>
              <a:spcBef>
                <a:spcPts val="0"/>
              </a:spcBef>
              <a:spcAft>
                <a:spcPts val="0"/>
              </a:spcAft>
              <a:buSzPts val="1100"/>
              <a:buNone/>
            </a:pPr>
            <a:r>
              <a:t/>
            </a:r>
            <a:endParaRPr b="0" i="0">
              <a:solidFill>
                <a:srgbClr val="222222"/>
              </a:solidFill>
              <a:latin typeface="Montserrat"/>
              <a:ea typeface="Montserrat"/>
              <a:cs typeface="Montserrat"/>
              <a:sym typeface="Montserrat"/>
            </a:endParaRPr>
          </a:p>
          <a:p>
            <a:pPr indent="-228600" lvl="0" marL="457200" rtl="0" algn="l">
              <a:lnSpc>
                <a:spcPct val="100000"/>
              </a:lnSpc>
              <a:spcBef>
                <a:spcPts val="0"/>
              </a:spcBef>
              <a:spcAft>
                <a:spcPts val="0"/>
              </a:spcAft>
              <a:buSzPts val="1100"/>
              <a:buNone/>
            </a:pPr>
            <a:r>
              <a:t/>
            </a:r>
            <a:endParaRPr b="0" i="0">
              <a:solidFill>
                <a:srgbClr val="222222"/>
              </a:solidFill>
              <a:latin typeface="Montserrat"/>
              <a:ea typeface="Montserrat"/>
              <a:cs typeface="Montserrat"/>
              <a:sym typeface="Montserrat"/>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0" name="Google Shape;100;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6" name="Google Shape;106;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8" name="Google Shape;14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98450" lvl="0" marL="457200" rtl="0" algn="l">
              <a:lnSpc>
                <a:spcPct val="100000"/>
              </a:lnSpc>
              <a:spcBef>
                <a:spcPts val="0"/>
              </a:spcBef>
              <a:spcAft>
                <a:spcPts val="0"/>
              </a:spcAft>
              <a:buSzPts val="1100"/>
              <a:buChar char="●"/>
            </a:pPr>
            <a:r>
              <a:rPr b="1" i="0" lang="lv-LV">
                <a:solidFill>
                  <a:srgbClr val="212529"/>
                </a:solidFill>
                <a:latin typeface="Arial"/>
                <a:ea typeface="Arial"/>
                <a:cs typeface="Arial"/>
                <a:sym typeface="Arial"/>
              </a:rPr>
              <a:t>Nozares teorijas</a:t>
            </a:r>
            <a:r>
              <a:rPr b="0" i="0" lang="lv-LV">
                <a:solidFill>
                  <a:srgbClr val="212529"/>
                </a:solidFill>
                <a:latin typeface="Arial"/>
                <a:ea typeface="Arial"/>
                <a:cs typeface="Arial"/>
                <a:sym typeface="Arial"/>
              </a:rPr>
              <a:t>Katras digitālā mārketinga stratēģijas pamatā ir teorijas, kuru pamatā savukārt ir psiholoģija, ekonomika un cilvēku uzvedības pētījumi. Digitālā mārketinga pamata teorijas šo nosacījumu attīstīšanai ir vairākas.</a:t>
            </a:r>
            <a:endParaRPr/>
          </a:p>
          <a:p>
            <a:pPr indent="-298450" lvl="0" marL="457200" rtl="0" algn="l">
              <a:lnSpc>
                <a:spcPct val="100000"/>
              </a:lnSpc>
              <a:spcBef>
                <a:spcPts val="0"/>
              </a:spcBef>
              <a:spcAft>
                <a:spcPts val="0"/>
              </a:spcAft>
              <a:buSzPts val="1100"/>
              <a:buChar char="●"/>
            </a:pPr>
            <a:r>
              <a:rPr b="1" i="0" lang="lv-LV">
                <a:solidFill>
                  <a:srgbClr val="212529"/>
                </a:solidFill>
                <a:latin typeface="Arial"/>
                <a:ea typeface="Arial"/>
                <a:cs typeface="Arial"/>
                <a:sym typeface="Arial"/>
              </a:rPr>
              <a:t>Mārketinga miksa teorija</a:t>
            </a:r>
            <a:r>
              <a:rPr b="0" i="0" lang="lv-LV">
                <a:solidFill>
                  <a:srgbClr val="212529"/>
                </a:solidFill>
                <a:latin typeface="Arial"/>
                <a:ea typeface="Arial"/>
                <a:cs typeface="Arial"/>
                <a:sym typeface="Arial"/>
              </a:rPr>
              <a:t>Mārketinga mikss ir produkta izstrādes, izplatīšanas, veicināšanas un cenu noteikšanas stratēģija, lai ražotu un veiktu apmaiņu un sasniegtu mērķa tirgus. Mārketinga mikss 4P: produkts, vieta, cena, virzīšana. Paplašinātais mikss 7P: + cilvēki, procesi, fiziskie pierādījumi. Digitālā mārketinga komplekss turpina attīstīties, pievienojot šādus elementus: produktivitāte, pozicionēšana, veiktspēja, personiskās attiecības u. c.  </a:t>
            </a:r>
            <a:endParaRPr/>
          </a:p>
          <a:p>
            <a:pPr indent="-298450" lvl="0" marL="457200" rtl="0" algn="l">
              <a:lnSpc>
                <a:spcPct val="100000"/>
              </a:lnSpc>
              <a:spcBef>
                <a:spcPts val="0"/>
              </a:spcBef>
              <a:spcAft>
                <a:spcPts val="0"/>
              </a:spcAft>
              <a:buSzPts val="1100"/>
              <a:buChar char="●"/>
            </a:pPr>
            <a:r>
              <a:rPr b="1" i="0" lang="lv-LV">
                <a:solidFill>
                  <a:srgbClr val="212529"/>
                </a:solidFill>
                <a:latin typeface="Arial"/>
                <a:ea typeface="Arial"/>
                <a:cs typeface="Arial"/>
                <a:sym typeface="Arial"/>
              </a:rPr>
              <a:t>Patērētāju uzvedības teorija</a:t>
            </a:r>
            <a:r>
              <a:rPr b="0" i="0" lang="lv-LV">
                <a:solidFill>
                  <a:srgbClr val="212529"/>
                </a:solidFill>
                <a:latin typeface="Arial"/>
                <a:ea typeface="Arial"/>
                <a:cs typeface="Arial"/>
                <a:sym typeface="Arial"/>
              </a:rPr>
              <a:t>Patērētāju uzvedības teorija pēta un analizē, kā cilvēki pieņem lēmumus, pērkot, palīdzot uzņēmumiem un tirgotājiem gūt labumu no šīs uzvedības, paredzot, kā un kad patērētājs veiks pirkumu.</a:t>
            </a:r>
            <a:endParaRPr/>
          </a:p>
          <a:p>
            <a:pPr indent="-298450" lvl="0" marL="457200" rtl="0" algn="l">
              <a:lnSpc>
                <a:spcPct val="100000"/>
              </a:lnSpc>
              <a:spcBef>
                <a:spcPts val="0"/>
              </a:spcBef>
              <a:spcAft>
                <a:spcPts val="0"/>
              </a:spcAft>
              <a:buSzPts val="1100"/>
              <a:buChar char="●"/>
            </a:pPr>
            <a:r>
              <a:rPr b="1" i="0" lang="lv-LV">
                <a:solidFill>
                  <a:srgbClr val="212529"/>
                </a:solidFill>
                <a:latin typeface="Arial"/>
                <a:ea typeface="Arial"/>
                <a:cs typeface="Arial"/>
                <a:sym typeface="Arial"/>
              </a:rPr>
              <a:t>Integrētā mārketinga komunikācijas teorija</a:t>
            </a:r>
            <a:r>
              <a:rPr b="0" i="0" lang="lv-LV">
                <a:solidFill>
                  <a:srgbClr val="212529"/>
                </a:solidFill>
                <a:latin typeface="Arial"/>
                <a:ea typeface="Arial"/>
                <a:cs typeface="Arial"/>
                <a:sym typeface="Arial"/>
              </a:rPr>
              <a:t>Integrētā mārketinga komunikācijas teorija un prakse radās kā nepieciešamība koncentrēt mārketinga komunikācijas centienus uz vairākām dažādām mārketinga komunikācijas metodēm. Integrējot </a:t>
            </a:r>
            <a:r>
              <a:rPr b="0" i="0" lang="lv-LV" u="sng">
                <a:solidFill>
                  <a:srgbClr val="212529"/>
                </a:solidFill>
                <a:latin typeface="Arial"/>
                <a:ea typeface="Arial"/>
                <a:cs typeface="Arial"/>
                <a:sym typeface="Arial"/>
                <a:hlinkClick r:id="rId2">
                  <a:extLst>
                    <a:ext uri="{A12FA001-AC4F-418D-AE19-62706E023703}">
                      <ahyp:hlinkClr val="tx"/>
                    </a:ext>
                  </a:extLst>
                </a:hlinkClick>
              </a:rPr>
              <a:t>komunikāciju</a:t>
            </a:r>
            <a:r>
              <a:rPr b="0" i="0" lang="lv-LV">
                <a:solidFill>
                  <a:srgbClr val="212529"/>
                </a:solidFill>
                <a:latin typeface="Arial"/>
                <a:ea typeface="Arial"/>
                <a:cs typeface="Arial"/>
                <a:sym typeface="Arial"/>
              </a:rPr>
              <a:t> vairākās mārketinga platformās, uzņēmumi atklāja, ka katrs atsevišķs zīmola vēstījums faktiski pastiprina pārējos.</a:t>
            </a:r>
            <a:endParaRPr/>
          </a:p>
          <a:p>
            <a:pPr indent="-298450" lvl="0" marL="457200" rtl="0" algn="l">
              <a:lnSpc>
                <a:spcPct val="100000"/>
              </a:lnSpc>
              <a:spcBef>
                <a:spcPts val="0"/>
              </a:spcBef>
              <a:spcAft>
                <a:spcPts val="0"/>
              </a:spcAft>
              <a:buSzPts val="1100"/>
              <a:buChar char="●"/>
            </a:pPr>
            <a:r>
              <a:rPr b="1" i="0" lang="lv-LV">
                <a:solidFill>
                  <a:srgbClr val="212529"/>
                </a:solidFill>
                <a:latin typeface="Arial"/>
                <a:ea typeface="Arial"/>
                <a:cs typeface="Arial"/>
                <a:sym typeface="Arial"/>
              </a:rPr>
              <a:t>Zīmolvedības teorija</a:t>
            </a:r>
            <a:r>
              <a:rPr b="0" i="0" lang="lv-LV">
                <a:solidFill>
                  <a:srgbClr val="212529"/>
                </a:solidFill>
                <a:latin typeface="Arial"/>
                <a:ea typeface="Arial"/>
                <a:cs typeface="Arial"/>
                <a:sym typeface="Arial"/>
              </a:rPr>
              <a:t>Zīmolvedības teorija ir viena no uzņēmumu visvairāk izmantotajām mārketinga teorijām. Zīmols ir cieši saistīts ar produkta vai vietas tēlu un reputāciju, jo tas aptver ideju par ievēroto reputāciju, reputācijas novērtēšanu un reputācijas pārvaldību. Lai palielinātu pārdošanas apjomu konkrētam mērķa klientam, savā tirgū ir jāizveido tēls vai zīmols. Zīmola izveidei jāizstrādā sava produkta vai pakalpojuma ziņojums, kuru atkārtoti izmanto, sazinoties ar saviem klientiem.</a:t>
            </a:r>
            <a:endParaRPr/>
          </a:p>
          <a:p>
            <a:pPr indent="-298450" lvl="0" marL="457200" rtl="0" algn="l">
              <a:lnSpc>
                <a:spcPct val="100000"/>
              </a:lnSpc>
              <a:spcBef>
                <a:spcPts val="0"/>
              </a:spcBef>
              <a:spcAft>
                <a:spcPts val="0"/>
              </a:spcAft>
              <a:buSzPts val="1100"/>
              <a:buChar char="●"/>
            </a:pPr>
            <a:r>
              <a:rPr b="1" i="0" lang="lv-LV">
                <a:solidFill>
                  <a:srgbClr val="212529"/>
                </a:solidFill>
                <a:latin typeface="Arial"/>
                <a:ea typeface="Arial"/>
                <a:cs typeface="Arial"/>
                <a:sym typeface="Arial"/>
              </a:rPr>
              <a:t>Satura mārketinga teorija</a:t>
            </a:r>
            <a:r>
              <a:rPr b="0" i="0" lang="lv-LV">
                <a:solidFill>
                  <a:srgbClr val="212529"/>
                </a:solidFill>
                <a:latin typeface="Arial"/>
                <a:ea typeface="Arial"/>
                <a:cs typeface="Arial"/>
                <a:sym typeface="Arial"/>
              </a:rPr>
              <a:t>Modernā satura mārketinga pamatā ir vairākas teorijas: “labākā” (B.E.S.T.:</a:t>
            </a:r>
            <a:r>
              <a:rPr b="0" i="1" lang="lv-LV">
                <a:solidFill>
                  <a:srgbClr val="212529"/>
                </a:solidFill>
                <a:latin typeface="Arial"/>
                <a:ea typeface="Arial"/>
                <a:cs typeface="Arial"/>
                <a:sym typeface="Arial"/>
              </a:rPr>
              <a:t> Behavioral</a:t>
            </a:r>
            <a:r>
              <a:rPr b="0" i="0" lang="lv-LV">
                <a:solidFill>
                  <a:srgbClr val="212529"/>
                </a:solidFill>
                <a:latin typeface="Arial"/>
                <a:ea typeface="Arial"/>
                <a:cs typeface="Arial"/>
                <a:sym typeface="Arial"/>
              </a:rPr>
              <a:t>, </a:t>
            </a:r>
            <a:r>
              <a:rPr b="0" i="1" lang="lv-LV">
                <a:solidFill>
                  <a:srgbClr val="212529"/>
                </a:solidFill>
                <a:latin typeface="Arial"/>
                <a:ea typeface="Arial"/>
                <a:cs typeface="Arial"/>
                <a:sym typeface="Arial"/>
              </a:rPr>
              <a:t>Essential</a:t>
            </a:r>
            <a:r>
              <a:rPr b="0" i="0" lang="lv-LV">
                <a:solidFill>
                  <a:srgbClr val="212529"/>
                </a:solidFill>
                <a:latin typeface="Arial"/>
                <a:ea typeface="Arial"/>
                <a:cs typeface="Arial"/>
                <a:sym typeface="Arial"/>
              </a:rPr>
              <a:t>,</a:t>
            </a:r>
            <a:r>
              <a:rPr b="0" i="1" lang="lv-LV">
                <a:solidFill>
                  <a:srgbClr val="212529"/>
                </a:solidFill>
                <a:latin typeface="Arial"/>
                <a:ea typeface="Arial"/>
                <a:cs typeface="Arial"/>
                <a:sym typeface="Arial"/>
              </a:rPr>
              <a:t> Strategic</a:t>
            </a:r>
            <a:r>
              <a:rPr b="0" i="0" lang="lv-LV">
                <a:solidFill>
                  <a:srgbClr val="212529"/>
                </a:solidFill>
                <a:latin typeface="Arial"/>
                <a:ea typeface="Arial"/>
                <a:cs typeface="Arial"/>
                <a:sym typeface="Arial"/>
              </a:rPr>
              <a:t>,</a:t>
            </a:r>
            <a:r>
              <a:rPr b="0" i="1" lang="lv-LV">
                <a:solidFill>
                  <a:srgbClr val="212529"/>
                </a:solidFill>
                <a:latin typeface="Arial"/>
                <a:ea typeface="Arial"/>
                <a:cs typeface="Arial"/>
                <a:sym typeface="Arial"/>
              </a:rPr>
              <a:t> Targeted</a:t>
            </a:r>
            <a:r>
              <a:rPr b="0" i="0" lang="lv-LV">
                <a:solidFill>
                  <a:srgbClr val="212529"/>
                </a:solidFill>
                <a:latin typeface="Arial"/>
                <a:ea typeface="Arial"/>
                <a:cs typeface="Arial"/>
                <a:sym typeface="Arial"/>
              </a:rPr>
              <a:t>) formula, kuras pamatā ir mārketinga mērķu un snieguma saskaņošana; četru pīlāru teorija; teorija “risinājums‒pieeja‒vērtība‒izglītošana (S.A.V.E.: </a:t>
            </a:r>
            <a:r>
              <a:rPr b="0" i="1" lang="lv-LV">
                <a:solidFill>
                  <a:srgbClr val="212529"/>
                </a:solidFill>
                <a:latin typeface="Arial"/>
                <a:ea typeface="Arial"/>
                <a:cs typeface="Arial"/>
                <a:sym typeface="Arial"/>
              </a:rPr>
              <a:t>Solution</a:t>
            </a:r>
            <a:r>
              <a:rPr b="0" i="0" lang="lv-LV">
                <a:solidFill>
                  <a:srgbClr val="212529"/>
                </a:solidFill>
                <a:latin typeface="Arial"/>
                <a:ea typeface="Arial"/>
                <a:cs typeface="Arial"/>
                <a:sym typeface="Arial"/>
              </a:rPr>
              <a:t>, </a:t>
            </a:r>
            <a:r>
              <a:rPr b="0" i="1" lang="lv-LV">
                <a:solidFill>
                  <a:srgbClr val="212529"/>
                </a:solidFill>
                <a:latin typeface="Arial"/>
                <a:ea typeface="Arial"/>
                <a:cs typeface="Arial"/>
                <a:sym typeface="Arial"/>
              </a:rPr>
              <a:t>Access</a:t>
            </a:r>
            <a:r>
              <a:rPr b="0" i="0" lang="lv-LV">
                <a:solidFill>
                  <a:srgbClr val="212529"/>
                </a:solidFill>
                <a:latin typeface="Arial"/>
                <a:ea typeface="Arial"/>
                <a:cs typeface="Arial"/>
                <a:sym typeface="Arial"/>
              </a:rPr>
              <a:t>, </a:t>
            </a:r>
            <a:r>
              <a:rPr b="0" i="1" lang="lv-LV">
                <a:solidFill>
                  <a:srgbClr val="212529"/>
                </a:solidFill>
                <a:latin typeface="Arial"/>
                <a:ea typeface="Arial"/>
                <a:cs typeface="Arial"/>
                <a:sym typeface="Arial"/>
              </a:rPr>
              <a:t>Value</a:t>
            </a:r>
            <a:r>
              <a:rPr b="0" i="0" lang="lv-LV">
                <a:solidFill>
                  <a:srgbClr val="212529"/>
                </a:solidFill>
                <a:latin typeface="Arial"/>
                <a:ea typeface="Arial"/>
                <a:cs typeface="Arial"/>
                <a:sym typeface="Arial"/>
              </a:rPr>
              <a:t>, </a:t>
            </a:r>
            <a:r>
              <a:rPr b="0" i="1" lang="lv-LV">
                <a:solidFill>
                  <a:srgbClr val="212529"/>
                </a:solidFill>
                <a:latin typeface="Arial"/>
                <a:ea typeface="Arial"/>
                <a:cs typeface="Arial"/>
                <a:sym typeface="Arial"/>
              </a:rPr>
              <a:t>Education</a:t>
            </a:r>
            <a:r>
              <a:rPr b="0" i="0" lang="lv-LV">
                <a:solidFill>
                  <a:srgbClr val="212529"/>
                </a:solidFill>
                <a:latin typeface="Arial"/>
                <a:ea typeface="Arial"/>
                <a:cs typeface="Arial"/>
                <a:sym typeface="Arial"/>
              </a:rPr>
              <a:t>) un “lipīgā” ziņojuma teorija (šādu ziņojumu veido pārsteidzošs, interesants, intensīvs un pozitīvs saturs).</a:t>
            </a:r>
            <a:endParaRPr/>
          </a:p>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 Id="rId3"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70" name="Shape 70"/>
        <p:cNvGrpSpPr/>
        <p:nvPr/>
      </p:nvGrpSpPr>
      <p:grpSpPr>
        <a:xfrm>
          <a:off x="0" y="0"/>
          <a:ext cx="0" cy="0"/>
          <a:chOff x="0" y="0"/>
          <a:chExt cx="0" cy="0"/>
        </a:xfrm>
      </p:grpSpPr>
      <p:sp>
        <p:nvSpPr>
          <p:cNvPr id="71" name="Google Shape;71;g1e50ceeab73_0_39"/>
          <p:cNvSpPr/>
          <p:nvPr/>
        </p:nvSpPr>
        <p:spPr>
          <a:xfrm>
            <a:off x="0" y="0"/>
            <a:ext cx="12192000" cy="68580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b="0" i="0" sz="2400" u="none" cap="none" strike="noStrike">
              <a:solidFill>
                <a:schemeClr val="lt1"/>
              </a:solidFill>
              <a:latin typeface="Calibri"/>
              <a:ea typeface="Calibri"/>
              <a:cs typeface="Calibri"/>
              <a:sym typeface="Calibri"/>
            </a:endParaRPr>
          </a:p>
        </p:txBody>
      </p:sp>
      <p:sp>
        <p:nvSpPr>
          <p:cNvPr id="72" name="Google Shape;72;g1e50ceeab73_0_39"/>
          <p:cNvSpPr txBox="1"/>
          <p:nvPr>
            <p:ph type="ctrTitle"/>
          </p:nvPr>
        </p:nvSpPr>
        <p:spPr>
          <a:xfrm>
            <a:off x="857213" y="2857496"/>
            <a:ext cx="9981900" cy="14700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587E"/>
              </a:buClr>
              <a:buSzPts val="4500"/>
              <a:buFont typeface="Arial"/>
              <a:buNone/>
              <a:defRPr b="1">
                <a:solidFill>
                  <a:srgbClr val="00587E"/>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73" name="Google Shape;73;g1e50ceeab73_0_39"/>
          <p:cNvSpPr txBox="1"/>
          <p:nvPr>
            <p:ph idx="1" type="subTitle"/>
          </p:nvPr>
        </p:nvSpPr>
        <p:spPr>
          <a:xfrm>
            <a:off x="857213" y="4572008"/>
            <a:ext cx="10039200" cy="1066800"/>
          </a:xfrm>
          <a:prstGeom prst="rect">
            <a:avLst/>
          </a:prstGeom>
          <a:noFill/>
          <a:ln>
            <a:noFill/>
          </a:ln>
        </p:spPr>
        <p:txBody>
          <a:bodyPr anchorCtr="0" anchor="t" bIns="60925" lIns="121900" spcFirstLastPara="1" rIns="121900" wrap="square" tIns="60925">
            <a:normAutofit/>
          </a:bodyPr>
          <a:lstStyle>
            <a:lvl1pPr lvl="0" rtl="0" algn="l">
              <a:spcBef>
                <a:spcPts val="400"/>
              </a:spcBef>
              <a:spcAft>
                <a:spcPts val="0"/>
              </a:spcAft>
              <a:buClr>
                <a:srgbClr val="00587E"/>
              </a:buClr>
              <a:buSzPts val="2100"/>
              <a:buNone/>
              <a:defRPr sz="2100">
                <a:solidFill>
                  <a:srgbClr val="00587E"/>
                </a:solidFill>
              </a:defRPr>
            </a:lvl1pPr>
            <a:lvl2pPr lvl="1" rtl="0" algn="ctr">
              <a:spcBef>
                <a:spcPts val="600"/>
              </a:spcBef>
              <a:spcAft>
                <a:spcPts val="0"/>
              </a:spcAft>
              <a:buClr>
                <a:srgbClr val="888888"/>
              </a:buClr>
              <a:buSzPts val="2800"/>
              <a:buNone/>
              <a:defRPr>
                <a:solidFill>
                  <a:srgbClr val="888888"/>
                </a:solidFill>
              </a:defRPr>
            </a:lvl2pPr>
            <a:lvl3pPr lvl="2" rtl="0" algn="ctr">
              <a:spcBef>
                <a:spcPts val="600"/>
              </a:spcBef>
              <a:spcAft>
                <a:spcPts val="0"/>
              </a:spcAft>
              <a:buClr>
                <a:srgbClr val="888888"/>
              </a:buClr>
              <a:buSzPts val="2800"/>
              <a:buNone/>
              <a:defRPr>
                <a:solidFill>
                  <a:srgbClr val="888888"/>
                </a:solidFill>
              </a:defRPr>
            </a:lvl3pPr>
            <a:lvl4pPr lvl="3" rtl="0" algn="ctr">
              <a:spcBef>
                <a:spcPts val="600"/>
              </a:spcBef>
              <a:spcAft>
                <a:spcPts val="0"/>
              </a:spcAft>
              <a:buClr>
                <a:srgbClr val="888888"/>
              </a:buClr>
              <a:buSzPts val="2800"/>
              <a:buNone/>
              <a:defRPr>
                <a:solidFill>
                  <a:srgbClr val="888888"/>
                </a:solidFill>
              </a:defRPr>
            </a:lvl4pPr>
            <a:lvl5pPr lvl="4" rtl="0" algn="ctr">
              <a:spcBef>
                <a:spcPts val="600"/>
              </a:spcBef>
              <a:spcAft>
                <a:spcPts val="0"/>
              </a:spcAft>
              <a:buClr>
                <a:srgbClr val="888888"/>
              </a:buClr>
              <a:buSzPts val="2800"/>
              <a:buNone/>
              <a:defRPr>
                <a:solidFill>
                  <a:srgbClr val="888888"/>
                </a:solidFill>
              </a:defRPr>
            </a:lvl5pPr>
            <a:lvl6pPr lvl="5" rtl="0" algn="ctr">
              <a:spcBef>
                <a:spcPts val="500"/>
              </a:spcBef>
              <a:spcAft>
                <a:spcPts val="0"/>
              </a:spcAft>
              <a:buClr>
                <a:srgbClr val="888888"/>
              </a:buClr>
              <a:buSzPts val="2700"/>
              <a:buNone/>
              <a:defRPr>
                <a:solidFill>
                  <a:srgbClr val="888888"/>
                </a:solidFill>
              </a:defRPr>
            </a:lvl6pPr>
            <a:lvl7pPr lvl="6" rtl="0" algn="ctr">
              <a:spcBef>
                <a:spcPts val="500"/>
              </a:spcBef>
              <a:spcAft>
                <a:spcPts val="0"/>
              </a:spcAft>
              <a:buClr>
                <a:srgbClr val="888888"/>
              </a:buClr>
              <a:buSzPts val="2700"/>
              <a:buNone/>
              <a:defRPr>
                <a:solidFill>
                  <a:srgbClr val="888888"/>
                </a:solidFill>
              </a:defRPr>
            </a:lvl7pPr>
            <a:lvl8pPr lvl="7" rtl="0" algn="ctr">
              <a:spcBef>
                <a:spcPts val="500"/>
              </a:spcBef>
              <a:spcAft>
                <a:spcPts val="0"/>
              </a:spcAft>
              <a:buClr>
                <a:srgbClr val="888888"/>
              </a:buClr>
              <a:buSzPts val="2700"/>
              <a:buNone/>
              <a:defRPr>
                <a:solidFill>
                  <a:srgbClr val="888888"/>
                </a:solidFill>
              </a:defRPr>
            </a:lvl8pPr>
            <a:lvl9pPr lvl="8" rtl="0" algn="ctr">
              <a:spcBef>
                <a:spcPts val="500"/>
              </a:spcBef>
              <a:spcAft>
                <a:spcPts val="0"/>
              </a:spcAft>
              <a:buClr>
                <a:srgbClr val="888888"/>
              </a:buClr>
              <a:buSzPts val="2700"/>
              <a:buNone/>
              <a:defRPr>
                <a:solidFill>
                  <a:srgbClr val="888888"/>
                </a:solidFill>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74" name="Shape 74"/>
        <p:cNvGrpSpPr/>
        <p:nvPr/>
      </p:nvGrpSpPr>
      <p:grpSpPr>
        <a:xfrm>
          <a:off x="0" y="0"/>
          <a:ext cx="0" cy="0"/>
          <a:chOff x="0" y="0"/>
          <a:chExt cx="0" cy="0"/>
        </a:xfrm>
      </p:grpSpPr>
      <p:sp>
        <p:nvSpPr>
          <p:cNvPr id="75" name="Google Shape;75;g1e50ceeab73_0_43"/>
          <p:cNvSpPr txBox="1"/>
          <p:nvPr>
            <p:ph type="title"/>
          </p:nvPr>
        </p:nvSpPr>
        <p:spPr>
          <a:xfrm>
            <a:off x="609600" y="476229"/>
            <a:ext cx="8915700" cy="11433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587E"/>
              </a:buClr>
              <a:buSzPts val="4500"/>
              <a:buFont typeface="Arial"/>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76" name="Google Shape;76;g1e50ceeab73_0_43"/>
          <p:cNvSpPr txBox="1"/>
          <p:nvPr>
            <p:ph idx="1" type="body"/>
          </p:nvPr>
        </p:nvSpPr>
        <p:spPr>
          <a:xfrm>
            <a:off x="609600" y="2000240"/>
            <a:ext cx="8915700" cy="41913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20000"/>
              </a:lnSpc>
              <a:spcBef>
                <a:spcPts val="800"/>
              </a:spcBef>
              <a:spcAft>
                <a:spcPts val="0"/>
              </a:spcAft>
              <a:buClr>
                <a:schemeClr val="dk1"/>
              </a:buClr>
              <a:buSzPts val="2100"/>
              <a:buNone/>
              <a:defRPr/>
            </a:lvl1pPr>
            <a:lvl2pPr indent="-228600" lvl="1" marL="914400" rtl="0" algn="l">
              <a:spcBef>
                <a:spcPts val="500"/>
              </a:spcBef>
              <a:spcAft>
                <a:spcPts val="0"/>
              </a:spcAft>
              <a:buClr>
                <a:schemeClr val="dk1"/>
              </a:buClr>
              <a:buSzPts val="2400"/>
              <a:buNone/>
              <a:defRPr/>
            </a:lvl2pPr>
            <a:lvl3pPr indent="-228600" lvl="2" marL="1371600" rtl="0" algn="l">
              <a:spcBef>
                <a:spcPts val="500"/>
              </a:spcBef>
              <a:spcAft>
                <a:spcPts val="0"/>
              </a:spcAft>
              <a:buClr>
                <a:schemeClr val="dk1"/>
              </a:buClr>
              <a:buSzPts val="2400"/>
              <a:buNone/>
              <a:defRPr/>
            </a:lvl3pPr>
            <a:lvl4pPr indent="-228600" lvl="3" marL="1828800" rtl="0" algn="l">
              <a:spcBef>
                <a:spcPts val="500"/>
              </a:spcBef>
              <a:spcAft>
                <a:spcPts val="0"/>
              </a:spcAft>
              <a:buClr>
                <a:schemeClr val="dk1"/>
              </a:buClr>
              <a:buSzPts val="2400"/>
              <a:buNone/>
              <a:defRPr/>
            </a:lvl4pPr>
            <a:lvl5pPr indent="-228600" lvl="4" marL="2286000" rtl="0" algn="l">
              <a:spcBef>
                <a:spcPts val="500"/>
              </a:spcBef>
              <a:spcAft>
                <a:spcPts val="0"/>
              </a:spcAft>
              <a:buClr>
                <a:schemeClr val="dk1"/>
              </a:buClr>
              <a:buSzPts val="2400"/>
              <a:buNone/>
              <a:defRPr/>
            </a:lvl5pPr>
            <a:lvl6pPr indent="-381000" lvl="5" marL="2743200" rtl="0" algn="l">
              <a:spcBef>
                <a:spcPts val="500"/>
              </a:spcBef>
              <a:spcAft>
                <a:spcPts val="0"/>
              </a:spcAft>
              <a:buClr>
                <a:schemeClr val="dk1"/>
              </a:buClr>
              <a:buSzPts val="2400"/>
              <a:buChar char="•"/>
              <a:defRPr/>
            </a:lvl6pPr>
            <a:lvl7pPr indent="-381000" lvl="6" marL="3200400" rtl="0" algn="l">
              <a:spcBef>
                <a:spcPts val="500"/>
              </a:spcBef>
              <a:spcAft>
                <a:spcPts val="0"/>
              </a:spcAft>
              <a:buClr>
                <a:schemeClr val="dk1"/>
              </a:buClr>
              <a:buSzPts val="2400"/>
              <a:buChar char="•"/>
              <a:defRPr/>
            </a:lvl7pPr>
            <a:lvl8pPr indent="-381000" lvl="7" marL="3657600" rtl="0" algn="l">
              <a:spcBef>
                <a:spcPts val="500"/>
              </a:spcBef>
              <a:spcAft>
                <a:spcPts val="0"/>
              </a:spcAft>
              <a:buClr>
                <a:schemeClr val="dk1"/>
              </a:buClr>
              <a:buSzPts val="2400"/>
              <a:buChar char="•"/>
              <a:defRPr/>
            </a:lvl8pPr>
            <a:lvl9pPr indent="-381000" lvl="8" marL="4114800" rtl="0" algn="l">
              <a:spcBef>
                <a:spcPts val="500"/>
              </a:spcBef>
              <a:spcAft>
                <a:spcPts val="0"/>
              </a:spcAft>
              <a:buClr>
                <a:schemeClr val="dk1"/>
              </a:buClr>
              <a:buSzPts val="2400"/>
              <a:buChar char="•"/>
              <a:defRPr/>
            </a:lvl9pPr>
          </a:lstStyle>
          <a:p/>
        </p:txBody>
      </p:sp>
    </p:spTree>
  </p:cSld>
  <p:clrMapOvr>
    <a:masterClrMapping/>
  </p:clrMapOvr>
  <p:extLst>
    <p:ext uri="{DCECCB84-F9BA-43D5-87BE-67443E8EF086}">
      <p15:sldGuideLst>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00ACE9"/>
        </a:solidFill>
      </p:bgPr>
    </p:bg>
    <p:spTree>
      <p:nvGrpSpPr>
        <p:cNvPr id="77" name="Shape 77"/>
        <p:cNvGrpSpPr/>
        <p:nvPr/>
      </p:nvGrpSpPr>
      <p:grpSpPr>
        <a:xfrm>
          <a:off x="0" y="0"/>
          <a:ext cx="0" cy="0"/>
          <a:chOff x="0" y="0"/>
          <a:chExt cx="0" cy="0"/>
        </a:xfrm>
      </p:grpSpPr>
      <p:sp>
        <p:nvSpPr>
          <p:cNvPr id="78" name="Google Shape;78;g1e50ceeab73_0_46"/>
          <p:cNvSpPr/>
          <p:nvPr/>
        </p:nvSpPr>
        <p:spPr>
          <a:xfrm>
            <a:off x="0" y="0"/>
            <a:ext cx="12192000" cy="6858000"/>
          </a:xfrm>
          <a:prstGeom prst="rect">
            <a:avLst/>
          </a:prstGeom>
          <a:solidFill>
            <a:srgbClr val="00ACE9"/>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
        <p:nvSpPr>
          <p:cNvPr id="79" name="Google Shape;79;g1e50ceeab73_0_46"/>
          <p:cNvSpPr txBox="1"/>
          <p:nvPr>
            <p:ph type="title"/>
          </p:nvPr>
        </p:nvSpPr>
        <p:spPr>
          <a:xfrm>
            <a:off x="857213" y="3971939"/>
            <a:ext cx="10363200" cy="885900"/>
          </a:xfrm>
          <a:prstGeom prst="rect">
            <a:avLst/>
          </a:prstGeom>
          <a:noFill/>
          <a:ln>
            <a:noFill/>
          </a:ln>
        </p:spPr>
        <p:txBody>
          <a:bodyPr anchorCtr="0" anchor="t" bIns="60925" lIns="121900" spcFirstLastPara="1" rIns="121900" wrap="square" tIns="60925">
            <a:noAutofit/>
          </a:bodyPr>
          <a:lstStyle>
            <a:lvl1pPr lvl="0" rtl="0" algn="l">
              <a:spcBef>
                <a:spcPts val="0"/>
              </a:spcBef>
              <a:spcAft>
                <a:spcPts val="0"/>
              </a:spcAft>
              <a:buClr>
                <a:schemeClr val="lt1"/>
              </a:buClr>
              <a:buSzPts val="4500"/>
              <a:buFont typeface="Arial"/>
              <a:buNone/>
              <a:defRPr b="1" sz="4500" cap="none">
                <a:solidFill>
                  <a:schemeClr val="lt1"/>
                </a:solidFill>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80" name="Google Shape;80;g1e50ceeab73_0_46"/>
          <p:cNvSpPr txBox="1"/>
          <p:nvPr>
            <p:ph idx="1" type="body"/>
          </p:nvPr>
        </p:nvSpPr>
        <p:spPr>
          <a:xfrm>
            <a:off x="857213" y="4976835"/>
            <a:ext cx="10363200" cy="928800"/>
          </a:xfrm>
          <a:prstGeom prst="rect">
            <a:avLst/>
          </a:prstGeom>
          <a:noFill/>
          <a:ln>
            <a:noFill/>
          </a:ln>
        </p:spPr>
        <p:txBody>
          <a:bodyPr anchorCtr="0" anchor="t" bIns="60925" lIns="121900" spcFirstLastPara="1" rIns="121900" wrap="square" tIns="60925">
            <a:normAutofit/>
          </a:bodyPr>
          <a:lstStyle>
            <a:lvl1pPr indent="-228600" lvl="0" marL="457200" rtl="0" algn="l">
              <a:spcBef>
                <a:spcPts val="400"/>
              </a:spcBef>
              <a:spcAft>
                <a:spcPts val="0"/>
              </a:spcAft>
              <a:buClr>
                <a:schemeClr val="lt1"/>
              </a:buClr>
              <a:buSzPts val="2100"/>
              <a:buNone/>
              <a:defRPr sz="2100">
                <a:solidFill>
                  <a:schemeClr val="lt1"/>
                </a:solidFill>
              </a:defRPr>
            </a:lvl1pPr>
            <a:lvl2pPr indent="-228600" lvl="1" marL="914400" rtl="0" algn="l">
              <a:spcBef>
                <a:spcPts val="500"/>
              </a:spcBef>
              <a:spcAft>
                <a:spcPts val="0"/>
              </a:spcAft>
              <a:buClr>
                <a:srgbClr val="888888"/>
              </a:buClr>
              <a:buSzPts val="2400"/>
              <a:buNone/>
              <a:defRPr sz="2400">
                <a:solidFill>
                  <a:srgbClr val="888888"/>
                </a:solidFill>
              </a:defRPr>
            </a:lvl2pPr>
            <a:lvl3pPr indent="-228600" lvl="2" marL="1371600" rtl="0" algn="l">
              <a:spcBef>
                <a:spcPts val="400"/>
              </a:spcBef>
              <a:spcAft>
                <a:spcPts val="0"/>
              </a:spcAft>
              <a:buClr>
                <a:srgbClr val="888888"/>
              </a:buClr>
              <a:buSzPts val="2100"/>
              <a:buNone/>
              <a:defRPr sz="2100">
                <a:solidFill>
                  <a:srgbClr val="888888"/>
                </a:solidFill>
              </a:defRPr>
            </a:lvl3pPr>
            <a:lvl4pPr indent="-228600" lvl="3" marL="1828800" rtl="0" algn="l">
              <a:spcBef>
                <a:spcPts val="400"/>
              </a:spcBef>
              <a:spcAft>
                <a:spcPts val="0"/>
              </a:spcAft>
              <a:buClr>
                <a:srgbClr val="888888"/>
              </a:buClr>
              <a:buSzPts val="1900"/>
              <a:buNone/>
              <a:defRPr sz="1900">
                <a:solidFill>
                  <a:srgbClr val="888888"/>
                </a:solidFill>
              </a:defRPr>
            </a:lvl4pPr>
            <a:lvl5pPr indent="-228600" lvl="4" marL="2286000" rtl="0" algn="l">
              <a:spcBef>
                <a:spcPts val="400"/>
              </a:spcBef>
              <a:spcAft>
                <a:spcPts val="0"/>
              </a:spcAft>
              <a:buClr>
                <a:srgbClr val="888888"/>
              </a:buClr>
              <a:buSzPts val="1900"/>
              <a:buNone/>
              <a:defRPr sz="1900">
                <a:solidFill>
                  <a:srgbClr val="888888"/>
                </a:solidFill>
              </a:defRPr>
            </a:lvl5pPr>
            <a:lvl6pPr indent="-228600" lvl="5" marL="2743200" rtl="0" algn="l">
              <a:spcBef>
                <a:spcPts val="400"/>
              </a:spcBef>
              <a:spcAft>
                <a:spcPts val="0"/>
              </a:spcAft>
              <a:buClr>
                <a:srgbClr val="888888"/>
              </a:buClr>
              <a:buSzPts val="1900"/>
              <a:buNone/>
              <a:defRPr sz="1900">
                <a:solidFill>
                  <a:srgbClr val="888888"/>
                </a:solidFill>
              </a:defRPr>
            </a:lvl6pPr>
            <a:lvl7pPr indent="-228600" lvl="6" marL="3200400" rtl="0" algn="l">
              <a:spcBef>
                <a:spcPts val="400"/>
              </a:spcBef>
              <a:spcAft>
                <a:spcPts val="0"/>
              </a:spcAft>
              <a:buClr>
                <a:srgbClr val="888888"/>
              </a:buClr>
              <a:buSzPts val="1900"/>
              <a:buNone/>
              <a:defRPr sz="1900">
                <a:solidFill>
                  <a:srgbClr val="888888"/>
                </a:solidFill>
              </a:defRPr>
            </a:lvl7pPr>
            <a:lvl8pPr indent="-228600" lvl="7" marL="3657600" rtl="0" algn="l">
              <a:spcBef>
                <a:spcPts val="400"/>
              </a:spcBef>
              <a:spcAft>
                <a:spcPts val="0"/>
              </a:spcAft>
              <a:buClr>
                <a:srgbClr val="888888"/>
              </a:buClr>
              <a:buSzPts val="1900"/>
              <a:buNone/>
              <a:defRPr sz="1900">
                <a:solidFill>
                  <a:srgbClr val="888888"/>
                </a:solidFill>
              </a:defRPr>
            </a:lvl8pPr>
            <a:lvl9pPr indent="-228600" lvl="8" marL="4114800" rtl="0" algn="l">
              <a:spcBef>
                <a:spcPts val="400"/>
              </a:spcBef>
              <a:spcAft>
                <a:spcPts val="0"/>
              </a:spcAft>
              <a:buClr>
                <a:srgbClr val="888888"/>
              </a:buClr>
              <a:buSzPts val="1900"/>
              <a:buNone/>
              <a:defRPr sz="1900">
                <a:solidFill>
                  <a:srgbClr val="888888"/>
                </a:solidFill>
              </a:defRPr>
            </a:lvl9pPr>
          </a:lstStyle>
          <a:p/>
        </p:txBody>
      </p:sp>
      <p:pic>
        <p:nvPicPr>
          <p:cNvPr id="81" name="Google Shape;81;g1e50ceeab73_0_46"/>
          <p:cNvPicPr preferRelativeResize="0"/>
          <p:nvPr/>
        </p:nvPicPr>
        <p:blipFill rotWithShape="1">
          <a:blip r:embed="rId2">
            <a:alphaModFix/>
          </a:blip>
          <a:srcRect b="0" l="0" r="0" t="0"/>
          <a:stretch/>
        </p:blipFill>
        <p:spPr>
          <a:xfrm>
            <a:off x="927144" y="952483"/>
            <a:ext cx="1263579" cy="1263579"/>
          </a:xfrm>
          <a:prstGeom prst="rect">
            <a:avLst/>
          </a:prstGeom>
          <a:noFill/>
          <a:ln>
            <a:noFill/>
          </a:ln>
        </p:spPr>
      </p:pic>
      <p:pic>
        <p:nvPicPr>
          <p:cNvPr id="82" name="Google Shape;82;g1e50ceeab73_0_46"/>
          <p:cNvPicPr preferRelativeResize="0"/>
          <p:nvPr/>
        </p:nvPicPr>
        <p:blipFill rotWithShape="1">
          <a:blip r:embed="rId3">
            <a:alphaModFix/>
          </a:blip>
          <a:srcRect b="0" l="1130" r="80892" t="0"/>
          <a:stretch/>
        </p:blipFill>
        <p:spPr>
          <a:xfrm rot="10800000">
            <a:off x="11810997" y="0"/>
            <a:ext cx="381003" cy="6858000"/>
          </a:xfrm>
          <a:prstGeom prst="rect">
            <a:avLst/>
          </a:prstGeom>
          <a:noFill/>
          <a:ln>
            <a:noFill/>
          </a:ln>
        </p:spPr>
      </p:pic>
      <p:sp>
        <p:nvSpPr>
          <p:cNvPr id="83" name="Google Shape;83;g1e50ceeab73_0_46"/>
          <p:cNvSpPr/>
          <p:nvPr/>
        </p:nvSpPr>
        <p:spPr>
          <a:xfrm>
            <a:off x="927144" y="2762245"/>
            <a:ext cx="1263600" cy="95100"/>
          </a:xfrm>
          <a:prstGeom prst="rect">
            <a:avLst/>
          </a:prstGeom>
          <a:solidFill>
            <a:schemeClr val="lt1"/>
          </a:solidFill>
          <a:ln>
            <a:noFill/>
          </a:ln>
        </p:spPr>
        <p:txBody>
          <a:bodyPr anchorCtr="0" anchor="ctr" bIns="60925" lIns="121900" spcFirstLastPara="1" rIns="121900" wrap="square" tIns="60925">
            <a:noAutofit/>
          </a:bodyPr>
          <a:lstStyle/>
          <a:p>
            <a:pPr indent="0" lvl="0" marL="0" marR="0" rtl="0" algn="ctr">
              <a:spcBef>
                <a:spcPts val="0"/>
              </a:spcBef>
              <a:spcAft>
                <a:spcPts val="0"/>
              </a:spcAft>
              <a:buNone/>
            </a:pPr>
            <a:r>
              <a:t/>
            </a:r>
            <a:endParaRPr sz="24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4" name="Shape 84"/>
        <p:cNvGrpSpPr/>
        <p:nvPr/>
      </p:nvGrpSpPr>
      <p:grpSpPr>
        <a:xfrm>
          <a:off x="0" y="0"/>
          <a:ext cx="0" cy="0"/>
          <a:chOff x="0" y="0"/>
          <a:chExt cx="0" cy="0"/>
        </a:xfrm>
      </p:grpSpPr>
      <p:sp>
        <p:nvSpPr>
          <p:cNvPr id="85" name="Google Shape;85;g1e50ceeab73_0_53"/>
          <p:cNvSpPr txBox="1"/>
          <p:nvPr>
            <p:ph type="title"/>
          </p:nvPr>
        </p:nvSpPr>
        <p:spPr>
          <a:xfrm>
            <a:off x="609600" y="476229"/>
            <a:ext cx="8915700" cy="11433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587E"/>
              </a:buClr>
              <a:buSzPts val="4500"/>
              <a:buFont typeface="Arial"/>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
        <p:nvSpPr>
          <p:cNvPr id="86" name="Google Shape;86;g1e50ceeab73_0_53"/>
          <p:cNvSpPr txBox="1"/>
          <p:nvPr>
            <p:ph idx="1" type="body"/>
          </p:nvPr>
        </p:nvSpPr>
        <p:spPr>
          <a:xfrm>
            <a:off x="609600" y="2095489"/>
            <a:ext cx="5384700" cy="40308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20000"/>
              </a:lnSpc>
              <a:spcBef>
                <a:spcPts val="800"/>
              </a:spcBef>
              <a:spcAft>
                <a:spcPts val="0"/>
              </a:spcAft>
              <a:buClr>
                <a:schemeClr val="dk1"/>
              </a:buClr>
              <a:buSzPts val="2100"/>
              <a:buNone/>
              <a:defRPr sz="2100"/>
            </a:lvl1pPr>
            <a:lvl2pPr indent="-228600" lvl="1" marL="914400" rtl="0" algn="l">
              <a:lnSpc>
                <a:spcPct val="120000"/>
              </a:lnSpc>
              <a:spcBef>
                <a:spcPts val="800"/>
              </a:spcBef>
              <a:spcAft>
                <a:spcPts val="0"/>
              </a:spcAft>
              <a:buClr>
                <a:schemeClr val="dk1"/>
              </a:buClr>
              <a:buSzPts val="2100"/>
              <a:buNone/>
              <a:defRPr sz="2100"/>
            </a:lvl2pPr>
            <a:lvl3pPr indent="-228600" lvl="2" marL="1371600" rtl="0" algn="l">
              <a:lnSpc>
                <a:spcPct val="120000"/>
              </a:lnSpc>
              <a:spcBef>
                <a:spcPts val="800"/>
              </a:spcBef>
              <a:spcAft>
                <a:spcPts val="0"/>
              </a:spcAft>
              <a:buClr>
                <a:schemeClr val="dk1"/>
              </a:buClr>
              <a:buSzPts val="2100"/>
              <a:buNone/>
              <a:defRPr sz="2100"/>
            </a:lvl3pPr>
            <a:lvl4pPr indent="-228600" lvl="3" marL="1828800" rtl="0" algn="l">
              <a:lnSpc>
                <a:spcPct val="120000"/>
              </a:lnSpc>
              <a:spcBef>
                <a:spcPts val="800"/>
              </a:spcBef>
              <a:spcAft>
                <a:spcPts val="0"/>
              </a:spcAft>
              <a:buClr>
                <a:schemeClr val="dk1"/>
              </a:buClr>
              <a:buSzPts val="2100"/>
              <a:buNone/>
              <a:defRPr sz="2100"/>
            </a:lvl4pPr>
            <a:lvl5pPr indent="-228600" lvl="4" marL="2286000" rtl="0" algn="l">
              <a:lnSpc>
                <a:spcPct val="120000"/>
              </a:lnSpc>
              <a:spcBef>
                <a:spcPts val="800"/>
              </a:spcBef>
              <a:spcAft>
                <a:spcPts val="0"/>
              </a:spcAft>
              <a:buClr>
                <a:schemeClr val="dk1"/>
              </a:buClr>
              <a:buSzPts val="2100"/>
              <a:buNone/>
              <a:defRPr sz="2100"/>
            </a:lvl5pPr>
            <a:lvl6pPr indent="-381000" lvl="5" marL="2743200" rtl="0" algn="l">
              <a:spcBef>
                <a:spcPts val="500"/>
              </a:spcBef>
              <a:spcAft>
                <a:spcPts val="0"/>
              </a:spcAft>
              <a:buClr>
                <a:schemeClr val="dk1"/>
              </a:buClr>
              <a:buSzPts val="2400"/>
              <a:buChar char="•"/>
              <a:defRPr sz="2400"/>
            </a:lvl6pPr>
            <a:lvl7pPr indent="-381000" lvl="6" marL="3200400" rtl="0" algn="l">
              <a:spcBef>
                <a:spcPts val="500"/>
              </a:spcBef>
              <a:spcAft>
                <a:spcPts val="0"/>
              </a:spcAft>
              <a:buClr>
                <a:schemeClr val="dk1"/>
              </a:buClr>
              <a:buSzPts val="2400"/>
              <a:buChar char="•"/>
              <a:defRPr sz="2400"/>
            </a:lvl7pPr>
            <a:lvl8pPr indent="-381000" lvl="7" marL="3657600" rtl="0" algn="l">
              <a:spcBef>
                <a:spcPts val="500"/>
              </a:spcBef>
              <a:spcAft>
                <a:spcPts val="0"/>
              </a:spcAft>
              <a:buClr>
                <a:schemeClr val="dk1"/>
              </a:buClr>
              <a:buSzPts val="2400"/>
              <a:buChar char="•"/>
              <a:defRPr sz="2400"/>
            </a:lvl8pPr>
            <a:lvl9pPr indent="-381000" lvl="8" marL="4114800" rtl="0" algn="l">
              <a:spcBef>
                <a:spcPts val="500"/>
              </a:spcBef>
              <a:spcAft>
                <a:spcPts val="0"/>
              </a:spcAft>
              <a:buClr>
                <a:schemeClr val="dk1"/>
              </a:buClr>
              <a:buSzPts val="2400"/>
              <a:buChar char="•"/>
              <a:defRPr sz="2400"/>
            </a:lvl9pPr>
          </a:lstStyle>
          <a:p/>
        </p:txBody>
      </p:sp>
      <p:sp>
        <p:nvSpPr>
          <p:cNvPr id="87" name="Google Shape;87;g1e50ceeab73_0_53"/>
          <p:cNvSpPr txBox="1"/>
          <p:nvPr>
            <p:ph idx="2" type="body"/>
          </p:nvPr>
        </p:nvSpPr>
        <p:spPr>
          <a:xfrm>
            <a:off x="6197600" y="2095489"/>
            <a:ext cx="4660800" cy="4030800"/>
          </a:xfrm>
          <a:prstGeom prst="rect">
            <a:avLst/>
          </a:prstGeom>
          <a:noFill/>
          <a:ln>
            <a:noFill/>
          </a:ln>
        </p:spPr>
        <p:txBody>
          <a:bodyPr anchorCtr="0" anchor="t" bIns="60925" lIns="121900" spcFirstLastPara="1" rIns="121900" wrap="square" tIns="60925">
            <a:normAutofit/>
          </a:bodyPr>
          <a:lstStyle>
            <a:lvl1pPr indent="-228600" lvl="0" marL="457200" rtl="0" algn="l">
              <a:lnSpc>
                <a:spcPct val="120000"/>
              </a:lnSpc>
              <a:spcBef>
                <a:spcPts val="800"/>
              </a:spcBef>
              <a:spcAft>
                <a:spcPts val="0"/>
              </a:spcAft>
              <a:buClr>
                <a:schemeClr val="dk1"/>
              </a:buClr>
              <a:buSzPts val="2100"/>
              <a:buNone/>
              <a:defRPr sz="2100"/>
            </a:lvl1pPr>
            <a:lvl2pPr indent="-228600" lvl="1" marL="914400" rtl="0" algn="l">
              <a:lnSpc>
                <a:spcPct val="120000"/>
              </a:lnSpc>
              <a:spcBef>
                <a:spcPts val="800"/>
              </a:spcBef>
              <a:spcAft>
                <a:spcPts val="0"/>
              </a:spcAft>
              <a:buClr>
                <a:schemeClr val="dk1"/>
              </a:buClr>
              <a:buSzPts val="2100"/>
              <a:buNone/>
              <a:defRPr sz="2100"/>
            </a:lvl2pPr>
            <a:lvl3pPr indent="-228600" lvl="2" marL="1371600" rtl="0" algn="l">
              <a:lnSpc>
                <a:spcPct val="120000"/>
              </a:lnSpc>
              <a:spcBef>
                <a:spcPts val="800"/>
              </a:spcBef>
              <a:spcAft>
                <a:spcPts val="0"/>
              </a:spcAft>
              <a:buClr>
                <a:schemeClr val="dk1"/>
              </a:buClr>
              <a:buSzPts val="2100"/>
              <a:buNone/>
              <a:defRPr sz="2100"/>
            </a:lvl3pPr>
            <a:lvl4pPr indent="-228600" lvl="3" marL="1828800" rtl="0" algn="l">
              <a:lnSpc>
                <a:spcPct val="120000"/>
              </a:lnSpc>
              <a:spcBef>
                <a:spcPts val="800"/>
              </a:spcBef>
              <a:spcAft>
                <a:spcPts val="0"/>
              </a:spcAft>
              <a:buClr>
                <a:schemeClr val="dk1"/>
              </a:buClr>
              <a:buSzPts val="2100"/>
              <a:buNone/>
              <a:defRPr sz="2100"/>
            </a:lvl4pPr>
            <a:lvl5pPr indent="-228600" lvl="4" marL="2286000" rtl="0" algn="l">
              <a:lnSpc>
                <a:spcPct val="120000"/>
              </a:lnSpc>
              <a:spcBef>
                <a:spcPts val="800"/>
              </a:spcBef>
              <a:spcAft>
                <a:spcPts val="0"/>
              </a:spcAft>
              <a:buClr>
                <a:schemeClr val="dk1"/>
              </a:buClr>
              <a:buSzPts val="2100"/>
              <a:buNone/>
              <a:defRPr sz="2100"/>
            </a:lvl5pPr>
            <a:lvl6pPr indent="-381000" lvl="5" marL="2743200" rtl="0" algn="l">
              <a:spcBef>
                <a:spcPts val="500"/>
              </a:spcBef>
              <a:spcAft>
                <a:spcPts val="0"/>
              </a:spcAft>
              <a:buClr>
                <a:schemeClr val="dk1"/>
              </a:buClr>
              <a:buSzPts val="2400"/>
              <a:buChar char="•"/>
              <a:defRPr sz="2400"/>
            </a:lvl6pPr>
            <a:lvl7pPr indent="-381000" lvl="6" marL="3200400" rtl="0" algn="l">
              <a:spcBef>
                <a:spcPts val="500"/>
              </a:spcBef>
              <a:spcAft>
                <a:spcPts val="0"/>
              </a:spcAft>
              <a:buClr>
                <a:schemeClr val="dk1"/>
              </a:buClr>
              <a:buSzPts val="2400"/>
              <a:buChar char="•"/>
              <a:defRPr sz="2400"/>
            </a:lvl7pPr>
            <a:lvl8pPr indent="-381000" lvl="7" marL="3657600" rtl="0" algn="l">
              <a:spcBef>
                <a:spcPts val="500"/>
              </a:spcBef>
              <a:spcAft>
                <a:spcPts val="0"/>
              </a:spcAft>
              <a:buClr>
                <a:schemeClr val="dk1"/>
              </a:buClr>
              <a:buSzPts val="2400"/>
              <a:buChar char="•"/>
              <a:defRPr sz="2400"/>
            </a:lvl8pPr>
            <a:lvl9pPr indent="-381000" lvl="8" marL="4114800" rtl="0" algn="l">
              <a:spcBef>
                <a:spcPts val="500"/>
              </a:spcBef>
              <a:spcAft>
                <a:spcPts val="0"/>
              </a:spcAft>
              <a:buClr>
                <a:schemeClr val="dk1"/>
              </a:buClr>
              <a:buSzPts val="2400"/>
              <a:buChar char="•"/>
              <a:defRPr sz="24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88" name="Shape 88"/>
        <p:cNvGrpSpPr/>
        <p:nvPr/>
      </p:nvGrpSpPr>
      <p:grpSpPr>
        <a:xfrm>
          <a:off x="0" y="0"/>
          <a:ext cx="0" cy="0"/>
          <a:chOff x="0" y="0"/>
          <a:chExt cx="0" cy="0"/>
        </a:xfrm>
      </p:grpSpPr>
      <p:sp>
        <p:nvSpPr>
          <p:cNvPr id="89" name="Google Shape;89;g1e50ceeab73_0_57"/>
          <p:cNvSpPr txBox="1"/>
          <p:nvPr>
            <p:ph type="title"/>
          </p:nvPr>
        </p:nvSpPr>
        <p:spPr>
          <a:xfrm>
            <a:off x="609600" y="476229"/>
            <a:ext cx="8915700" cy="1143300"/>
          </a:xfrm>
          <a:prstGeom prst="rect">
            <a:avLst/>
          </a:prstGeom>
          <a:noFill/>
          <a:ln>
            <a:noFill/>
          </a:ln>
        </p:spPr>
        <p:txBody>
          <a:bodyPr anchorCtr="0" anchor="ctr" bIns="60925" lIns="121900" spcFirstLastPara="1" rIns="121900" wrap="square" tIns="60925">
            <a:normAutofit/>
          </a:bodyPr>
          <a:lstStyle>
            <a:lvl1pPr lvl="0" rtl="0" algn="l">
              <a:spcBef>
                <a:spcPts val="0"/>
              </a:spcBef>
              <a:spcAft>
                <a:spcPts val="0"/>
              </a:spcAft>
              <a:buClr>
                <a:srgbClr val="00587E"/>
              </a:buClr>
              <a:buSzPts val="4500"/>
              <a:buFont typeface="Arial"/>
              <a:buNone/>
              <a:defRPr/>
            </a:lvl1pPr>
            <a:lvl2pPr lvl="1" rtl="0">
              <a:spcBef>
                <a:spcPts val="0"/>
              </a:spcBef>
              <a:spcAft>
                <a:spcPts val="0"/>
              </a:spcAft>
              <a:buSzPts val="1900"/>
              <a:buNone/>
              <a:defRPr/>
            </a:lvl2pPr>
            <a:lvl3pPr lvl="2" rtl="0">
              <a:spcBef>
                <a:spcPts val="0"/>
              </a:spcBef>
              <a:spcAft>
                <a:spcPts val="0"/>
              </a:spcAft>
              <a:buSzPts val="1900"/>
              <a:buNone/>
              <a:defRPr/>
            </a:lvl3pPr>
            <a:lvl4pPr lvl="3" rtl="0">
              <a:spcBef>
                <a:spcPts val="0"/>
              </a:spcBef>
              <a:spcAft>
                <a:spcPts val="0"/>
              </a:spcAft>
              <a:buSzPts val="1900"/>
              <a:buNone/>
              <a:defRPr/>
            </a:lvl4pPr>
            <a:lvl5pPr lvl="4" rtl="0">
              <a:spcBef>
                <a:spcPts val="0"/>
              </a:spcBef>
              <a:spcAft>
                <a:spcPts val="0"/>
              </a:spcAft>
              <a:buSzPts val="1900"/>
              <a:buNone/>
              <a:defRPr/>
            </a:lvl5pPr>
            <a:lvl6pPr lvl="5" rtl="0">
              <a:spcBef>
                <a:spcPts val="0"/>
              </a:spcBef>
              <a:spcAft>
                <a:spcPts val="0"/>
              </a:spcAft>
              <a:buSzPts val="1900"/>
              <a:buNone/>
              <a:defRPr/>
            </a:lvl6pPr>
            <a:lvl7pPr lvl="6" rtl="0">
              <a:spcBef>
                <a:spcPts val="0"/>
              </a:spcBef>
              <a:spcAft>
                <a:spcPts val="0"/>
              </a:spcAft>
              <a:buSzPts val="1900"/>
              <a:buNone/>
              <a:defRPr/>
            </a:lvl7pPr>
            <a:lvl8pPr lvl="7" rtl="0">
              <a:spcBef>
                <a:spcPts val="0"/>
              </a:spcBef>
              <a:spcAft>
                <a:spcPts val="0"/>
              </a:spcAft>
              <a:buSzPts val="1900"/>
              <a:buNone/>
              <a:defRPr/>
            </a:lvl8pPr>
            <a:lvl9pPr lvl="8" rtl="0">
              <a:spcBef>
                <a:spcPts val="0"/>
              </a:spcBef>
              <a:spcAft>
                <a:spcPts val="0"/>
              </a:spcAft>
              <a:buSzPts val="19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1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6" name="Google Shape;26;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1"/>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 name="Google Shape;32;p11"/>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6" name="Shape 36"/>
        <p:cNvGrpSpPr/>
        <p:nvPr/>
      </p:nvGrpSpPr>
      <p:grpSpPr>
        <a:xfrm>
          <a:off x="0" y="0"/>
          <a:ext cx="0" cy="0"/>
          <a:chOff x="0" y="0"/>
          <a:chExt cx="0" cy="0"/>
        </a:xfrm>
      </p:grpSpPr>
      <p:sp>
        <p:nvSpPr>
          <p:cNvPr id="37" name="Google Shape;37;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1" name="Shape 41"/>
        <p:cNvGrpSpPr/>
        <p:nvPr/>
      </p:nvGrpSpPr>
      <p:grpSpPr>
        <a:xfrm>
          <a:off x="0" y="0"/>
          <a:ext cx="0" cy="0"/>
          <a:chOff x="0" y="0"/>
          <a:chExt cx="0" cy="0"/>
        </a:xfrm>
      </p:grpSpPr>
      <p:sp>
        <p:nvSpPr>
          <p:cNvPr id="42" name="Google Shape;42;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5"/>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44" name="Google Shape;44;p15"/>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5" name="Google Shape;45;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8" name="Shape 48"/>
        <p:cNvGrpSpPr/>
        <p:nvPr/>
      </p:nvGrpSpPr>
      <p:grpSpPr>
        <a:xfrm>
          <a:off x="0" y="0"/>
          <a:ext cx="0" cy="0"/>
          <a:chOff x="0" y="0"/>
          <a:chExt cx="0" cy="0"/>
        </a:xfrm>
      </p:grpSpPr>
      <p:sp>
        <p:nvSpPr>
          <p:cNvPr id="49" name="Google Shape;49;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16"/>
          <p:cNvSpPr/>
          <p:nvPr>
            <p:ph idx="2" type="pic"/>
          </p:nvPr>
        </p:nvSpPr>
        <p:spPr>
          <a:xfrm>
            <a:off x="5183188" y="987425"/>
            <a:ext cx="6172200" cy="4873625"/>
          </a:xfrm>
          <a:prstGeom prst="rect">
            <a:avLst/>
          </a:prstGeom>
          <a:noFill/>
          <a:ln>
            <a:noFill/>
          </a:ln>
        </p:spPr>
      </p:sp>
      <p:sp>
        <p:nvSpPr>
          <p:cNvPr id="51" name="Google Shape;51;p16"/>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2" name="Google Shape;52;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55" name="Shape 55"/>
        <p:cNvGrpSpPr/>
        <p:nvPr/>
      </p:nvGrpSpPr>
      <p:grpSpPr>
        <a:xfrm>
          <a:off x="0" y="0"/>
          <a:ext cx="0" cy="0"/>
          <a:chOff x="0" y="0"/>
          <a:chExt cx="0" cy="0"/>
        </a:xfrm>
      </p:grpSpPr>
      <p:sp>
        <p:nvSpPr>
          <p:cNvPr id="56" name="Google Shape;5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8" name="Google Shape;58;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1" name="Shape 61"/>
        <p:cNvGrpSpPr/>
        <p:nvPr/>
      </p:nvGrpSpPr>
      <p:grpSpPr>
        <a:xfrm>
          <a:off x="0" y="0"/>
          <a:ext cx="0" cy="0"/>
          <a:chOff x="0" y="0"/>
          <a:chExt cx="0" cy="0"/>
        </a:xfrm>
      </p:grpSpPr>
      <p:sp>
        <p:nvSpPr>
          <p:cNvPr id="62" name="Google Shape;62;p18"/>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4" name="Google Shape;64;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0"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slideLayout" Target="../slideLayouts/slideLayout11.xml"/><Relationship Id="rId3" Type="http://schemas.openxmlformats.org/officeDocument/2006/relationships/slideLayout" Target="../slideLayouts/slideLayout12.xml"/><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lv-LV"/>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67" name="Shape 67"/>
        <p:cNvGrpSpPr/>
        <p:nvPr/>
      </p:nvGrpSpPr>
      <p:grpSpPr>
        <a:xfrm>
          <a:off x="0" y="0"/>
          <a:ext cx="0" cy="0"/>
          <a:chOff x="0" y="0"/>
          <a:chExt cx="0" cy="0"/>
        </a:xfrm>
      </p:grpSpPr>
      <p:sp>
        <p:nvSpPr>
          <p:cNvPr id="68" name="Google Shape;68;g1e50ceeab73_0_36"/>
          <p:cNvSpPr txBox="1"/>
          <p:nvPr>
            <p:ph type="title"/>
          </p:nvPr>
        </p:nvSpPr>
        <p:spPr>
          <a:xfrm>
            <a:off x="609600" y="476229"/>
            <a:ext cx="8915700" cy="1143300"/>
          </a:xfrm>
          <a:prstGeom prst="rect">
            <a:avLst/>
          </a:prstGeom>
          <a:noFill/>
          <a:ln>
            <a:noFill/>
          </a:ln>
        </p:spPr>
        <p:txBody>
          <a:bodyPr anchorCtr="0" anchor="ctr" bIns="60925" lIns="121900" spcFirstLastPara="1" rIns="121900" wrap="square" tIns="60925">
            <a:normAutofit/>
          </a:bodyPr>
          <a:lstStyle>
            <a:lvl1pPr lvl="0" marR="0" rtl="0" algn="l">
              <a:spcBef>
                <a:spcPts val="0"/>
              </a:spcBef>
              <a:spcAft>
                <a:spcPts val="0"/>
              </a:spcAft>
              <a:buClr>
                <a:srgbClr val="00587E"/>
              </a:buClr>
              <a:buSzPts val="4500"/>
              <a:buFont typeface="Arial"/>
              <a:buNone/>
              <a:defRPr b="0" i="0" sz="4500" u="none" cap="none" strike="noStrike">
                <a:solidFill>
                  <a:srgbClr val="00587E"/>
                </a:solidFill>
                <a:latin typeface="Arial"/>
                <a:ea typeface="Arial"/>
                <a:cs typeface="Arial"/>
                <a:sym typeface="Arial"/>
              </a:defRPr>
            </a:lvl1pPr>
            <a:lvl2pPr lvl="1" rtl="0">
              <a:spcBef>
                <a:spcPts val="0"/>
              </a:spcBef>
              <a:spcAft>
                <a:spcPts val="0"/>
              </a:spcAft>
              <a:buSzPts val="1900"/>
              <a:buNone/>
              <a:defRPr sz="2400"/>
            </a:lvl2pPr>
            <a:lvl3pPr lvl="2" rtl="0">
              <a:spcBef>
                <a:spcPts val="0"/>
              </a:spcBef>
              <a:spcAft>
                <a:spcPts val="0"/>
              </a:spcAft>
              <a:buSzPts val="1900"/>
              <a:buNone/>
              <a:defRPr sz="2400"/>
            </a:lvl3pPr>
            <a:lvl4pPr lvl="3" rtl="0">
              <a:spcBef>
                <a:spcPts val="0"/>
              </a:spcBef>
              <a:spcAft>
                <a:spcPts val="0"/>
              </a:spcAft>
              <a:buSzPts val="1900"/>
              <a:buNone/>
              <a:defRPr sz="2400"/>
            </a:lvl4pPr>
            <a:lvl5pPr lvl="4" rtl="0">
              <a:spcBef>
                <a:spcPts val="0"/>
              </a:spcBef>
              <a:spcAft>
                <a:spcPts val="0"/>
              </a:spcAft>
              <a:buSzPts val="1900"/>
              <a:buNone/>
              <a:defRPr sz="2400"/>
            </a:lvl5pPr>
            <a:lvl6pPr lvl="5" rtl="0">
              <a:spcBef>
                <a:spcPts val="0"/>
              </a:spcBef>
              <a:spcAft>
                <a:spcPts val="0"/>
              </a:spcAft>
              <a:buSzPts val="1900"/>
              <a:buNone/>
              <a:defRPr sz="2400"/>
            </a:lvl6pPr>
            <a:lvl7pPr lvl="6" rtl="0">
              <a:spcBef>
                <a:spcPts val="0"/>
              </a:spcBef>
              <a:spcAft>
                <a:spcPts val="0"/>
              </a:spcAft>
              <a:buSzPts val="1900"/>
              <a:buNone/>
              <a:defRPr sz="2400"/>
            </a:lvl7pPr>
            <a:lvl8pPr lvl="7" rtl="0">
              <a:spcBef>
                <a:spcPts val="0"/>
              </a:spcBef>
              <a:spcAft>
                <a:spcPts val="0"/>
              </a:spcAft>
              <a:buSzPts val="1900"/>
              <a:buNone/>
              <a:defRPr sz="2400"/>
            </a:lvl8pPr>
            <a:lvl9pPr lvl="8" rtl="0">
              <a:spcBef>
                <a:spcPts val="0"/>
              </a:spcBef>
              <a:spcAft>
                <a:spcPts val="0"/>
              </a:spcAft>
              <a:buSzPts val="1900"/>
              <a:buNone/>
              <a:defRPr sz="2400"/>
            </a:lvl9pPr>
          </a:lstStyle>
          <a:p/>
        </p:txBody>
      </p:sp>
      <p:sp>
        <p:nvSpPr>
          <p:cNvPr id="69" name="Google Shape;69;g1e50ceeab73_0_36"/>
          <p:cNvSpPr txBox="1"/>
          <p:nvPr>
            <p:ph idx="1" type="body"/>
          </p:nvPr>
        </p:nvSpPr>
        <p:spPr>
          <a:xfrm>
            <a:off x="609600" y="2000240"/>
            <a:ext cx="10972800" cy="4191300"/>
          </a:xfrm>
          <a:prstGeom prst="rect">
            <a:avLst/>
          </a:prstGeom>
          <a:noFill/>
          <a:ln>
            <a:noFill/>
          </a:ln>
        </p:spPr>
        <p:txBody>
          <a:bodyPr anchorCtr="0" anchor="t" bIns="60925" lIns="121900" spcFirstLastPara="1" rIns="121900" wrap="square" tIns="60925">
            <a:normAutofit/>
          </a:bodyPr>
          <a:lstStyle>
            <a:lvl1pPr indent="-228600" lvl="0" marL="457200" marR="0" rtl="0" algn="l">
              <a:spcBef>
                <a:spcPts val="400"/>
              </a:spcBef>
              <a:spcAft>
                <a:spcPts val="0"/>
              </a:spcAft>
              <a:buClr>
                <a:schemeClr val="dk1"/>
              </a:buClr>
              <a:buSzPts val="2100"/>
              <a:buFont typeface="Arial"/>
              <a:buNone/>
              <a:defRPr b="0" i="0" sz="2100" u="none" cap="none" strike="noStrike">
                <a:solidFill>
                  <a:schemeClr val="dk1"/>
                </a:solidFill>
                <a:latin typeface="Arial"/>
                <a:ea typeface="Arial"/>
                <a:cs typeface="Arial"/>
                <a:sym typeface="Arial"/>
              </a:defRPr>
            </a:lvl1pPr>
            <a:lvl2pPr indent="-228600" lvl="1" marL="914400" marR="0" rtl="0" algn="l">
              <a:spcBef>
                <a:spcPts val="6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indent="-228600" lvl="2" marL="1371600" marR="0" rtl="0" algn="l">
              <a:spcBef>
                <a:spcPts val="6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indent="-228600" lvl="3" marL="1828800" marR="0" rtl="0" algn="l">
              <a:spcBef>
                <a:spcPts val="6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indent="-228600" lvl="4" marL="2286000" marR="0" rtl="0" algn="l">
              <a:spcBef>
                <a:spcPts val="60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indent="-400050" lvl="5" marL="27432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6pPr>
            <a:lvl7pPr indent="-400050" lvl="6" marL="32004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7pPr>
            <a:lvl8pPr indent="-400050" lvl="7" marL="36576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8pPr>
            <a:lvl9pPr indent="-400050" lvl="8" marL="4114800" marR="0" rtl="0" algn="l">
              <a:spcBef>
                <a:spcPts val="500"/>
              </a:spcBef>
              <a:spcAft>
                <a:spcPts val="0"/>
              </a:spcAft>
              <a:buClr>
                <a:schemeClr val="dk1"/>
              </a:buClr>
              <a:buSzPts val="2700"/>
              <a:buFont typeface="Arial"/>
              <a:buChar char="•"/>
              <a:defRPr b="0" i="0" sz="27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6.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png"/><Relationship Id="rId4" Type="http://schemas.openxmlformats.org/officeDocument/2006/relationships/image" Target="../media/image9.png"/><Relationship Id="rId5"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8.2.3.0/22/A/005" TargetMode="External"/><Relationship Id="rId4" Type="http://schemas.openxmlformats.org/officeDocument/2006/relationships/image" Target="../media/image11.png"/><Relationship Id="rId5"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g1e50ceeab73_0_30"/>
          <p:cNvSpPr txBox="1"/>
          <p:nvPr>
            <p:ph type="ctrTitle"/>
          </p:nvPr>
        </p:nvSpPr>
        <p:spPr>
          <a:xfrm>
            <a:off x="815413" y="2660915"/>
            <a:ext cx="9121200" cy="2784300"/>
          </a:xfrm>
          <a:prstGeom prst="rect">
            <a:avLst/>
          </a:prstGeom>
          <a:noFill/>
          <a:ln>
            <a:noFill/>
          </a:ln>
        </p:spPr>
        <p:txBody>
          <a:bodyPr anchorCtr="0" anchor="ctr" bIns="60925" lIns="121900" spcFirstLastPara="1" rIns="121900" wrap="square" tIns="60925">
            <a:normAutofit/>
          </a:bodyPr>
          <a:lstStyle/>
          <a:p>
            <a:pPr indent="0" lvl="0" marL="0" rtl="0" algn="l">
              <a:spcBef>
                <a:spcPts val="0"/>
              </a:spcBef>
              <a:spcAft>
                <a:spcPts val="0"/>
              </a:spcAft>
              <a:buClr>
                <a:srgbClr val="00587E"/>
              </a:buClr>
              <a:buSzPts val="3700"/>
              <a:buFont typeface="Arial"/>
              <a:buNone/>
            </a:pPr>
            <a:r>
              <a:rPr lang="lv-LV" sz="3700"/>
              <a:t>Projekts “Digitalizācijas iniciatīvas studiju kvalitātes pilnveidei augstskolu stratēģiskās specializācijas jomās”</a:t>
            </a:r>
            <a:br>
              <a:rPr lang="lv-LV" sz="3700"/>
            </a:br>
            <a:br>
              <a:rPr lang="lv-LV" sz="1300"/>
            </a:br>
            <a:r>
              <a:rPr lang="lv-LV" sz="2400"/>
              <a:t>Projekta Nr. 8.2.3.0/22/A/005</a:t>
            </a:r>
            <a:endParaRPr b="1" sz="2400"/>
          </a:p>
        </p:txBody>
      </p:sp>
      <p:sp>
        <p:nvSpPr>
          <p:cNvPr id="96" name="Google Shape;96;g1e50ceeab73_0_30"/>
          <p:cNvSpPr txBox="1"/>
          <p:nvPr>
            <p:ph idx="1" type="subTitle"/>
          </p:nvPr>
        </p:nvSpPr>
        <p:spPr>
          <a:xfrm>
            <a:off x="785784" y="5651784"/>
            <a:ext cx="9438900" cy="762000"/>
          </a:xfrm>
          <a:prstGeom prst="rect">
            <a:avLst/>
          </a:prstGeom>
          <a:noFill/>
          <a:ln>
            <a:noFill/>
          </a:ln>
        </p:spPr>
        <p:txBody>
          <a:bodyPr anchorCtr="0" anchor="t" bIns="60925" lIns="121900" spcFirstLastPara="1" rIns="121900" wrap="square" tIns="60925">
            <a:normAutofit/>
          </a:bodyPr>
          <a:lstStyle/>
          <a:p>
            <a:pPr indent="0" lvl="0" marL="0" rtl="0" algn="l">
              <a:spcBef>
                <a:spcPts val="0"/>
              </a:spcBef>
              <a:spcAft>
                <a:spcPts val="0"/>
              </a:spcAft>
              <a:buClr>
                <a:schemeClr val="dk1"/>
              </a:buClr>
              <a:buSzPts val="2100"/>
              <a:buNone/>
            </a:pPr>
            <a:r>
              <a:rPr lang="lv-LV">
                <a:solidFill>
                  <a:schemeClr val="dk1"/>
                </a:solidFill>
              </a:rPr>
              <a:t>Projekta vadošais partneris – Latvijas Biozinātņu un tehnoloģiju universitāte</a:t>
            </a:r>
            <a:endParaRPr/>
          </a:p>
        </p:txBody>
      </p:sp>
      <p:pic>
        <p:nvPicPr>
          <p:cNvPr descr="C:\Users\KristineTi.TMC_A\Pictures\LV_ID_EU_logo_ansamblis_ESF_RGB.jpg" id="97" name="Google Shape;97;g1e50ceeab73_0_30"/>
          <p:cNvPicPr preferRelativeResize="0"/>
          <p:nvPr/>
        </p:nvPicPr>
        <p:blipFill rotWithShape="1">
          <a:blip r:embed="rId3">
            <a:alphaModFix/>
          </a:blip>
          <a:srcRect b="0" l="0" r="0" t="0"/>
          <a:stretch/>
        </p:blipFill>
        <p:spPr>
          <a:xfrm>
            <a:off x="431371" y="740701"/>
            <a:ext cx="7598833" cy="171365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838200" y="11333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v-LV" sz="4000">
                <a:solidFill>
                  <a:srgbClr val="00587E"/>
                </a:solidFill>
              </a:rPr>
              <a:t>Digitālā mārketinga pētījumu virzieni un izmantotās metodes</a:t>
            </a:r>
            <a:endParaRPr>
              <a:solidFill>
                <a:srgbClr val="00587E"/>
              </a:solidFill>
            </a:endParaRPr>
          </a:p>
        </p:txBody>
      </p:sp>
      <p:sp>
        <p:nvSpPr>
          <p:cNvPr id="166" name="Google Shape;166;p21"/>
          <p:cNvSpPr txBox="1"/>
          <p:nvPr>
            <p:ph idx="1" type="body"/>
          </p:nvPr>
        </p:nvSpPr>
        <p:spPr>
          <a:xfrm>
            <a:off x="838200" y="1545185"/>
            <a:ext cx="10133949" cy="4351338"/>
          </a:xfrm>
          <a:prstGeom prst="rect">
            <a:avLst/>
          </a:prstGeom>
          <a:noFill/>
          <a:ln>
            <a:noFill/>
          </a:ln>
        </p:spPr>
        <p:txBody>
          <a:bodyPr anchorCtr="0" anchor="t" bIns="45700" lIns="91425" spcFirstLastPara="1" rIns="91425" wrap="square" tIns="45700">
            <a:normAutofit lnSpcReduction="10000"/>
          </a:bodyPr>
          <a:lstStyle/>
          <a:p>
            <a:pPr indent="0" lvl="0" marL="114300" rtl="0" algn="ctr">
              <a:lnSpc>
                <a:spcPct val="100000"/>
              </a:lnSpc>
              <a:spcBef>
                <a:spcPts val="0"/>
              </a:spcBef>
              <a:spcAft>
                <a:spcPts val="0"/>
              </a:spcAft>
              <a:buSzPts val="1800"/>
              <a:buNone/>
            </a:pPr>
            <a:r>
              <a:rPr lang="lv-LV" sz="2000">
                <a:solidFill>
                  <a:srgbClr val="263238"/>
                </a:solidFill>
                <a:latin typeface="Arial"/>
                <a:ea typeface="Arial"/>
                <a:cs typeface="Arial"/>
                <a:sym typeface="Arial"/>
              </a:rPr>
              <a:t>Lai samazinātu pieņemamo lēmumu riskus, digitālajā mārketingā izmanto </a:t>
            </a:r>
            <a:r>
              <a:rPr lang="lv-LV" sz="2000">
                <a:highlight>
                  <a:srgbClr val="FF0000"/>
                </a:highlight>
                <a:latin typeface="Arial"/>
                <a:ea typeface="Arial"/>
                <a:cs typeface="Arial"/>
                <a:sym typeface="Arial"/>
              </a:rPr>
              <a:t>kvalitatīvās</a:t>
            </a:r>
            <a:r>
              <a:rPr lang="lv-LV" sz="2000">
                <a:solidFill>
                  <a:srgbClr val="263238"/>
                </a:solidFill>
                <a:latin typeface="Arial"/>
                <a:ea typeface="Arial"/>
                <a:cs typeface="Arial"/>
                <a:sym typeface="Arial"/>
              </a:rPr>
              <a:t> un </a:t>
            </a:r>
            <a:r>
              <a:rPr lang="lv-LV" sz="2000">
                <a:highlight>
                  <a:srgbClr val="00FFFF"/>
                </a:highlight>
                <a:latin typeface="Arial"/>
                <a:ea typeface="Arial"/>
                <a:cs typeface="Arial"/>
                <a:sym typeface="Arial"/>
              </a:rPr>
              <a:t>kvantitatīvas</a:t>
            </a:r>
            <a:r>
              <a:rPr lang="lv-LV" sz="2000">
                <a:solidFill>
                  <a:srgbClr val="263238"/>
                </a:solidFill>
                <a:latin typeface="Arial"/>
                <a:ea typeface="Arial"/>
                <a:cs typeface="Arial"/>
                <a:sym typeface="Arial"/>
              </a:rPr>
              <a:t> pētniecības metodes:</a:t>
            </a:r>
            <a:endParaRPr/>
          </a:p>
          <a:p>
            <a:pPr indent="0" lvl="0" marL="114300" rtl="0" algn="ctr">
              <a:lnSpc>
                <a:spcPct val="100000"/>
              </a:lnSpc>
              <a:spcBef>
                <a:spcPts val="600"/>
              </a:spcBef>
              <a:spcAft>
                <a:spcPts val="0"/>
              </a:spcAft>
              <a:buSzPts val="1800"/>
              <a:buNone/>
            </a:pPr>
            <a:r>
              <a:t/>
            </a:r>
            <a:endParaRPr sz="2000">
              <a:solidFill>
                <a:srgbClr val="263238"/>
              </a:solidFill>
              <a:latin typeface="Arial"/>
              <a:ea typeface="Arial"/>
              <a:cs typeface="Arial"/>
              <a:sym typeface="Arial"/>
            </a:endParaRPr>
          </a:p>
          <a:p>
            <a:pPr indent="-342900" lvl="0" marL="457200" rtl="0" algn="just">
              <a:lnSpc>
                <a:spcPct val="100000"/>
              </a:lnSpc>
              <a:spcBef>
                <a:spcPts val="600"/>
              </a:spcBef>
              <a:spcAft>
                <a:spcPts val="0"/>
              </a:spcAft>
              <a:buSzPts val="1800"/>
              <a:buChar char="•"/>
            </a:pPr>
            <a:r>
              <a:rPr lang="lv-LV" sz="2000">
                <a:solidFill>
                  <a:srgbClr val="263238"/>
                </a:solidFill>
                <a:highlight>
                  <a:srgbClr val="FF0000"/>
                </a:highlight>
                <a:latin typeface="Arial"/>
                <a:ea typeface="Arial"/>
                <a:cs typeface="Arial"/>
                <a:sym typeface="Arial"/>
              </a:rPr>
              <a:t>Kvalitatīvās</a:t>
            </a:r>
            <a:r>
              <a:rPr lang="lv-LV" sz="2000">
                <a:solidFill>
                  <a:srgbClr val="263238"/>
                </a:solidFill>
                <a:latin typeface="Arial"/>
                <a:ea typeface="Arial"/>
                <a:cs typeface="Arial"/>
                <a:sym typeface="Arial"/>
              </a:rPr>
              <a:t> digitālā mārketinga pētniecības metodes ir nestrukturizētas metodes, kas balstītas uz mazu izlasi, lai noteiktu mārketinga nozīmi patērētāju rīcībā digitālajā vidē, digitālā mārketinga plānošanas, izstrādes un vadīšanas procesus un novērtētu to efektivitāti (fokusa grupas metode, padziļinātās intervijas metode, asociatīvās, domas pabeigšanas, konstruēšanas, ekspresīvās metodes)</a:t>
            </a:r>
            <a:endParaRPr/>
          </a:p>
          <a:p>
            <a:pPr indent="-342900" lvl="0" marL="457200" rtl="0" algn="just">
              <a:lnSpc>
                <a:spcPct val="100000"/>
              </a:lnSpc>
              <a:spcBef>
                <a:spcPts val="600"/>
              </a:spcBef>
              <a:spcAft>
                <a:spcPts val="600"/>
              </a:spcAft>
              <a:buSzPts val="1800"/>
              <a:buChar char="•"/>
            </a:pPr>
            <a:r>
              <a:rPr lang="lv-LV" sz="2000">
                <a:solidFill>
                  <a:srgbClr val="263238"/>
                </a:solidFill>
                <a:highlight>
                  <a:srgbClr val="00FFFF"/>
                </a:highlight>
                <a:latin typeface="Arial"/>
                <a:ea typeface="Arial"/>
                <a:cs typeface="Arial"/>
                <a:sym typeface="Arial"/>
              </a:rPr>
              <a:t>Kvantitatīvās</a:t>
            </a:r>
            <a:r>
              <a:rPr lang="lv-LV" sz="2000">
                <a:solidFill>
                  <a:srgbClr val="263238"/>
                </a:solidFill>
                <a:latin typeface="Arial"/>
                <a:ea typeface="Arial"/>
                <a:cs typeface="Arial"/>
                <a:sym typeface="Arial"/>
              </a:rPr>
              <a:t> mārketinga pētniecības metodes ir strukturizētas metodes, kas balstās uz lielu izlasi un statistisko analīzi, lai noteiktu kvantitatīvos rādītājus par patērētāju rīcību digitālajā vidē, mērķauditoriju, digitālā mārketinga komunikācijas efektivitāti un citus rādītājus. Kvantitatīvās metodes var dalīt aprakstošajās (fizioloģiskās, </a:t>
            </a:r>
            <a:r>
              <a:rPr lang="lv-LV" sz="2000">
                <a:latin typeface="Arial"/>
                <a:ea typeface="Arial"/>
                <a:cs typeface="Arial"/>
                <a:sym typeface="Arial"/>
              </a:rPr>
              <a:t>aptaujas</a:t>
            </a:r>
            <a:r>
              <a:rPr lang="lv-LV" sz="2000">
                <a:solidFill>
                  <a:srgbClr val="263238"/>
                </a:solidFill>
                <a:latin typeface="Arial"/>
                <a:ea typeface="Arial"/>
                <a:cs typeface="Arial"/>
                <a:sym typeface="Arial"/>
              </a:rPr>
              <a:t>, novērošana) un cēloņsakarību (ekspertu aptaujas, eksperimenti).</a:t>
            </a:r>
            <a:endParaRPr sz="2000"/>
          </a:p>
        </p:txBody>
      </p:sp>
      <p:pic>
        <p:nvPicPr>
          <p:cNvPr id="167" name="Google Shape;167;p21"/>
          <p:cNvPicPr preferRelativeResize="0"/>
          <p:nvPr/>
        </p:nvPicPr>
        <p:blipFill rotWithShape="1">
          <a:blip r:embed="rId3">
            <a:alphaModFix/>
          </a:blip>
          <a:srcRect b="0" l="0" r="0" t="0"/>
          <a:stretch/>
        </p:blipFill>
        <p:spPr>
          <a:xfrm>
            <a:off x="1219851" y="5896523"/>
            <a:ext cx="2091109" cy="280440"/>
          </a:xfrm>
          <a:prstGeom prst="rect">
            <a:avLst/>
          </a:prstGeom>
          <a:noFill/>
          <a:ln>
            <a:noFill/>
          </a:ln>
        </p:spPr>
      </p:pic>
      <p:pic>
        <p:nvPicPr>
          <p:cNvPr id="168" name="Google Shape;168;p21"/>
          <p:cNvPicPr preferRelativeResize="0"/>
          <p:nvPr/>
        </p:nvPicPr>
        <p:blipFill rotWithShape="1">
          <a:blip r:embed="rId4">
            <a:alphaModFix/>
          </a:blip>
          <a:srcRect b="0" l="0" r="0" t="0"/>
          <a:stretch/>
        </p:blipFill>
        <p:spPr>
          <a:xfrm>
            <a:off x="10335039" y="862997"/>
            <a:ext cx="1320247" cy="1432240"/>
          </a:xfrm>
          <a:prstGeom prst="rect">
            <a:avLst/>
          </a:prstGeom>
          <a:noFill/>
          <a:ln>
            <a:noFill/>
          </a:ln>
        </p:spPr>
      </p:pic>
      <p:pic>
        <p:nvPicPr>
          <p:cNvPr id="169" name="Google Shape;169;p21"/>
          <p:cNvPicPr preferRelativeResize="0"/>
          <p:nvPr/>
        </p:nvPicPr>
        <p:blipFill rotWithShape="1">
          <a:blip r:embed="rId5">
            <a:alphaModFix/>
          </a:blip>
          <a:srcRect b="0" l="0" r="0" t="0"/>
          <a:stretch/>
        </p:blipFill>
        <p:spPr>
          <a:xfrm>
            <a:off x="4597136" y="5534993"/>
            <a:ext cx="2544418" cy="120967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2"/>
          <p:cNvSpPr txBox="1"/>
          <p:nvPr>
            <p:ph type="title"/>
          </p:nvPr>
        </p:nvSpPr>
        <p:spPr>
          <a:xfrm>
            <a:off x="838200" y="524152"/>
            <a:ext cx="10515600" cy="105285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v-LV" sz="4000">
                <a:solidFill>
                  <a:srgbClr val="00587E"/>
                </a:solidFill>
              </a:rPr>
              <a:t>Digitālā mārketinga aktualitātes</a:t>
            </a:r>
            <a:endParaRPr>
              <a:solidFill>
                <a:srgbClr val="00587E"/>
              </a:solidFill>
            </a:endParaRPr>
          </a:p>
        </p:txBody>
      </p:sp>
      <p:sp>
        <p:nvSpPr>
          <p:cNvPr id="175" name="Google Shape;175;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lv-LV">
                <a:solidFill>
                  <a:srgbClr val="222222"/>
                </a:solidFill>
                <a:latin typeface="Calibri"/>
                <a:ea typeface="Calibri"/>
                <a:cs typeface="Calibri"/>
                <a:sym typeface="Calibri"/>
              </a:rPr>
              <a:t>Videoreklāmu uzplaukums</a:t>
            </a:r>
            <a:endParaRPr/>
          </a:p>
          <a:p>
            <a:pPr indent="-342900" lvl="0" marL="457200" rtl="0" algn="just">
              <a:lnSpc>
                <a:spcPct val="90000"/>
              </a:lnSpc>
              <a:spcBef>
                <a:spcPts val="1000"/>
              </a:spcBef>
              <a:spcAft>
                <a:spcPts val="0"/>
              </a:spcAft>
              <a:buSzPts val="1800"/>
              <a:buChar char="•"/>
            </a:pPr>
            <a:r>
              <a:rPr lang="lv-LV">
                <a:solidFill>
                  <a:srgbClr val="222222"/>
                </a:solidFill>
                <a:latin typeface="Calibri"/>
                <a:ea typeface="Calibri"/>
                <a:cs typeface="Calibri"/>
                <a:sym typeface="Calibri"/>
              </a:rPr>
              <a:t>Attēli meklēšanas rezultātos</a:t>
            </a:r>
            <a:endParaRPr/>
          </a:p>
          <a:p>
            <a:pPr indent="-342900" lvl="0" marL="457200" rtl="0" algn="just">
              <a:lnSpc>
                <a:spcPct val="90000"/>
              </a:lnSpc>
              <a:spcBef>
                <a:spcPts val="1000"/>
              </a:spcBef>
              <a:spcAft>
                <a:spcPts val="0"/>
              </a:spcAft>
              <a:buSzPts val="1800"/>
              <a:buChar char="•"/>
            </a:pPr>
            <a:r>
              <a:rPr lang="lv-LV">
                <a:solidFill>
                  <a:srgbClr val="222222"/>
                </a:solidFill>
                <a:latin typeface="Calibri"/>
                <a:ea typeface="Calibri"/>
                <a:cs typeface="Calibri"/>
                <a:sym typeface="Calibri"/>
              </a:rPr>
              <a:t>Krāpšana ar klikšķiem joprojām pastāv</a:t>
            </a:r>
            <a:endParaRPr/>
          </a:p>
          <a:p>
            <a:pPr indent="-342900" lvl="0" marL="457200" rtl="0" algn="just">
              <a:lnSpc>
                <a:spcPct val="90000"/>
              </a:lnSpc>
              <a:spcBef>
                <a:spcPts val="1000"/>
              </a:spcBef>
              <a:spcAft>
                <a:spcPts val="0"/>
              </a:spcAft>
              <a:buSzPts val="1800"/>
              <a:buChar char="•"/>
            </a:pPr>
            <a:r>
              <a:rPr lang="lv-LV">
                <a:solidFill>
                  <a:srgbClr val="222222"/>
                </a:solidFill>
                <a:latin typeface="Calibri"/>
                <a:ea typeface="Calibri"/>
                <a:cs typeface="Calibri"/>
                <a:sym typeface="Calibri"/>
              </a:rPr>
              <a:t>Mākslīgā intelekta satura pieaugums</a:t>
            </a:r>
            <a:endParaRPr/>
          </a:p>
          <a:p>
            <a:pPr indent="-342900" lvl="0" marL="457200" rtl="0" algn="just">
              <a:lnSpc>
                <a:spcPct val="90000"/>
              </a:lnSpc>
              <a:spcBef>
                <a:spcPts val="1000"/>
              </a:spcBef>
              <a:spcAft>
                <a:spcPts val="0"/>
              </a:spcAft>
              <a:buSzPts val="1800"/>
              <a:buChar char="•"/>
            </a:pPr>
            <a:r>
              <a:rPr lang="lv-LV">
                <a:solidFill>
                  <a:srgbClr val="222222"/>
                </a:solidFill>
                <a:latin typeface="Calibri"/>
                <a:ea typeface="Calibri"/>
                <a:cs typeface="Calibri"/>
                <a:sym typeface="Calibri"/>
              </a:rPr>
              <a:t>Datu īpašumtiesību jautājumu saasināšanās</a:t>
            </a:r>
            <a:endParaRPr/>
          </a:p>
          <a:p>
            <a:pPr indent="-342900" lvl="0" marL="457200" rtl="0" algn="just">
              <a:lnSpc>
                <a:spcPct val="90000"/>
              </a:lnSpc>
              <a:spcBef>
                <a:spcPts val="1000"/>
              </a:spcBef>
              <a:spcAft>
                <a:spcPts val="0"/>
              </a:spcAft>
              <a:buSzPts val="1800"/>
              <a:buChar char="•"/>
            </a:pPr>
            <a:r>
              <a:rPr lang="lv-LV">
                <a:solidFill>
                  <a:srgbClr val="222222"/>
                </a:solidFill>
                <a:latin typeface="Calibri"/>
                <a:ea typeface="Calibri"/>
                <a:cs typeface="Calibri"/>
                <a:sym typeface="Calibri"/>
              </a:rPr>
              <a:t>Lietotāju radītā satura (UGC) pieaugums un uzplaukums</a:t>
            </a:r>
            <a:endParaRPr/>
          </a:p>
          <a:p>
            <a:pPr indent="-228600" lvl="0" marL="457200" rtl="0" algn="l">
              <a:lnSpc>
                <a:spcPct val="90000"/>
              </a:lnSpc>
              <a:spcBef>
                <a:spcPts val="1000"/>
              </a:spcBef>
              <a:spcAft>
                <a:spcPts val="0"/>
              </a:spcAft>
              <a:buClr>
                <a:schemeClr val="dk1"/>
              </a:buClr>
              <a:buSzPts val="1800"/>
              <a:buNone/>
            </a:pPr>
            <a:r>
              <a:t/>
            </a:r>
            <a:endParaRPr b="1">
              <a:solidFill>
                <a:srgbClr val="222222"/>
              </a:solidFill>
              <a:latin typeface="Montserrat"/>
              <a:ea typeface="Montserrat"/>
              <a:cs typeface="Montserrat"/>
              <a:sym typeface="Montserrat"/>
            </a:endParaRPr>
          </a:p>
          <a:p>
            <a:pPr indent="-228600" lvl="0" marL="457200" rtl="0" algn="l">
              <a:lnSpc>
                <a:spcPct val="90000"/>
              </a:lnSpc>
              <a:spcBef>
                <a:spcPts val="1000"/>
              </a:spcBef>
              <a:spcAft>
                <a:spcPts val="0"/>
              </a:spcAft>
              <a:buClr>
                <a:schemeClr val="dk1"/>
              </a:buClr>
              <a:buSzPts val="1800"/>
              <a:buNone/>
            </a:pPr>
            <a:r>
              <a:t/>
            </a:r>
            <a:endParaRPr b="1">
              <a:solidFill>
                <a:srgbClr val="222222"/>
              </a:solidFill>
              <a:latin typeface="Montserrat"/>
              <a:ea typeface="Montserrat"/>
              <a:cs typeface="Montserrat"/>
              <a:sym typeface="Montserrat"/>
            </a:endParaRPr>
          </a:p>
          <a:p>
            <a:pPr indent="-228600" lvl="0" marL="457200" rtl="0" algn="l">
              <a:lnSpc>
                <a:spcPct val="90000"/>
              </a:lnSpc>
              <a:spcBef>
                <a:spcPts val="1000"/>
              </a:spcBef>
              <a:spcAft>
                <a:spcPts val="0"/>
              </a:spcAft>
              <a:buClr>
                <a:schemeClr val="dk1"/>
              </a:buClr>
              <a:buSzPts val="1800"/>
              <a:buNone/>
            </a:pPr>
            <a:r>
              <a:t/>
            </a:r>
            <a:endParaRPr b="1">
              <a:solidFill>
                <a:srgbClr val="222222"/>
              </a:solidFill>
              <a:latin typeface="Montserrat"/>
              <a:ea typeface="Montserrat"/>
              <a:cs typeface="Montserrat"/>
              <a:sym typeface="Montserrat"/>
            </a:endParaRPr>
          </a:p>
          <a:p>
            <a:pPr indent="-228600" lvl="0" marL="457200" rtl="0" algn="l">
              <a:lnSpc>
                <a:spcPct val="90000"/>
              </a:lnSpc>
              <a:spcBef>
                <a:spcPts val="1000"/>
              </a:spcBef>
              <a:spcAft>
                <a:spcPts val="0"/>
              </a:spcAft>
              <a:buClr>
                <a:schemeClr val="dk1"/>
              </a:buClr>
              <a:buSzPts val="1800"/>
              <a:buNone/>
            </a:pPr>
            <a:r>
              <a:t/>
            </a:r>
            <a:endParaRPr b="1">
              <a:solidFill>
                <a:srgbClr val="222222"/>
              </a:solidFill>
              <a:latin typeface="Montserrat"/>
              <a:ea typeface="Montserrat"/>
              <a:cs typeface="Montserrat"/>
              <a:sym typeface="Montserrat"/>
            </a:endParaRPr>
          </a:p>
          <a:p>
            <a:pPr indent="-228600" lvl="0" marL="457200" rtl="0" algn="l">
              <a:lnSpc>
                <a:spcPct val="90000"/>
              </a:lnSpc>
              <a:spcBef>
                <a:spcPts val="1000"/>
              </a:spcBef>
              <a:spcAft>
                <a:spcPts val="0"/>
              </a:spcAft>
              <a:buClr>
                <a:schemeClr val="dk1"/>
              </a:buClr>
              <a:buSzPts val="1800"/>
              <a:buNone/>
            </a:pPr>
            <a:r>
              <a:t/>
            </a:r>
            <a:endParaRPr/>
          </a:p>
        </p:txBody>
      </p:sp>
      <p:sp>
        <p:nvSpPr>
          <p:cNvPr id="176" name="Google Shape;176;p22"/>
          <p:cNvSpPr txBox="1"/>
          <p:nvPr/>
        </p:nvSpPr>
        <p:spPr>
          <a:xfrm>
            <a:off x="1278835" y="5380383"/>
            <a:ext cx="1425390"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lv-LV" sz="1000" u="none" cap="none" strike="noStrike">
                <a:solidFill>
                  <a:srgbClr val="000000"/>
                </a:solidFill>
                <a:latin typeface="Calibri"/>
                <a:ea typeface="Calibri"/>
                <a:cs typeface="Calibri"/>
                <a:sym typeface="Calibri"/>
              </a:rPr>
              <a:t>Avots: FCR Digital, 2023</a:t>
            </a:r>
            <a:endParaRPr/>
          </a:p>
        </p:txBody>
      </p:sp>
      <p:pic>
        <p:nvPicPr>
          <p:cNvPr id="177" name="Google Shape;177;p22"/>
          <p:cNvPicPr preferRelativeResize="0"/>
          <p:nvPr/>
        </p:nvPicPr>
        <p:blipFill rotWithShape="1">
          <a:blip r:embed="rId3">
            <a:alphaModFix/>
          </a:blip>
          <a:srcRect b="0" l="0" r="0" t="0"/>
          <a:stretch/>
        </p:blipFill>
        <p:spPr>
          <a:xfrm>
            <a:off x="8885583" y="4987510"/>
            <a:ext cx="2286000" cy="1619250"/>
          </a:xfrm>
          <a:prstGeom prst="rect">
            <a:avLst/>
          </a:prstGeom>
          <a:noFill/>
          <a:ln>
            <a:noFill/>
          </a:ln>
        </p:spPr>
      </p:pic>
      <p:pic>
        <p:nvPicPr>
          <p:cNvPr id="178" name="Google Shape;178;p22"/>
          <p:cNvPicPr preferRelativeResize="0"/>
          <p:nvPr/>
        </p:nvPicPr>
        <p:blipFill rotWithShape="1">
          <a:blip r:embed="rId4">
            <a:alphaModFix/>
          </a:blip>
          <a:srcRect b="0" l="0" r="0" t="0"/>
          <a:stretch/>
        </p:blipFill>
        <p:spPr>
          <a:xfrm>
            <a:off x="9438860" y="1825625"/>
            <a:ext cx="2265293" cy="2265293"/>
          </a:xfrm>
          <a:prstGeom prst="rect">
            <a:avLst/>
          </a:prstGeom>
          <a:noFill/>
          <a:ln>
            <a:noFill/>
          </a:ln>
        </p:spPr>
      </p:pic>
      <p:pic>
        <p:nvPicPr>
          <p:cNvPr id="179" name="Google Shape;179;p22"/>
          <p:cNvPicPr preferRelativeResize="0"/>
          <p:nvPr/>
        </p:nvPicPr>
        <p:blipFill rotWithShape="1">
          <a:blip r:embed="rId5">
            <a:alphaModFix/>
          </a:blip>
          <a:srcRect b="0" l="0" r="0" t="0"/>
          <a:stretch/>
        </p:blipFill>
        <p:spPr>
          <a:xfrm>
            <a:off x="7388087" y="1577010"/>
            <a:ext cx="1619250" cy="1619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
          <p:cNvSpPr txBox="1"/>
          <p:nvPr>
            <p:ph type="ctrTitle"/>
          </p:nvPr>
        </p:nvSpPr>
        <p:spPr>
          <a:xfrm>
            <a:off x="694266" y="1453952"/>
            <a:ext cx="10803466" cy="197504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3500"/>
              <a:buNone/>
            </a:pPr>
            <a:r>
              <a:rPr lang="lv-LV" sz="3500"/>
              <a:t>Studiju kursa</a:t>
            </a:r>
            <a:br>
              <a:rPr lang="lv-LV" sz="3500"/>
            </a:br>
            <a:r>
              <a:rPr b="1" lang="lv-LV" sz="3500"/>
              <a:t>«Digitālais mārketings»</a:t>
            </a:r>
            <a:br>
              <a:rPr b="1" lang="lv-LV" sz="3500"/>
            </a:br>
            <a:r>
              <a:rPr lang="lv-LV" sz="3500"/>
              <a:t>lekciju materiāli</a:t>
            </a:r>
            <a:br>
              <a:rPr lang="lv-LV" sz="3500"/>
            </a:br>
            <a:r>
              <a:rPr lang="lv-LV" sz="2400">
                <a:latin typeface="Calibri"/>
                <a:ea typeface="Calibri"/>
                <a:cs typeface="Calibri"/>
                <a:sym typeface="Calibri"/>
              </a:rPr>
              <a:t>1.2. tēma </a:t>
            </a:r>
            <a:r>
              <a:rPr b="1" lang="lv-LV" sz="2400">
                <a:solidFill>
                  <a:schemeClr val="accent1"/>
                </a:solidFill>
                <a:latin typeface="Calibri"/>
                <a:ea typeface="Calibri"/>
                <a:cs typeface="Calibri"/>
                <a:sym typeface="Calibri"/>
              </a:rPr>
              <a:t>«</a:t>
            </a:r>
            <a:r>
              <a:rPr b="1" lang="lv-LV" sz="2400">
                <a:solidFill>
                  <a:schemeClr val="accent1"/>
                </a:solidFill>
              </a:rPr>
              <a:t>Galvenās definīcijas un aktualitātes mūsdienu biznesa vidē</a:t>
            </a:r>
            <a:r>
              <a:rPr b="1" lang="lv-LV" sz="2400">
                <a:solidFill>
                  <a:schemeClr val="accent1"/>
                </a:solidFill>
                <a:latin typeface="Calibri"/>
                <a:ea typeface="Calibri"/>
                <a:cs typeface="Calibri"/>
                <a:sym typeface="Calibri"/>
              </a:rPr>
              <a:t>»</a:t>
            </a:r>
            <a:endParaRPr b="1" sz="2400">
              <a:solidFill>
                <a:schemeClr val="accent1"/>
              </a:solidFill>
              <a:latin typeface="Calibri"/>
              <a:ea typeface="Calibri"/>
              <a:cs typeface="Calibri"/>
              <a:sym typeface="Calibri"/>
            </a:endParaRPr>
          </a:p>
        </p:txBody>
      </p:sp>
      <p:sp>
        <p:nvSpPr>
          <p:cNvPr id="103" name="Google Shape;103;p1"/>
          <p:cNvSpPr/>
          <p:nvPr/>
        </p:nvSpPr>
        <p:spPr>
          <a:xfrm>
            <a:off x="3849757" y="4036679"/>
            <a:ext cx="5131151" cy="36929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lv-LV" sz="1800" u="none" cap="none" strike="noStrike">
                <a:solidFill>
                  <a:schemeClr val="dk1"/>
                </a:solidFill>
                <a:latin typeface="Calibri"/>
                <a:ea typeface="Calibri"/>
                <a:cs typeface="Calibri"/>
                <a:sym typeface="Calibri"/>
              </a:rPr>
              <a:t>Autors: dr.oec., prof. Gunta Grīnberga-Zālīte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
          <p:cNvSpPr txBox="1"/>
          <p:nvPr>
            <p:ph type="title"/>
          </p:nvPr>
        </p:nvSpPr>
        <p:spPr>
          <a:xfrm>
            <a:off x="838200" y="365125"/>
            <a:ext cx="10515600" cy="894574"/>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11111"/>
              <a:buFont typeface="Calibri"/>
              <a:buNone/>
            </a:pPr>
            <a:r>
              <a:rPr lang="lv-LV">
                <a:solidFill>
                  <a:srgbClr val="00587E"/>
                </a:solidFill>
              </a:rPr>
              <a:t>Digitālā mārketinga definēšana, atbalsta instrumenti, saistošās jomas (1)</a:t>
            </a:r>
            <a:endParaRPr>
              <a:solidFill>
                <a:srgbClr val="00587E"/>
              </a:solidFill>
            </a:endParaRPr>
          </a:p>
        </p:txBody>
      </p:sp>
      <p:sp>
        <p:nvSpPr>
          <p:cNvPr id="109" name="Google Shape;109;p2"/>
          <p:cNvSpPr txBox="1"/>
          <p:nvPr>
            <p:ph idx="1" type="body"/>
          </p:nvPr>
        </p:nvSpPr>
        <p:spPr>
          <a:xfrm>
            <a:off x="572888" y="1395400"/>
            <a:ext cx="10659510" cy="4276530"/>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lv-LV" sz="2000">
                <a:solidFill>
                  <a:srgbClr val="212529"/>
                </a:solidFill>
                <a:highlight>
                  <a:srgbClr val="FFFF00"/>
                </a:highlight>
                <a:latin typeface="Arial"/>
                <a:ea typeface="Arial"/>
                <a:cs typeface="Arial"/>
                <a:sym typeface="Arial"/>
              </a:rPr>
              <a:t>Digitālais mārketings</a:t>
            </a:r>
            <a:r>
              <a:rPr b="1" lang="lv-LV" sz="2000">
                <a:solidFill>
                  <a:srgbClr val="212529"/>
                </a:solidFill>
                <a:latin typeface="Arial"/>
                <a:ea typeface="Arial"/>
                <a:cs typeface="Arial"/>
                <a:sym typeface="Arial"/>
              </a:rPr>
              <a:t>, </a:t>
            </a:r>
            <a:r>
              <a:rPr lang="lv-LV" sz="2000">
                <a:solidFill>
                  <a:srgbClr val="212529"/>
                </a:solidFill>
                <a:latin typeface="Arial"/>
                <a:ea typeface="Arial"/>
                <a:cs typeface="Arial"/>
                <a:sym typeface="Arial"/>
              </a:rPr>
              <a:t>kurš bieži saistās ar </a:t>
            </a:r>
            <a:r>
              <a:rPr i="1" lang="lv-LV" sz="2000">
                <a:solidFill>
                  <a:srgbClr val="212529"/>
                </a:solidFill>
                <a:latin typeface="Arial"/>
                <a:ea typeface="Arial"/>
                <a:cs typeface="Arial"/>
                <a:sym typeface="Arial"/>
              </a:rPr>
              <a:t>tiešsaistes mārketingu</a:t>
            </a:r>
            <a:r>
              <a:rPr lang="lv-LV" sz="2000">
                <a:solidFill>
                  <a:srgbClr val="212529"/>
                </a:solidFill>
                <a:latin typeface="Arial"/>
                <a:ea typeface="Arial"/>
                <a:cs typeface="Arial"/>
                <a:sym typeface="Arial"/>
              </a:rPr>
              <a:t>, </a:t>
            </a:r>
            <a:r>
              <a:rPr i="1" lang="lv-LV" sz="2000">
                <a:solidFill>
                  <a:srgbClr val="212529"/>
                </a:solidFill>
                <a:latin typeface="Arial"/>
                <a:ea typeface="Arial"/>
                <a:cs typeface="Arial"/>
                <a:sym typeface="Arial"/>
              </a:rPr>
              <a:t>interneta mārketingu</a:t>
            </a:r>
            <a:r>
              <a:rPr lang="lv-LV" sz="2000">
                <a:solidFill>
                  <a:srgbClr val="212529"/>
                </a:solidFill>
                <a:latin typeface="Arial"/>
                <a:ea typeface="Arial"/>
                <a:cs typeface="Arial"/>
                <a:sym typeface="Arial"/>
              </a:rPr>
              <a:t>, </a:t>
            </a:r>
            <a:r>
              <a:rPr i="1" lang="lv-LV" sz="2000">
                <a:solidFill>
                  <a:srgbClr val="212529"/>
                </a:solidFill>
                <a:latin typeface="Arial"/>
                <a:ea typeface="Arial"/>
                <a:cs typeface="Arial"/>
                <a:sym typeface="Arial"/>
              </a:rPr>
              <a:t>tīmekļa mārketingu</a:t>
            </a:r>
            <a:r>
              <a:rPr lang="lv-LV" sz="2000">
                <a:solidFill>
                  <a:srgbClr val="212529"/>
                </a:solidFill>
                <a:latin typeface="Arial"/>
                <a:ea typeface="Arial"/>
                <a:cs typeface="Arial"/>
                <a:sym typeface="Arial"/>
              </a:rPr>
              <a:t>, ir ekonomikas un </a:t>
            </a:r>
            <a:r>
              <a:rPr lang="lv-LV" sz="2000">
                <a:solidFill>
                  <a:srgbClr val="212529"/>
                </a:solidFill>
                <a:highlight>
                  <a:srgbClr val="FFFF00"/>
                </a:highlight>
                <a:latin typeface="Arial"/>
                <a:ea typeface="Arial"/>
                <a:cs typeface="Arial"/>
                <a:sym typeface="Arial"/>
              </a:rPr>
              <a:t>uzņēmējdarbības nozares apakšnozares ‒ mārketinga ‒ sastāvdaļa</a:t>
            </a:r>
            <a:r>
              <a:rPr lang="lv-LV" sz="2000">
                <a:solidFill>
                  <a:srgbClr val="212529"/>
                </a:solidFill>
                <a:latin typeface="Arial"/>
                <a:ea typeface="Arial"/>
                <a:cs typeface="Arial"/>
                <a:sym typeface="Arial"/>
              </a:rPr>
              <a:t>. </a:t>
            </a:r>
            <a:endParaRPr/>
          </a:p>
          <a:p>
            <a:pPr indent="-342900" lvl="0" marL="457200" rtl="0" algn="just">
              <a:lnSpc>
                <a:spcPct val="90000"/>
              </a:lnSpc>
              <a:spcBef>
                <a:spcPts val="1000"/>
              </a:spcBef>
              <a:spcAft>
                <a:spcPts val="0"/>
              </a:spcAft>
              <a:buSzPts val="1800"/>
              <a:buChar char="•"/>
            </a:pPr>
            <a:r>
              <a:rPr lang="lv-LV" sz="2000">
                <a:solidFill>
                  <a:srgbClr val="212529"/>
                </a:solidFill>
                <a:latin typeface="Arial"/>
                <a:ea typeface="Arial"/>
                <a:cs typeface="Arial"/>
                <a:sym typeface="Arial"/>
              </a:rPr>
              <a:t>Digitālais mārketings ir </a:t>
            </a:r>
            <a:r>
              <a:rPr lang="lv-LV" sz="2000">
                <a:solidFill>
                  <a:srgbClr val="212529"/>
                </a:solidFill>
                <a:highlight>
                  <a:srgbClr val="FFFF00"/>
                </a:highlight>
                <a:latin typeface="Arial"/>
                <a:ea typeface="Arial"/>
                <a:cs typeface="Arial"/>
                <a:sym typeface="Arial"/>
              </a:rPr>
              <a:t>jaunu mediju un digitālo tehnoloģiju izmantošana </a:t>
            </a:r>
            <a:r>
              <a:rPr lang="lv-LV" sz="2000">
                <a:solidFill>
                  <a:srgbClr val="212529"/>
                </a:solidFill>
                <a:latin typeface="Arial"/>
                <a:ea typeface="Arial"/>
                <a:cs typeface="Arial"/>
                <a:sym typeface="Arial"/>
              </a:rPr>
              <a:t>mārketinga un biznesa mērķu sasniegšanai.</a:t>
            </a:r>
            <a:endParaRPr/>
          </a:p>
          <a:p>
            <a:pPr indent="-342900" lvl="0" marL="457200" rtl="0" algn="just">
              <a:lnSpc>
                <a:spcPct val="90000"/>
              </a:lnSpc>
              <a:spcBef>
                <a:spcPts val="1000"/>
              </a:spcBef>
              <a:spcAft>
                <a:spcPts val="0"/>
              </a:spcAft>
              <a:buSzPts val="1800"/>
              <a:buChar char="•"/>
            </a:pPr>
            <a:r>
              <a:rPr lang="lv-LV" sz="2000">
                <a:solidFill>
                  <a:srgbClr val="263238"/>
                </a:solidFill>
                <a:latin typeface="Arial"/>
                <a:ea typeface="Arial"/>
                <a:cs typeface="Arial"/>
                <a:sym typeface="Arial"/>
              </a:rPr>
              <a:t>Digitālais mārketings </a:t>
            </a:r>
            <a:r>
              <a:rPr lang="lv-LV" sz="2000">
                <a:solidFill>
                  <a:srgbClr val="263238"/>
                </a:solidFill>
                <a:highlight>
                  <a:srgbClr val="FFFF00"/>
                </a:highlight>
                <a:latin typeface="Arial"/>
                <a:ea typeface="Arial"/>
                <a:cs typeface="Arial"/>
                <a:sym typeface="Arial"/>
              </a:rPr>
              <a:t>fokusēts uz tēmētu piekļuvi klientiem un to izprašanu</a:t>
            </a:r>
            <a:r>
              <a:rPr lang="lv-LV" sz="2000">
                <a:solidFill>
                  <a:srgbClr val="263238"/>
                </a:solidFill>
                <a:latin typeface="Arial"/>
                <a:ea typeface="Arial"/>
                <a:cs typeface="Arial"/>
                <a:sym typeface="Arial"/>
              </a:rPr>
              <a:t>, vērtības pievienošanu produktam, izplatīšanas kanālu paplašināšanu un pārdošanas palielināšanu, izmantojot digitālo rīku sniegtās iespējas, piemēram, tiešsaistes pārdošana un iepirkšanās, digitālo aplikāciju izmantošana, </a:t>
            </a:r>
            <a:r>
              <a:rPr lang="lv-LV" sz="2000">
                <a:latin typeface="Arial"/>
                <a:ea typeface="Arial"/>
                <a:cs typeface="Arial"/>
                <a:sym typeface="Arial"/>
              </a:rPr>
              <a:t>tiešsaistes</a:t>
            </a:r>
            <a:r>
              <a:rPr lang="lv-LV" sz="2000">
                <a:solidFill>
                  <a:srgbClr val="263238"/>
                </a:solidFill>
                <a:latin typeface="Arial"/>
                <a:ea typeface="Arial"/>
                <a:cs typeface="Arial"/>
                <a:sym typeface="Arial"/>
              </a:rPr>
              <a:t> reklāmu izvietošana un </a:t>
            </a:r>
            <a:r>
              <a:rPr lang="lv-LV" sz="2000">
                <a:latin typeface="Arial"/>
                <a:ea typeface="Arial"/>
                <a:cs typeface="Arial"/>
                <a:sym typeface="Arial"/>
              </a:rPr>
              <a:t>sociālo mediju</a:t>
            </a:r>
            <a:r>
              <a:rPr lang="lv-LV" sz="2000">
                <a:solidFill>
                  <a:srgbClr val="263238"/>
                </a:solidFill>
                <a:latin typeface="Arial"/>
                <a:ea typeface="Arial"/>
                <a:cs typeface="Arial"/>
                <a:sym typeface="Arial"/>
              </a:rPr>
              <a:t> administrēšana u. c. </a:t>
            </a:r>
            <a:endParaRPr/>
          </a:p>
          <a:p>
            <a:pPr indent="-342900" lvl="0" marL="457200" rtl="0" algn="just">
              <a:lnSpc>
                <a:spcPct val="90000"/>
              </a:lnSpc>
              <a:spcBef>
                <a:spcPts val="1000"/>
              </a:spcBef>
              <a:spcAft>
                <a:spcPts val="0"/>
              </a:spcAft>
              <a:buSzPts val="1800"/>
              <a:buChar char="•"/>
            </a:pPr>
            <a:r>
              <a:rPr lang="lv-LV" sz="2000">
                <a:solidFill>
                  <a:srgbClr val="263238"/>
                </a:solidFill>
                <a:latin typeface="Arial"/>
                <a:ea typeface="Arial"/>
                <a:cs typeface="Arial"/>
                <a:sym typeface="Arial"/>
              </a:rPr>
              <a:t>Digitālajā mārketingā tiek </a:t>
            </a:r>
            <a:r>
              <a:rPr lang="lv-LV" sz="2000">
                <a:solidFill>
                  <a:srgbClr val="263238"/>
                </a:solidFill>
                <a:highlight>
                  <a:srgbClr val="FFFF00"/>
                </a:highlight>
                <a:latin typeface="Arial"/>
                <a:ea typeface="Arial"/>
                <a:cs typeface="Arial"/>
                <a:sym typeface="Arial"/>
              </a:rPr>
              <a:t>izmantotas dažādas digitālās ierīces</a:t>
            </a:r>
            <a:r>
              <a:rPr lang="lv-LV" sz="2000">
                <a:solidFill>
                  <a:srgbClr val="263238"/>
                </a:solidFill>
                <a:latin typeface="Arial"/>
                <a:ea typeface="Arial"/>
                <a:cs typeface="Arial"/>
                <a:sym typeface="Arial"/>
              </a:rPr>
              <a:t>, piemēram, viedtālruņi, datori, planšetdatori vai digitālie reklāmas stendi, lai klienti un biznesa partneri varētu saņemt atbilstošu mārketinga informāciju.</a:t>
            </a:r>
            <a:endParaRPr sz="2000">
              <a:solidFill>
                <a:srgbClr val="212529"/>
              </a:solidFill>
              <a:latin typeface="Arial"/>
              <a:ea typeface="Arial"/>
              <a:cs typeface="Arial"/>
              <a:sym typeface="Arial"/>
            </a:endParaRPr>
          </a:p>
          <a:p>
            <a:pPr indent="-50800" lvl="0" marL="228600" rtl="0" algn="l">
              <a:lnSpc>
                <a:spcPct val="90000"/>
              </a:lnSpc>
              <a:spcBef>
                <a:spcPts val="0"/>
              </a:spcBef>
              <a:spcAft>
                <a:spcPts val="0"/>
              </a:spcAft>
              <a:buSzPts val="2800"/>
              <a:buNone/>
            </a:pPr>
            <a:r>
              <a:t/>
            </a:r>
            <a:endParaRPr sz="2400"/>
          </a:p>
        </p:txBody>
      </p:sp>
      <p:sp>
        <p:nvSpPr>
          <p:cNvPr id="110" name="Google Shape;110;p2"/>
          <p:cNvSpPr/>
          <p:nvPr/>
        </p:nvSpPr>
        <p:spPr>
          <a:xfrm>
            <a:off x="4939174" y="5807631"/>
            <a:ext cx="2931380"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lv-LV" sz="1800" u="none" cap="none" strike="noStrike">
                <a:solidFill>
                  <a:schemeClr val="dk1"/>
                </a:solidFill>
                <a:latin typeface="Calibri"/>
                <a:ea typeface="Calibri"/>
                <a:cs typeface="Calibri"/>
                <a:sym typeface="Calibri"/>
              </a:rPr>
              <a:t>Projekts Nr. </a:t>
            </a:r>
            <a:r>
              <a:rPr b="0" i="0" lang="lv-LV" sz="1800" u="sng" cap="none" strike="noStrike">
                <a:solidFill>
                  <a:schemeClr val="dk1"/>
                </a:solidFill>
                <a:latin typeface="Calibri"/>
                <a:ea typeface="Calibri"/>
                <a:cs typeface="Calibri"/>
                <a:sym typeface="Calibri"/>
                <a:hlinkClick r:id="rId3">
                  <a:extLst>
                    <a:ext uri="{A12FA001-AC4F-418D-AE19-62706E023703}">
                      <ahyp:hlinkClr val="tx"/>
                    </a:ext>
                  </a:extLst>
                </a:hlinkClick>
              </a:rPr>
              <a:t>8.2.3.0/22/A/005</a:t>
            </a:r>
            <a:endParaRPr b="0" i="0" sz="1800" u="none" cap="none" strike="noStrike">
              <a:solidFill>
                <a:schemeClr val="dk1"/>
              </a:solidFill>
              <a:latin typeface="Calibri"/>
              <a:ea typeface="Calibri"/>
              <a:cs typeface="Calibri"/>
              <a:sym typeface="Calibri"/>
            </a:endParaRPr>
          </a:p>
        </p:txBody>
      </p:sp>
      <p:sp>
        <p:nvSpPr>
          <p:cNvPr id="111" name="Google Shape;111;p2"/>
          <p:cNvSpPr/>
          <p:nvPr/>
        </p:nvSpPr>
        <p:spPr>
          <a:xfrm>
            <a:off x="959602" y="5574662"/>
            <a:ext cx="2092239"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1" lang="lv-LV" sz="1000" u="none" cap="none" strike="noStrike">
                <a:solidFill>
                  <a:srgbClr val="000000"/>
                </a:solidFill>
                <a:latin typeface="Calibri"/>
                <a:ea typeface="Calibri"/>
                <a:cs typeface="Calibri"/>
                <a:sym typeface="Calibri"/>
              </a:rPr>
              <a:t>Avots: Nacionālā enciklopēdija, 2022</a:t>
            </a:r>
            <a:endParaRPr/>
          </a:p>
        </p:txBody>
      </p:sp>
      <p:pic>
        <p:nvPicPr>
          <p:cNvPr id="112" name="Google Shape;112;p2"/>
          <p:cNvPicPr preferRelativeResize="0"/>
          <p:nvPr/>
        </p:nvPicPr>
        <p:blipFill rotWithShape="1">
          <a:blip r:embed="rId4">
            <a:alphaModFix/>
          </a:blip>
          <a:srcRect b="0" l="0" r="0" t="0"/>
          <a:stretch/>
        </p:blipFill>
        <p:spPr>
          <a:xfrm>
            <a:off x="10289997" y="180538"/>
            <a:ext cx="1673413" cy="1263750"/>
          </a:xfrm>
          <a:prstGeom prst="rect">
            <a:avLst/>
          </a:prstGeom>
          <a:noFill/>
          <a:ln>
            <a:noFill/>
          </a:ln>
        </p:spPr>
      </p:pic>
      <p:pic>
        <p:nvPicPr>
          <p:cNvPr id="113" name="Google Shape;113;p2"/>
          <p:cNvPicPr preferRelativeResize="0"/>
          <p:nvPr/>
        </p:nvPicPr>
        <p:blipFill rotWithShape="1">
          <a:blip r:embed="rId5">
            <a:alphaModFix/>
          </a:blip>
          <a:srcRect b="0" l="0" r="0" t="0"/>
          <a:stretch/>
        </p:blipFill>
        <p:spPr>
          <a:xfrm>
            <a:off x="8239539" y="5274503"/>
            <a:ext cx="1461052" cy="135158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3"/>
          <p:cNvSpPr txBox="1"/>
          <p:nvPr>
            <p:ph type="title"/>
          </p:nvPr>
        </p:nvSpPr>
        <p:spPr>
          <a:xfrm>
            <a:off x="838200" y="365125"/>
            <a:ext cx="10515600" cy="986597"/>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50000"/>
              <a:buNone/>
            </a:pPr>
            <a:r>
              <a:rPr lang="lv-LV" sz="4000">
                <a:solidFill>
                  <a:srgbClr val="00587E"/>
                </a:solidFill>
              </a:rPr>
              <a:t>Digitālā mārketinga definēšana, atbalsta </a:t>
            </a:r>
            <a:br>
              <a:rPr lang="lv-LV" sz="4000">
                <a:solidFill>
                  <a:srgbClr val="00587E"/>
                </a:solidFill>
              </a:rPr>
            </a:br>
            <a:r>
              <a:rPr lang="lv-LV" sz="4000">
                <a:solidFill>
                  <a:srgbClr val="00587E"/>
                </a:solidFill>
              </a:rPr>
              <a:t>instrumenti, saistošās jomas (2)</a:t>
            </a:r>
            <a:endParaRPr>
              <a:solidFill>
                <a:srgbClr val="00587E"/>
              </a:solidFill>
            </a:endParaRPr>
          </a:p>
        </p:txBody>
      </p:sp>
      <p:sp>
        <p:nvSpPr>
          <p:cNvPr id="119" name="Google Shape;119;p3"/>
          <p:cNvSpPr txBox="1"/>
          <p:nvPr>
            <p:ph idx="1" type="body"/>
          </p:nvPr>
        </p:nvSpPr>
        <p:spPr>
          <a:xfrm>
            <a:off x="695738" y="1495168"/>
            <a:ext cx="10230679" cy="4097249"/>
          </a:xfrm>
          <a:prstGeom prst="rect">
            <a:avLst/>
          </a:prstGeom>
          <a:noFill/>
          <a:ln>
            <a:noFill/>
          </a:ln>
        </p:spPr>
        <p:txBody>
          <a:bodyPr anchorCtr="0" anchor="t" bIns="45700" lIns="91425" spcFirstLastPara="1" rIns="91425" wrap="square" tIns="45700">
            <a:normAutofit/>
          </a:bodyPr>
          <a:lstStyle/>
          <a:p>
            <a:pPr indent="-342900" lvl="0" marL="457200" rtl="0" algn="just">
              <a:lnSpc>
                <a:spcPct val="90000"/>
              </a:lnSpc>
              <a:spcBef>
                <a:spcPts val="1000"/>
              </a:spcBef>
              <a:spcAft>
                <a:spcPts val="0"/>
              </a:spcAft>
              <a:buSzPts val="1800"/>
              <a:buChar char="•"/>
            </a:pPr>
            <a:r>
              <a:rPr lang="lv-LV" sz="2000">
                <a:latin typeface="Arial"/>
                <a:ea typeface="Arial"/>
                <a:cs typeface="Arial"/>
                <a:sym typeface="Arial"/>
              </a:rPr>
              <a:t>Digitālais mārketings </a:t>
            </a:r>
            <a:r>
              <a:rPr lang="lv-LV" sz="2000">
                <a:highlight>
                  <a:srgbClr val="FFFF00"/>
                </a:highlight>
                <a:latin typeface="Arial"/>
                <a:ea typeface="Arial"/>
                <a:cs typeface="Arial"/>
                <a:sym typeface="Arial"/>
              </a:rPr>
              <a:t>veido izpratni par digitālo klientu vajadzībām</a:t>
            </a:r>
            <a:r>
              <a:rPr lang="lv-LV" sz="2000">
                <a:latin typeface="Arial"/>
                <a:ea typeface="Arial"/>
                <a:cs typeface="Arial"/>
                <a:sym typeface="Arial"/>
              </a:rPr>
              <a:t> un pieeju uzņēmuma attīstībai, ar kuru varētu tikt izpildītas digitālo klientu vajadzības. </a:t>
            </a:r>
            <a:endParaRPr/>
          </a:p>
          <a:p>
            <a:pPr indent="-342900" lvl="0" marL="457200" rtl="0" algn="just">
              <a:lnSpc>
                <a:spcPct val="90000"/>
              </a:lnSpc>
              <a:spcBef>
                <a:spcPts val="1000"/>
              </a:spcBef>
              <a:spcAft>
                <a:spcPts val="0"/>
              </a:spcAft>
              <a:buSzPts val="1800"/>
              <a:buChar char="•"/>
            </a:pPr>
            <a:r>
              <a:rPr lang="lv-LV" sz="2000">
                <a:latin typeface="Arial"/>
                <a:ea typeface="Arial"/>
                <a:cs typeface="Arial"/>
                <a:sym typeface="Arial"/>
              </a:rPr>
              <a:t>Digitālo mārketingu var attīstīt kā praktisku pieeju sistēmu, izmantojot digitālās tehnoloģijas un zinātni, ja tajā tiek izmantotas zinātniskās izpētes metodes.</a:t>
            </a:r>
            <a:endParaRPr/>
          </a:p>
          <a:p>
            <a:pPr indent="-342900" lvl="0" marL="457200" rtl="0" algn="just">
              <a:lnSpc>
                <a:spcPct val="90000"/>
              </a:lnSpc>
              <a:spcBef>
                <a:spcPts val="1000"/>
              </a:spcBef>
              <a:spcAft>
                <a:spcPts val="0"/>
              </a:spcAft>
              <a:buSzPts val="1800"/>
              <a:buChar char="•"/>
            </a:pPr>
            <a:r>
              <a:rPr lang="lv-LV" sz="2000">
                <a:latin typeface="Arial"/>
                <a:ea typeface="Arial"/>
                <a:cs typeface="Arial"/>
                <a:sym typeface="Arial"/>
              </a:rPr>
              <a:t>Digitālā mārketinga praksi </a:t>
            </a:r>
            <a:r>
              <a:rPr lang="lv-LV" sz="2000">
                <a:highlight>
                  <a:srgbClr val="FFFF00"/>
                </a:highlight>
                <a:latin typeface="Arial"/>
                <a:ea typeface="Arial"/>
                <a:cs typeface="Arial"/>
                <a:sym typeface="Arial"/>
              </a:rPr>
              <a:t>uzskata par radošu industriju, kas ietver reklāmu, preču izplatīšanu un pārdošanu digitālajā vidē</a:t>
            </a:r>
            <a:r>
              <a:rPr lang="lv-LV" sz="2000">
                <a:latin typeface="Arial"/>
                <a:ea typeface="Arial"/>
                <a:cs typeface="Arial"/>
                <a:sym typeface="Arial"/>
              </a:rPr>
              <a:t>. </a:t>
            </a:r>
            <a:endParaRPr/>
          </a:p>
          <a:p>
            <a:pPr indent="-342900" lvl="0" marL="457200" rtl="0" algn="just">
              <a:lnSpc>
                <a:spcPct val="90000"/>
              </a:lnSpc>
              <a:spcBef>
                <a:spcPts val="1000"/>
              </a:spcBef>
              <a:spcAft>
                <a:spcPts val="0"/>
              </a:spcAft>
              <a:buSzPts val="1800"/>
              <a:buChar char="•"/>
            </a:pPr>
            <a:r>
              <a:rPr lang="lv-LV" sz="2000">
                <a:latin typeface="Arial"/>
                <a:ea typeface="Arial"/>
                <a:cs typeface="Arial"/>
                <a:sym typeface="Arial"/>
              </a:rPr>
              <a:t>Mūsdienās </a:t>
            </a:r>
            <a:r>
              <a:rPr lang="lv-LV" sz="2000">
                <a:highlight>
                  <a:srgbClr val="FFFF00"/>
                </a:highlight>
                <a:latin typeface="Arial"/>
                <a:ea typeface="Arial"/>
                <a:cs typeface="Arial"/>
                <a:sym typeface="Arial"/>
              </a:rPr>
              <a:t>digitālajā mārketingā tiek plaši izmantotas sociālās zinātnes, psiholoģija, socioloģija, matemātika, ekonomika, antropoloģija un neirozinātne.</a:t>
            </a:r>
            <a:r>
              <a:rPr lang="lv-LV" sz="2000">
                <a:latin typeface="Arial"/>
                <a:ea typeface="Arial"/>
                <a:cs typeface="Arial"/>
                <a:sym typeface="Arial"/>
              </a:rPr>
              <a:t> Digitālā mārketinga procesa saturs ietver arī radošās mākslas izmantošanu. </a:t>
            </a:r>
            <a:endParaRPr/>
          </a:p>
          <a:p>
            <a:pPr indent="-228600" lvl="0" marL="457200" rtl="0" algn="l">
              <a:lnSpc>
                <a:spcPct val="90000"/>
              </a:lnSpc>
              <a:spcBef>
                <a:spcPts val="1000"/>
              </a:spcBef>
              <a:spcAft>
                <a:spcPts val="0"/>
              </a:spcAft>
              <a:buClr>
                <a:schemeClr val="dk1"/>
              </a:buClr>
              <a:buSzPts val="1800"/>
              <a:buNone/>
            </a:pPr>
            <a:r>
              <a:t/>
            </a:r>
            <a:endParaRPr/>
          </a:p>
        </p:txBody>
      </p:sp>
      <p:pic>
        <p:nvPicPr>
          <p:cNvPr id="120" name="Google Shape;120;p3"/>
          <p:cNvPicPr preferRelativeResize="0"/>
          <p:nvPr/>
        </p:nvPicPr>
        <p:blipFill rotWithShape="1">
          <a:blip r:embed="rId3">
            <a:alphaModFix/>
          </a:blip>
          <a:srcRect b="0" l="0" r="0" t="0"/>
          <a:stretch/>
        </p:blipFill>
        <p:spPr>
          <a:xfrm>
            <a:off x="948002" y="6036743"/>
            <a:ext cx="2091109" cy="280440"/>
          </a:xfrm>
          <a:prstGeom prst="rect">
            <a:avLst/>
          </a:prstGeom>
          <a:noFill/>
          <a:ln>
            <a:noFill/>
          </a:ln>
        </p:spPr>
      </p:pic>
      <p:pic>
        <p:nvPicPr>
          <p:cNvPr id="121" name="Google Shape;121;p3"/>
          <p:cNvPicPr preferRelativeResize="0"/>
          <p:nvPr/>
        </p:nvPicPr>
        <p:blipFill rotWithShape="1">
          <a:blip r:embed="rId4">
            <a:alphaModFix/>
          </a:blip>
          <a:srcRect b="0" l="0" r="0" t="0"/>
          <a:stretch/>
        </p:blipFill>
        <p:spPr>
          <a:xfrm>
            <a:off x="6778486" y="4802659"/>
            <a:ext cx="2650435" cy="18664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4"/>
          <p:cNvSpPr txBox="1"/>
          <p:nvPr>
            <p:ph type="title"/>
          </p:nvPr>
        </p:nvSpPr>
        <p:spPr>
          <a:xfrm>
            <a:off x="675865" y="145987"/>
            <a:ext cx="10840200" cy="13257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50000"/>
              <a:buNone/>
            </a:pPr>
            <a:r>
              <a:rPr lang="lv-LV" sz="4000">
                <a:solidFill>
                  <a:srgbClr val="00587E"/>
                </a:solidFill>
              </a:rPr>
              <a:t>Digitālā mārketinga teorētiskais pamatojums un praktiskā pielietojamība dažādos ekonomikas līmeņos (1)</a:t>
            </a:r>
            <a:endParaRPr>
              <a:solidFill>
                <a:srgbClr val="00587E"/>
              </a:solidFill>
            </a:endParaRPr>
          </a:p>
        </p:txBody>
      </p:sp>
      <p:sp>
        <p:nvSpPr>
          <p:cNvPr id="127" name="Google Shape;127;p4"/>
          <p:cNvSpPr txBox="1"/>
          <p:nvPr>
            <p:ph idx="1" type="body"/>
          </p:nvPr>
        </p:nvSpPr>
        <p:spPr>
          <a:xfrm>
            <a:off x="119270" y="1530050"/>
            <a:ext cx="9614452" cy="5123463"/>
          </a:xfrm>
          <a:prstGeom prst="rect">
            <a:avLst/>
          </a:prstGeom>
          <a:noFill/>
          <a:ln>
            <a:noFill/>
          </a:ln>
        </p:spPr>
        <p:txBody>
          <a:bodyPr anchorCtr="0" anchor="t" bIns="45700" lIns="91425" spcFirstLastPara="1" rIns="91425" wrap="square" tIns="45700">
            <a:normAutofit fontScale="70000" lnSpcReduction="20000"/>
          </a:bodyPr>
          <a:lstStyle/>
          <a:p>
            <a:pPr indent="0" lvl="0" marL="114300" rtl="0" algn="ctr">
              <a:lnSpc>
                <a:spcPct val="120000"/>
              </a:lnSpc>
              <a:spcBef>
                <a:spcPts val="0"/>
              </a:spcBef>
              <a:spcAft>
                <a:spcPts val="0"/>
              </a:spcAft>
              <a:buSzPct val="91836"/>
              <a:buNone/>
            </a:pPr>
            <a:r>
              <a:rPr lang="lv-LV">
                <a:solidFill>
                  <a:srgbClr val="263238"/>
                </a:solidFill>
                <a:latin typeface="Arial"/>
                <a:ea typeface="Arial"/>
                <a:cs typeface="Arial"/>
                <a:sym typeface="Arial"/>
              </a:rPr>
              <a:t>Digitālā mārketinga praktiskā nozīme izpaužas dažādos ekonomikas līmeņos: </a:t>
            </a:r>
            <a:r>
              <a:rPr lang="lv-LV">
                <a:solidFill>
                  <a:srgbClr val="263238"/>
                </a:solidFill>
                <a:highlight>
                  <a:srgbClr val="FFFF00"/>
                </a:highlight>
                <a:latin typeface="Arial"/>
                <a:ea typeface="Arial"/>
                <a:cs typeface="Arial"/>
                <a:sym typeface="Arial"/>
              </a:rPr>
              <a:t>mikrolīmenī</a:t>
            </a:r>
            <a:r>
              <a:rPr lang="lv-LV">
                <a:solidFill>
                  <a:srgbClr val="263238"/>
                </a:solidFill>
                <a:latin typeface="Arial"/>
                <a:ea typeface="Arial"/>
                <a:cs typeface="Arial"/>
                <a:sym typeface="Arial"/>
              </a:rPr>
              <a:t>, </a:t>
            </a:r>
            <a:r>
              <a:rPr lang="lv-LV">
                <a:solidFill>
                  <a:srgbClr val="263238"/>
                </a:solidFill>
                <a:highlight>
                  <a:srgbClr val="00FFFF"/>
                </a:highlight>
                <a:latin typeface="Arial"/>
                <a:ea typeface="Arial"/>
                <a:cs typeface="Arial"/>
                <a:sym typeface="Arial"/>
              </a:rPr>
              <a:t>mezolīmenī</a:t>
            </a:r>
            <a:r>
              <a:rPr lang="lv-LV">
                <a:solidFill>
                  <a:srgbClr val="263238"/>
                </a:solidFill>
                <a:latin typeface="Arial"/>
                <a:ea typeface="Arial"/>
                <a:cs typeface="Arial"/>
                <a:sym typeface="Arial"/>
              </a:rPr>
              <a:t>, </a:t>
            </a:r>
            <a:r>
              <a:rPr lang="lv-LV">
                <a:solidFill>
                  <a:srgbClr val="263238"/>
                </a:solidFill>
                <a:highlight>
                  <a:srgbClr val="FF0000"/>
                </a:highlight>
                <a:latin typeface="Arial"/>
                <a:ea typeface="Arial"/>
                <a:cs typeface="Arial"/>
                <a:sym typeface="Arial"/>
              </a:rPr>
              <a:t>makrolīmenī</a:t>
            </a:r>
            <a:r>
              <a:rPr lang="lv-LV">
                <a:solidFill>
                  <a:srgbClr val="263238"/>
                </a:solidFill>
                <a:latin typeface="Arial"/>
                <a:ea typeface="Arial"/>
                <a:cs typeface="Arial"/>
                <a:sym typeface="Arial"/>
              </a:rPr>
              <a:t> un </a:t>
            </a:r>
            <a:r>
              <a:rPr lang="lv-LV">
                <a:solidFill>
                  <a:srgbClr val="263238"/>
                </a:solidFill>
                <a:highlight>
                  <a:srgbClr val="00FF00"/>
                </a:highlight>
                <a:latin typeface="Arial"/>
                <a:ea typeface="Arial"/>
                <a:cs typeface="Arial"/>
                <a:sym typeface="Arial"/>
              </a:rPr>
              <a:t>megalīmenī</a:t>
            </a:r>
            <a:r>
              <a:rPr lang="lv-LV">
                <a:solidFill>
                  <a:srgbClr val="263238"/>
                </a:solidFill>
                <a:latin typeface="Arial"/>
                <a:ea typeface="Arial"/>
                <a:cs typeface="Arial"/>
                <a:sym typeface="Arial"/>
              </a:rPr>
              <a:t> (globālajā līmenī).</a:t>
            </a:r>
            <a:endParaRPr/>
          </a:p>
          <a:p>
            <a:pPr indent="0" lvl="0" marL="114300" rtl="0" algn="just">
              <a:lnSpc>
                <a:spcPct val="120000"/>
              </a:lnSpc>
              <a:spcBef>
                <a:spcPts val="600"/>
              </a:spcBef>
              <a:spcAft>
                <a:spcPts val="0"/>
              </a:spcAft>
              <a:buSzPct val="91836"/>
              <a:buNone/>
            </a:pPr>
            <a:r>
              <a:rPr lang="lv-LV">
                <a:solidFill>
                  <a:srgbClr val="263238"/>
                </a:solidFill>
                <a:latin typeface="Arial"/>
                <a:ea typeface="Arial"/>
                <a:cs typeface="Arial"/>
                <a:sym typeface="Arial"/>
              </a:rPr>
              <a:t> </a:t>
            </a:r>
            <a:endParaRPr/>
          </a:p>
          <a:p>
            <a:pPr indent="-342900" lvl="0" marL="457200" rtl="0" algn="just">
              <a:lnSpc>
                <a:spcPct val="120000"/>
              </a:lnSpc>
              <a:spcBef>
                <a:spcPts val="600"/>
              </a:spcBef>
              <a:spcAft>
                <a:spcPts val="0"/>
              </a:spcAft>
              <a:buSzPct val="91836"/>
              <a:buChar char="•"/>
            </a:pPr>
            <a:r>
              <a:rPr lang="lv-LV">
                <a:solidFill>
                  <a:srgbClr val="263238"/>
                </a:solidFill>
                <a:latin typeface="Arial"/>
                <a:ea typeface="Arial"/>
                <a:cs typeface="Arial"/>
                <a:sym typeface="Arial"/>
              </a:rPr>
              <a:t>Digitālā mārketinga instrumenti sekmē veiksmīgāku organizāciju un uzņēmumu globālo mērķu sasniegšanu digitālās transformācijas kontekstā, jo digitālais mārketings veicina uzņēmumu mārketinga aktivitāšu efektu. </a:t>
            </a:r>
            <a:endParaRPr/>
          </a:p>
          <a:p>
            <a:pPr indent="-342900" lvl="0" marL="457200" rtl="0" algn="just">
              <a:lnSpc>
                <a:spcPct val="120000"/>
              </a:lnSpc>
              <a:spcBef>
                <a:spcPts val="600"/>
              </a:spcBef>
              <a:spcAft>
                <a:spcPts val="0"/>
              </a:spcAft>
              <a:buSzPct val="91836"/>
              <a:buChar char="•"/>
            </a:pPr>
            <a:r>
              <a:rPr lang="lv-LV">
                <a:solidFill>
                  <a:srgbClr val="263238"/>
                </a:solidFill>
                <a:highlight>
                  <a:srgbClr val="FFFF00"/>
                </a:highlight>
                <a:latin typeface="Arial"/>
                <a:ea typeface="Arial"/>
                <a:cs typeface="Arial"/>
                <a:sym typeface="Arial"/>
              </a:rPr>
              <a:t>Mikrolīmenī</a:t>
            </a:r>
            <a:r>
              <a:rPr lang="lv-LV">
                <a:solidFill>
                  <a:srgbClr val="263238"/>
                </a:solidFill>
                <a:latin typeface="Arial"/>
                <a:ea typeface="Arial"/>
                <a:cs typeface="Arial"/>
                <a:sym typeface="Arial"/>
              </a:rPr>
              <a:t> organizācija vai uzņēmums, īstenojot uz klientu orientētu mārketingu digitālā vidē, nepārtraukti pilnveido savas digitālā mārketinga spējas, apmierina digitālo patērētāju vajadzības un vēlmes un palielina savas organizācijas vai uzņēmuma vērtību. Rezultātā organizācijas vai uzņēmuma tirgus rādītāji pieaug. </a:t>
            </a:r>
            <a:endParaRPr/>
          </a:p>
          <a:p>
            <a:pPr indent="-342900" lvl="0" marL="457200" rtl="0" algn="just">
              <a:lnSpc>
                <a:spcPct val="120000"/>
              </a:lnSpc>
              <a:spcBef>
                <a:spcPts val="600"/>
              </a:spcBef>
              <a:spcAft>
                <a:spcPts val="0"/>
              </a:spcAft>
              <a:buSzPct val="91836"/>
              <a:buChar char="•"/>
            </a:pPr>
            <a:r>
              <a:rPr lang="lv-LV">
                <a:solidFill>
                  <a:srgbClr val="263238"/>
                </a:solidFill>
                <a:latin typeface="Arial"/>
                <a:ea typeface="Arial"/>
                <a:cs typeface="Arial"/>
                <a:sym typeface="Arial"/>
              </a:rPr>
              <a:t>Pateicoties digitālajai mērķauditorijai, konkurences videi un tirgus situācijai atbilstošai digitālā mārketinga stratēģijai, uzņēmumi nodrošina savu konkurētspēju un ilgtspēju </a:t>
            </a:r>
            <a:r>
              <a:rPr lang="lv-LV">
                <a:solidFill>
                  <a:srgbClr val="263238"/>
                </a:solidFill>
                <a:highlight>
                  <a:srgbClr val="00FFFF"/>
                </a:highlight>
                <a:latin typeface="Arial"/>
                <a:ea typeface="Arial"/>
                <a:cs typeface="Arial"/>
                <a:sym typeface="Arial"/>
              </a:rPr>
              <a:t>mezolīmenī</a:t>
            </a:r>
            <a:r>
              <a:rPr lang="lv-LV">
                <a:solidFill>
                  <a:srgbClr val="263238"/>
                </a:solidFill>
                <a:latin typeface="Arial"/>
                <a:ea typeface="Arial"/>
                <a:cs typeface="Arial"/>
                <a:sym typeface="Arial"/>
              </a:rPr>
              <a:t>.</a:t>
            </a:r>
            <a:endParaRPr/>
          </a:p>
          <a:p>
            <a:pPr indent="0" lvl="0" marL="114300" rtl="0" algn="just">
              <a:lnSpc>
                <a:spcPct val="120000"/>
              </a:lnSpc>
              <a:spcBef>
                <a:spcPts val="600"/>
              </a:spcBef>
              <a:spcAft>
                <a:spcPts val="600"/>
              </a:spcAft>
              <a:buSzPct val="91836"/>
              <a:buNone/>
            </a:pPr>
            <a:r>
              <a:t/>
            </a:r>
            <a:endParaRPr>
              <a:solidFill>
                <a:srgbClr val="263238"/>
              </a:solidFill>
              <a:latin typeface="Arial"/>
              <a:ea typeface="Arial"/>
              <a:cs typeface="Arial"/>
              <a:sym typeface="Arial"/>
            </a:endParaRPr>
          </a:p>
        </p:txBody>
      </p:sp>
      <p:pic>
        <p:nvPicPr>
          <p:cNvPr id="128" name="Google Shape;128;p4"/>
          <p:cNvPicPr preferRelativeResize="0"/>
          <p:nvPr/>
        </p:nvPicPr>
        <p:blipFill rotWithShape="1">
          <a:blip r:embed="rId3">
            <a:alphaModFix/>
          </a:blip>
          <a:srcRect b="0" l="0" r="0" t="0"/>
          <a:stretch/>
        </p:blipFill>
        <p:spPr>
          <a:xfrm>
            <a:off x="642730" y="6232853"/>
            <a:ext cx="2091109" cy="280440"/>
          </a:xfrm>
          <a:prstGeom prst="rect">
            <a:avLst/>
          </a:prstGeom>
          <a:noFill/>
          <a:ln>
            <a:noFill/>
          </a:ln>
        </p:spPr>
      </p:pic>
      <p:pic>
        <p:nvPicPr>
          <p:cNvPr id="129" name="Google Shape;129;p4"/>
          <p:cNvPicPr preferRelativeResize="0"/>
          <p:nvPr/>
        </p:nvPicPr>
        <p:blipFill rotWithShape="1">
          <a:blip r:embed="rId4">
            <a:alphaModFix/>
          </a:blip>
          <a:srcRect b="0" l="0" r="0" t="0"/>
          <a:stretch/>
        </p:blipFill>
        <p:spPr>
          <a:xfrm>
            <a:off x="9833114" y="3252584"/>
            <a:ext cx="2286000" cy="13979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5"/>
          <p:cNvSpPr txBox="1"/>
          <p:nvPr>
            <p:ph type="title"/>
          </p:nvPr>
        </p:nvSpPr>
        <p:spPr>
          <a:xfrm>
            <a:off x="661449" y="247019"/>
            <a:ext cx="11184900" cy="10728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50000"/>
              <a:buNone/>
            </a:pPr>
            <a:r>
              <a:rPr lang="lv-LV" sz="4000">
                <a:solidFill>
                  <a:srgbClr val="00587E"/>
                </a:solidFill>
              </a:rPr>
              <a:t>Digitālā mārketinga teorētiskais pamatojums un praktiskā pielietojamība dažādos ekonomikas līmeņos (2)</a:t>
            </a:r>
            <a:endParaRPr>
              <a:solidFill>
                <a:srgbClr val="00587E"/>
              </a:solidFill>
            </a:endParaRPr>
          </a:p>
        </p:txBody>
      </p:sp>
      <p:sp>
        <p:nvSpPr>
          <p:cNvPr id="135" name="Google Shape;135;p5"/>
          <p:cNvSpPr txBox="1"/>
          <p:nvPr>
            <p:ph idx="1" type="body"/>
          </p:nvPr>
        </p:nvSpPr>
        <p:spPr>
          <a:xfrm>
            <a:off x="536713" y="1564757"/>
            <a:ext cx="10750826" cy="4351338"/>
          </a:xfrm>
          <a:prstGeom prst="rect">
            <a:avLst/>
          </a:prstGeom>
          <a:noFill/>
          <a:ln>
            <a:noFill/>
          </a:ln>
        </p:spPr>
        <p:txBody>
          <a:bodyPr anchorCtr="0" anchor="t" bIns="45700" lIns="91425" spcFirstLastPara="1" rIns="91425" wrap="square" tIns="45700">
            <a:normAutofit lnSpcReduction="10000"/>
          </a:bodyPr>
          <a:lstStyle/>
          <a:p>
            <a:pPr indent="-342900" lvl="0" marL="457200" rtl="0" algn="just">
              <a:lnSpc>
                <a:spcPct val="100000"/>
              </a:lnSpc>
              <a:spcBef>
                <a:spcPts val="0"/>
              </a:spcBef>
              <a:spcAft>
                <a:spcPts val="0"/>
              </a:spcAft>
              <a:buClr>
                <a:srgbClr val="000000"/>
              </a:buClr>
              <a:buSzPts val="1800"/>
              <a:buChar char="•"/>
            </a:pPr>
            <a:r>
              <a:rPr lang="lv-LV" sz="2000">
                <a:solidFill>
                  <a:srgbClr val="263238"/>
                </a:solidFill>
                <a:latin typeface="Arial"/>
                <a:ea typeface="Arial"/>
                <a:cs typeface="Arial"/>
                <a:sym typeface="Arial"/>
              </a:rPr>
              <a:t>Konkurētspējīgie un ilgtspējīgie uzņēmumi un organizācijas veido investīciju kontekstā pievilcīgu </a:t>
            </a:r>
            <a:r>
              <a:rPr lang="lv-LV" sz="2000">
                <a:solidFill>
                  <a:srgbClr val="263238"/>
                </a:solidFill>
                <a:highlight>
                  <a:srgbClr val="FF0000"/>
                </a:highlight>
                <a:latin typeface="Arial"/>
                <a:ea typeface="Arial"/>
                <a:cs typeface="Arial"/>
                <a:sym typeface="Arial"/>
              </a:rPr>
              <a:t>makrovidi</a:t>
            </a:r>
            <a:r>
              <a:rPr lang="lv-LV" sz="2000">
                <a:solidFill>
                  <a:srgbClr val="263238"/>
                </a:solidFill>
                <a:latin typeface="Arial"/>
                <a:ea typeface="Arial"/>
                <a:cs typeface="Arial"/>
                <a:sym typeface="Arial"/>
              </a:rPr>
              <a:t>, jo kopējais pieprasījums aug, nozares attīstības perspektīvas piesaista jaunus tirgus dalībniekus un aktualizē digitālā mārketinga instrumentu izmantošanas nozīmi, kā arī veicina inovatīvā mārketinga attīstību</a:t>
            </a:r>
            <a:endParaRPr/>
          </a:p>
          <a:p>
            <a:pPr indent="-342900" lvl="0" marL="457200" rtl="0" algn="just">
              <a:lnSpc>
                <a:spcPct val="100000"/>
              </a:lnSpc>
              <a:spcBef>
                <a:spcPts val="600"/>
              </a:spcBef>
              <a:spcAft>
                <a:spcPts val="0"/>
              </a:spcAft>
              <a:buClr>
                <a:srgbClr val="000000"/>
              </a:buClr>
              <a:buSzPts val="1800"/>
              <a:buChar char="•"/>
            </a:pPr>
            <a:r>
              <a:rPr lang="lv-LV" sz="2000">
                <a:solidFill>
                  <a:srgbClr val="263238"/>
                </a:solidFill>
                <a:latin typeface="Arial"/>
                <a:ea typeface="Arial"/>
                <a:cs typeface="Arial"/>
                <a:sym typeface="Arial"/>
              </a:rPr>
              <a:t>Sociālā digitālā mārketinga popularitātes pieaugums liecina par digitālā mārketinga praktisko nozīmi </a:t>
            </a:r>
            <a:r>
              <a:rPr lang="lv-LV" sz="2000">
                <a:solidFill>
                  <a:srgbClr val="263238"/>
                </a:solidFill>
                <a:highlight>
                  <a:srgbClr val="00FF00"/>
                </a:highlight>
                <a:latin typeface="Arial"/>
                <a:ea typeface="Arial"/>
                <a:cs typeface="Arial"/>
                <a:sym typeface="Arial"/>
              </a:rPr>
              <a:t>megalīmenī</a:t>
            </a:r>
            <a:r>
              <a:rPr lang="lv-LV" sz="2000">
                <a:solidFill>
                  <a:srgbClr val="263238"/>
                </a:solidFill>
                <a:latin typeface="Arial"/>
                <a:ea typeface="Arial"/>
                <a:cs typeface="Arial"/>
                <a:sym typeface="Arial"/>
              </a:rPr>
              <a:t>, jo gan globālie zīmoli, gan vietējā mērogā populārie zīmoli pašlaik savā digitālā satura mārketinga stratēģijā aktīvi akcentē uzmanību uz kopējām sociālām, ekonomiskām, ekoloģiskām problēmām, kuras skar visu cilvēci.</a:t>
            </a:r>
            <a:endParaRPr sz="2000">
              <a:solidFill>
                <a:srgbClr val="000000"/>
              </a:solidFill>
            </a:endParaRPr>
          </a:p>
          <a:p>
            <a:pPr indent="0" lvl="0" marL="114300" rtl="0" algn="just">
              <a:lnSpc>
                <a:spcPct val="100000"/>
              </a:lnSpc>
              <a:spcBef>
                <a:spcPts val="1600"/>
              </a:spcBef>
              <a:spcAft>
                <a:spcPts val="600"/>
              </a:spcAft>
              <a:buSzPts val="1800"/>
              <a:buNone/>
            </a:pPr>
            <a:r>
              <a:rPr lang="lv-LV" sz="2000">
                <a:solidFill>
                  <a:srgbClr val="263238"/>
                </a:solidFill>
                <a:latin typeface="Arial"/>
                <a:ea typeface="Arial"/>
                <a:cs typeface="Arial"/>
                <a:sym typeface="Arial"/>
              </a:rPr>
              <a:t>Tādējādi digitālā mārketinga praktiskās atziņas transformējās teorētiskajās un attīsta jaunu pieeju digitālā mārketinga izpratnei. Digitālā mārketinga teorētisko novitāšu izmantošana uzņēmējdarbībā veicina tirgus subjektu konkurētspēju un ilgtspēju un nodrošina uzņēmumiem un organizācijām izvirzīto mērķu sasniegšanu. Digitālā mārketinga teorētisko un praktisko aspektu mijiedarbība </a:t>
            </a:r>
            <a:r>
              <a:rPr lang="lv-LV" sz="2000" u="sng">
                <a:solidFill>
                  <a:srgbClr val="C00000"/>
                </a:solidFill>
                <a:latin typeface="Arial"/>
                <a:ea typeface="Arial"/>
                <a:cs typeface="Arial"/>
                <a:sym typeface="Arial"/>
              </a:rPr>
              <a:t>ļauj sasniegt </a:t>
            </a:r>
            <a:r>
              <a:rPr b="1" lang="lv-LV" sz="2000" u="sng">
                <a:solidFill>
                  <a:srgbClr val="C00000"/>
                </a:solidFill>
                <a:latin typeface="Arial"/>
                <a:ea typeface="Arial"/>
                <a:cs typeface="Arial"/>
                <a:sym typeface="Arial"/>
              </a:rPr>
              <a:t>sinerģijas efektu</a:t>
            </a:r>
            <a:r>
              <a:rPr lang="lv-LV" sz="2000" u="sng">
                <a:solidFill>
                  <a:srgbClr val="C00000"/>
                </a:solidFill>
                <a:latin typeface="Arial"/>
                <a:ea typeface="Arial"/>
                <a:cs typeface="Arial"/>
                <a:sym typeface="Arial"/>
              </a:rPr>
              <a:t> dažādos ekonomikas līmeņos</a:t>
            </a:r>
            <a:r>
              <a:rPr lang="lv-LV" sz="2000">
                <a:solidFill>
                  <a:srgbClr val="C00000"/>
                </a:solidFill>
                <a:latin typeface="Arial"/>
                <a:ea typeface="Arial"/>
                <a:cs typeface="Arial"/>
                <a:sym typeface="Arial"/>
              </a:rPr>
              <a:t>.</a:t>
            </a:r>
            <a:endParaRPr sz="2000">
              <a:solidFill>
                <a:srgbClr val="C00000"/>
              </a:solidFill>
            </a:endParaRPr>
          </a:p>
        </p:txBody>
      </p:sp>
      <p:pic>
        <p:nvPicPr>
          <p:cNvPr id="136" name="Google Shape;136;p5"/>
          <p:cNvPicPr preferRelativeResize="0"/>
          <p:nvPr/>
        </p:nvPicPr>
        <p:blipFill rotWithShape="1">
          <a:blip r:embed="rId3">
            <a:alphaModFix/>
          </a:blip>
          <a:srcRect b="0" l="0" r="0" t="0"/>
          <a:stretch/>
        </p:blipFill>
        <p:spPr>
          <a:xfrm>
            <a:off x="1101834" y="6031460"/>
            <a:ext cx="2091109" cy="280440"/>
          </a:xfrm>
          <a:prstGeom prst="rect">
            <a:avLst/>
          </a:prstGeom>
          <a:noFill/>
          <a:ln>
            <a:noFill/>
          </a:ln>
        </p:spPr>
      </p:pic>
      <p:pic>
        <p:nvPicPr>
          <p:cNvPr id="137" name="Google Shape;137;p5"/>
          <p:cNvPicPr preferRelativeResize="0"/>
          <p:nvPr/>
        </p:nvPicPr>
        <p:blipFill rotWithShape="1">
          <a:blip r:embed="rId4">
            <a:alphaModFix/>
          </a:blip>
          <a:srcRect b="0" l="0" r="0" t="0"/>
          <a:stretch/>
        </p:blipFill>
        <p:spPr>
          <a:xfrm>
            <a:off x="5174973" y="5549699"/>
            <a:ext cx="3664225" cy="115424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9"/>
          <p:cNvSpPr txBox="1"/>
          <p:nvPr>
            <p:ph type="title"/>
          </p:nvPr>
        </p:nvSpPr>
        <p:spPr>
          <a:xfrm>
            <a:off x="343001" y="351872"/>
            <a:ext cx="9147314"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v-LV">
                <a:solidFill>
                  <a:srgbClr val="00587E"/>
                </a:solidFill>
              </a:rPr>
              <a:t>Kāpēc uzņēmumiem jāizmanto digitālā mārketinga iespējas?</a:t>
            </a:r>
            <a:endParaRPr>
              <a:solidFill>
                <a:srgbClr val="00587E"/>
              </a:solidFill>
            </a:endParaRPr>
          </a:p>
        </p:txBody>
      </p:sp>
      <p:sp>
        <p:nvSpPr>
          <p:cNvPr id="143" name="Google Shape;143;p19"/>
          <p:cNvSpPr txBox="1"/>
          <p:nvPr>
            <p:ph idx="1" type="body"/>
          </p:nvPr>
        </p:nvSpPr>
        <p:spPr>
          <a:xfrm>
            <a:off x="343002" y="1812373"/>
            <a:ext cx="9147313" cy="4351338"/>
          </a:xfrm>
          <a:prstGeom prst="rect">
            <a:avLst/>
          </a:prstGeom>
          <a:noFill/>
          <a:ln>
            <a:noFill/>
          </a:ln>
        </p:spPr>
        <p:txBody>
          <a:bodyPr anchorCtr="0" anchor="t" bIns="45700" lIns="91425" spcFirstLastPara="1" rIns="91425" wrap="square" tIns="45700">
            <a:normAutofit fontScale="62500" lnSpcReduction="20000"/>
          </a:bodyPr>
          <a:lstStyle/>
          <a:p>
            <a:pPr indent="-342900" lvl="0" marL="457200" rtl="0" algn="just">
              <a:lnSpc>
                <a:spcPct val="120000"/>
              </a:lnSpc>
              <a:spcBef>
                <a:spcPts val="0"/>
              </a:spcBef>
              <a:spcAft>
                <a:spcPts val="0"/>
              </a:spcAft>
              <a:buSzPct val="102857"/>
              <a:buFont typeface="Arial"/>
              <a:buChar char="•"/>
            </a:pPr>
            <a:r>
              <a:rPr lang="lv-LV"/>
              <a:t>Tehnoloģijas ļauj uzņēmumiem uzreiz dalīties ar informāciju.</a:t>
            </a:r>
            <a:endParaRPr/>
          </a:p>
          <a:p>
            <a:pPr indent="-342900" lvl="0" marL="457200" rtl="0" algn="just">
              <a:lnSpc>
                <a:spcPct val="120000"/>
              </a:lnSpc>
              <a:spcBef>
                <a:spcPts val="600"/>
              </a:spcBef>
              <a:spcAft>
                <a:spcPts val="0"/>
              </a:spcAft>
              <a:buSzPct val="102857"/>
              <a:buFont typeface="Arial"/>
              <a:buChar char="•"/>
            </a:pPr>
            <a:r>
              <a:rPr lang="lv-LV"/>
              <a:t>Tas spēj sasniegt ļoti plašu auditoriju no visas pasaules, lai piesaistītu vairāk klientu.</a:t>
            </a:r>
            <a:endParaRPr/>
          </a:p>
          <a:p>
            <a:pPr indent="-342900" lvl="0" marL="457200" rtl="0" algn="just">
              <a:lnSpc>
                <a:spcPct val="120000"/>
              </a:lnSpc>
              <a:spcBef>
                <a:spcPts val="600"/>
              </a:spcBef>
              <a:spcAft>
                <a:spcPts val="0"/>
              </a:spcAft>
              <a:buSzPct val="102857"/>
              <a:buFont typeface="Arial"/>
              <a:buChar char="•"/>
            </a:pPr>
            <a:r>
              <a:rPr lang="lv-LV"/>
              <a:t>Tas rada lielākas ērtības, jo ar vienu klikšķi iespējams kopīgot rakstus, videoklipus.</a:t>
            </a:r>
            <a:endParaRPr/>
          </a:p>
          <a:p>
            <a:pPr indent="-342900" lvl="0" marL="457200" rtl="0" algn="just">
              <a:lnSpc>
                <a:spcPct val="120000"/>
              </a:lnSpc>
              <a:spcBef>
                <a:spcPts val="600"/>
              </a:spcBef>
              <a:spcAft>
                <a:spcPts val="0"/>
              </a:spcAft>
              <a:buSzPct val="102857"/>
              <a:buFont typeface="Arial"/>
              <a:buChar char="•"/>
            </a:pPr>
            <a:r>
              <a:rPr lang="lv-LV"/>
              <a:t>Tas ir ļoti elastīgs. Tiešsaistē uzsāktās kampaņas var mainīt vai modificēt, ja uzņēmums uzskata, ka kaut kas nedarbojas tā, kā vajadzētu, vai arī jādod kampaņām jauns impulss.</a:t>
            </a:r>
            <a:endParaRPr/>
          </a:p>
          <a:p>
            <a:pPr indent="-342900" lvl="0" marL="457200" rtl="0" algn="just">
              <a:lnSpc>
                <a:spcPct val="120000"/>
              </a:lnSpc>
              <a:spcBef>
                <a:spcPts val="600"/>
              </a:spcBef>
              <a:spcAft>
                <a:spcPts val="0"/>
              </a:spcAft>
              <a:buSzPct val="102857"/>
              <a:buFont typeface="Arial"/>
              <a:buChar char="•"/>
            </a:pPr>
            <a:r>
              <a:rPr lang="lv-LV"/>
              <a:t>Digitālais mārketings ļauj uzņēmumam izveidot savu kopienu. Tiešsaistes pasaulē uzņēmums spēj divpusējā saziņā pastāvīgi mijiedarboties ar lietotājiem no visas planētas.</a:t>
            </a:r>
            <a:endParaRPr/>
          </a:p>
          <a:p>
            <a:pPr indent="-342900" lvl="0" marL="457200" rtl="0" algn="just">
              <a:lnSpc>
                <a:spcPct val="120000"/>
              </a:lnSpc>
              <a:spcBef>
                <a:spcPts val="600"/>
              </a:spcBef>
              <a:spcAft>
                <a:spcPts val="0"/>
              </a:spcAft>
              <a:buSzPct val="102857"/>
              <a:buFont typeface="Arial"/>
              <a:buChar char="•"/>
            </a:pPr>
            <a:r>
              <a:rPr lang="lv-LV"/>
              <a:t>Investīciju izmaksas ir zemākas nekā tradicionālajos plašsaziņas līdzekļos.</a:t>
            </a:r>
            <a:endParaRPr/>
          </a:p>
          <a:p>
            <a:pPr indent="-342900" lvl="0" marL="457200" rtl="0" algn="just">
              <a:lnSpc>
                <a:spcPct val="120000"/>
              </a:lnSpc>
              <a:spcBef>
                <a:spcPts val="600"/>
              </a:spcBef>
              <a:spcAft>
                <a:spcPts val="0"/>
              </a:spcAft>
              <a:buSzPct val="102857"/>
              <a:buFont typeface="Arial"/>
              <a:buChar char="•"/>
            </a:pPr>
            <a:r>
              <a:rPr lang="lv-LV"/>
              <a:t>Tas ļauj labāk kontrolēt kampaņas, spējot tās segmentēt noteiktās nišās (vecums, dzimums, iedzīvotāju skaits u.c. pazīmēm) un pēc metrikas iegūšanas, ko sniedz rezultāti.</a:t>
            </a:r>
            <a:endParaRPr/>
          </a:p>
          <a:p>
            <a:pPr indent="0" lvl="0" marL="114300" rtl="0" algn="l">
              <a:lnSpc>
                <a:spcPct val="90000"/>
              </a:lnSpc>
              <a:spcBef>
                <a:spcPts val="1600"/>
              </a:spcBef>
              <a:spcAft>
                <a:spcPts val="0"/>
              </a:spcAft>
              <a:buSzPct val="205714"/>
              <a:buNone/>
            </a:pPr>
            <a:r>
              <a:t/>
            </a:r>
            <a:endParaRPr i="1" sz="1400">
              <a:solidFill>
                <a:schemeClr val="dk1"/>
              </a:solidFill>
              <a:latin typeface="Calibri"/>
              <a:ea typeface="Calibri"/>
              <a:cs typeface="Calibri"/>
              <a:sym typeface="Calibri"/>
            </a:endParaRPr>
          </a:p>
          <a:p>
            <a:pPr indent="0" lvl="0" marL="114300" rtl="0" algn="l">
              <a:lnSpc>
                <a:spcPct val="90000"/>
              </a:lnSpc>
              <a:spcBef>
                <a:spcPts val="1000"/>
              </a:spcBef>
              <a:spcAft>
                <a:spcPts val="0"/>
              </a:spcAft>
              <a:buSzPct val="205714"/>
              <a:buNone/>
            </a:pPr>
            <a:r>
              <a:rPr i="1" lang="lv-LV" sz="1400">
                <a:solidFill>
                  <a:schemeClr val="dk1"/>
                </a:solidFill>
                <a:latin typeface="Calibri"/>
                <a:ea typeface="Calibri"/>
                <a:cs typeface="Calibri"/>
                <a:sym typeface="Calibri"/>
              </a:rPr>
              <a:t>Avots: Economy-Pedia.com</a:t>
            </a:r>
            <a:br>
              <a:rPr lang="lv-LV"/>
            </a:br>
            <a:endParaRPr/>
          </a:p>
        </p:txBody>
      </p:sp>
      <p:pic>
        <p:nvPicPr>
          <p:cNvPr id="144" name="Google Shape;144;p19"/>
          <p:cNvPicPr preferRelativeResize="0"/>
          <p:nvPr/>
        </p:nvPicPr>
        <p:blipFill rotWithShape="1">
          <a:blip r:embed="rId3">
            <a:alphaModFix/>
          </a:blip>
          <a:srcRect b="0" l="0" r="0" t="0"/>
          <a:stretch/>
        </p:blipFill>
        <p:spPr>
          <a:xfrm>
            <a:off x="8916749" y="1267605"/>
            <a:ext cx="2932249" cy="1627305"/>
          </a:xfrm>
          <a:prstGeom prst="rect">
            <a:avLst/>
          </a:prstGeom>
          <a:noFill/>
          <a:ln>
            <a:noFill/>
          </a:ln>
        </p:spPr>
      </p:pic>
      <p:pic>
        <p:nvPicPr>
          <p:cNvPr id="145" name="Google Shape;145;p19"/>
          <p:cNvPicPr preferRelativeResize="0"/>
          <p:nvPr/>
        </p:nvPicPr>
        <p:blipFill rotWithShape="1">
          <a:blip r:embed="rId4">
            <a:alphaModFix/>
          </a:blip>
          <a:srcRect b="0" l="0" r="0" t="0"/>
          <a:stretch/>
        </p:blipFill>
        <p:spPr>
          <a:xfrm>
            <a:off x="4163168" y="5201477"/>
            <a:ext cx="2567900" cy="144448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lv-LV">
                <a:solidFill>
                  <a:srgbClr val="00587E"/>
                </a:solidFill>
              </a:rPr>
              <a:t>Digitālā mārketinga teorētiskais ietvars saistībā ar citām mārketinga teorijām</a:t>
            </a:r>
            <a:endParaRPr>
              <a:solidFill>
                <a:srgbClr val="00587E"/>
              </a:solidFill>
            </a:endParaRPr>
          </a:p>
        </p:txBody>
      </p:sp>
      <p:sp>
        <p:nvSpPr>
          <p:cNvPr id="151" name="Google Shape;151;p6"/>
          <p:cNvSpPr txBox="1"/>
          <p:nvPr>
            <p:ph idx="1" type="body"/>
          </p:nvPr>
        </p:nvSpPr>
        <p:spPr>
          <a:xfrm>
            <a:off x="930965" y="2141537"/>
            <a:ext cx="10515600" cy="3503889"/>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lang="lv-LV"/>
              <a:t>Mārketinga mix elementu teorija</a:t>
            </a:r>
            <a:endParaRPr/>
          </a:p>
          <a:p>
            <a:pPr indent="-342900" lvl="0" marL="457200" rtl="0" algn="l">
              <a:lnSpc>
                <a:spcPct val="90000"/>
              </a:lnSpc>
              <a:spcBef>
                <a:spcPts val="1000"/>
              </a:spcBef>
              <a:spcAft>
                <a:spcPts val="0"/>
              </a:spcAft>
              <a:buClr>
                <a:schemeClr val="dk1"/>
              </a:buClr>
              <a:buSzPts val="1800"/>
              <a:buChar char="•"/>
            </a:pPr>
            <a:r>
              <a:rPr lang="lv-LV"/>
              <a:t>Patērētāju uzvedības teorija</a:t>
            </a:r>
            <a:endParaRPr/>
          </a:p>
          <a:p>
            <a:pPr indent="-342900" lvl="0" marL="457200" rtl="0" algn="l">
              <a:lnSpc>
                <a:spcPct val="90000"/>
              </a:lnSpc>
              <a:spcBef>
                <a:spcPts val="1000"/>
              </a:spcBef>
              <a:spcAft>
                <a:spcPts val="0"/>
              </a:spcAft>
              <a:buClr>
                <a:schemeClr val="dk1"/>
              </a:buClr>
              <a:buSzPts val="1800"/>
              <a:buChar char="•"/>
            </a:pPr>
            <a:r>
              <a:rPr lang="lv-LV"/>
              <a:t>Integrētā mārketinga komunikācijas teorija</a:t>
            </a:r>
            <a:endParaRPr/>
          </a:p>
          <a:p>
            <a:pPr indent="-342900" lvl="0" marL="457200" rtl="0" algn="l">
              <a:lnSpc>
                <a:spcPct val="90000"/>
              </a:lnSpc>
              <a:spcBef>
                <a:spcPts val="1000"/>
              </a:spcBef>
              <a:spcAft>
                <a:spcPts val="0"/>
              </a:spcAft>
              <a:buClr>
                <a:schemeClr val="dk1"/>
              </a:buClr>
              <a:buSzPts val="1800"/>
              <a:buChar char="•"/>
            </a:pPr>
            <a:r>
              <a:rPr lang="lv-LV"/>
              <a:t>Zīmolvedības teorija</a:t>
            </a:r>
            <a:endParaRPr/>
          </a:p>
          <a:p>
            <a:pPr indent="-342900" lvl="0" marL="457200" rtl="0" algn="l">
              <a:lnSpc>
                <a:spcPct val="90000"/>
              </a:lnSpc>
              <a:spcBef>
                <a:spcPts val="1000"/>
              </a:spcBef>
              <a:spcAft>
                <a:spcPts val="0"/>
              </a:spcAft>
              <a:buClr>
                <a:schemeClr val="dk1"/>
              </a:buClr>
              <a:buSzPts val="1800"/>
              <a:buChar char="•"/>
            </a:pPr>
            <a:r>
              <a:rPr lang="lv-LV"/>
              <a:t>Satura mārketinga teorija</a:t>
            </a:r>
            <a:endParaRPr/>
          </a:p>
        </p:txBody>
      </p:sp>
      <p:pic>
        <p:nvPicPr>
          <p:cNvPr id="152" name="Google Shape;152;p6"/>
          <p:cNvPicPr preferRelativeResize="0"/>
          <p:nvPr/>
        </p:nvPicPr>
        <p:blipFill rotWithShape="1">
          <a:blip r:embed="rId3">
            <a:alphaModFix/>
          </a:blip>
          <a:srcRect b="0" l="0" r="0" t="0"/>
          <a:stretch/>
        </p:blipFill>
        <p:spPr>
          <a:xfrm>
            <a:off x="7294014" y="3929923"/>
            <a:ext cx="3967021" cy="27160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title"/>
          </p:nvPr>
        </p:nvSpPr>
        <p:spPr>
          <a:xfrm>
            <a:off x="527043" y="272360"/>
            <a:ext cx="10946027" cy="111249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lv-LV" sz="4000">
                <a:solidFill>
                  <a:srgbClr val="00587E"/>
                </a:solidFill>
              </a:rPr>
              <a:t>Digitalā mārketinga iespējas mūsdienu biznesa vidē </a:t>
            </a:r>
            <a:endParaRPr>
              <a:solidFill>
                <a:srgbClr val="00587E"/>
              </a:solidFill>
            </a:endParaRPr>
          </a:p>
        </p:txBody>
      </p:sp>
      <p:sp>
        <p:nvSpPr>
          <p:cNvPr id="158" name="Google Shape;158;p20"/>
          <p:cNvSpPr txBox="1"/>
          <p:nvPr>
            <p:ph idx="1" type="body"/>
          </p:nvPr>
        </p:nvSpPr>
        <p:spPr>
          <a:xfrm>
            <a:off x="407774" y="1325218"/>
            <a:ext cx="8703096" cy="4851746"/>
          </a:xfrm>
          <a:prstGeom prst="rect">
            <a:avLst/>
          </a:prstGeom>
          <a:noFill/>
          <a:ln>
            <a:noFill/>
          </a:ln>
        </p:spPr>
        <p:txBody>
          <a:bodyPr anchorCtr="0" anchor="t" bIns="45700" lIns="91425" spcFirstLastPara="1" rIns="91425" wrap="square" tIns="45700">
            <a:normAutofit fontScale="92500" lnSpcReduction="20000"/>
          </a:bodyPr>
          <a:lstStyle/>
          <a:p>
            <a:pPr indent="-342900" lvl="0" marL="457200" rtl="0" algn="just">
              <a:lnSpc>
                <a:spcPct val="100000"/>
              </a:lnSpc>
              <a:spcBef>
                <a:spcPts val="0"/>
              </a:spcBef>
              <a:spcAft>
                <a:spcPts val="0"/>
              </a:spcAft>
              <a:buSzPct val="88452"/>
              <a:buChar char="•"/>
            </a:pPr>
            <a:r>
              <a:rPr lang="lv-LV" sz="2200">
                <a:latin typeface="Arial"/>
                <a:ea typeface="Arial"/>
                <a:cs typeface="Arial"/>
                <a:sym typeface="Arial"/>
              </a:rPr>
              <a:t>Mūsdienās digitālais mārketings ir gan profesionālās darbības joma, gan zinātniskās pētniecības objekts visā pasaulē. Profesionālā jomā ar digitālo mārketingu nodarbojas vairāki tirgus subjekti: </a:t>
            </a:r>
            <a:r>
              <a:rPr lang="lv-LV" sz="2200">
                <a:highlight>
                  <a:srgbClr val="FFFF00"/>
                </a:highlight>
                <a:latin typeface="Arial"/>
                <a:ea typeface="Arial"/>
                <a:cs typeface="Arial"/>
                <a:sym typeface="Arial"/>
              </a:rPr>
              <a:t>mārketinga aģentūras, komercuzņēmumi un nekomerciālās organizācijas</a:t>
            </a:r>
            <a:r>
              <a:rPr lang="lv-LV" sz="2200">
                <a:latin typeface="Arial"/>
                <a:ea typeface="Arial"/>
                <a:cs typeface="Arial"/>
                <a:sym typeface="Arial"/>
              </a:rPr>
              <a:t>. Kā zinātniskās pētniecības joma digitālais mārketings attīstīts gan globālā līmenī, gan lokālā līmenī.</a:t>
            </a:r>
            <a:endParaRPr/>
          </a:p>
          <a:p>
            <a:pPr indent="-342900" lvl="0" marL="457200" rtl="0" algn="just">
              <a:lnSpc>
                <a:spcPct val="100000"/>
              </a:lnSpc>
              <a:spcBef>
                <a:spcPts val="600"/>
              </a:spcBef>
              <a:spcAft>
                <a:spcPts val="0"/>
              </a:spcAft>
              <a:buSzPct val="88452"/>
              <a:buChar char="•"/>
            </a:pPr>
            <a:r>
              <a:rPr lang="lv-LV" sz="2200">
                <a:latin typeface="Arial"/>
                <a:ea typeface="Arial"/>
                <a:cs typeface="Arial"/>
                <a:sym typeface="Arial"/>
              </a:rPr>
              <a:t>Svarīgi virzieni mūsdienu digitālajā mārketingā ir digitālā mārketinga instrumentu integrācija uzņēmuma vai organizācijas digitālajā mārketinga stratēģijā, dažādu paaudžu pircēju rīcības modeļu izstrāde digitālajā vidē, uzņēmuma vai organizācijas mārketinga risku un iespēju diagnostika digitālajā vidē, kā arī lielo datu izmantošana digitālajā mārketingā. Visizplatītākie lielo datu lietojumi digitālajā vidē ir </a:t>
            </a:r>
            <a:r>
              <a:rPr lang="lv-LV" sz="2200">
                <a:highlight>
                  <a:srgbClr val="FFFF00"/>
                </a:highlight>
                <a:latin typeface="Arial"/>
                <a:ea typeface="Arial"/>
                <a:cs typeface="Arial"/>
                <a:sym typeface="Arial"/>
              </a:rPr>
              <a:t>tendenču atklāšana, sociālo mediju analīze, noskaņojuma analīze un viedokļu ieguve</a:t>
            </a:r>
            <a:r>
              <a:rPr lang="lv-LV" sz="2200">
                <a:latin typeface="Arial"/>
                <a:ea typeface="Arial"/>
                <a:cs typeface="Arial"/>
                <a:sym typeface="Arial"/>
              </a:rPr>
              <a:t>.</a:t>
            </a:r>
            <a:endParaRPr/>
          </a:p>
          <a:p>
            <a:pPr indent="-342900" lvl="0" marL="457200" rtl="0" algn="just">
              <a:lnSpc>
                <a:spcPct val="100000"/>
              </a:lnSpc>
              <a:spcBef>
                <a:spcPts val="600"/>
              </a:spcBef>
              <a:spcAft>
                <a:spcPts val="0"/>
              </a:spcAft>
              <a:buSzPct val="88452"/>
              <a:buChar char="•"/>
            </a:pPr>
            <a:r>
              <a:rPr lang="lv-LV" sz="2200">
                <a:latin typeface="Arial"/>
                <a:ea typeface="Arial"/>
                <a:cs typeface="Arial"/>
                <a:sym typeface="Arial"/>
              </a:rPr>
              <a:t>Mūsdienās digitālais mārketings ļoti intensīvi attīstās. Starp aktuālajām digitālā mārketinga attīstības tendencēm ir, piemēram, digitālais mārketings bez sīkdatnēm, programmatiskas reklāmas (</a:t>
            </a:r>
            <a:r>
              <a:rPr i="1" lang="lv-LV" sz="2200">
                <a:latin typeface="Arial"/>
                <a:ea typeface="Arial"/>
                <a:cs typeface="Arial"/>
                <a:sym typeface="Arial"/>
              </a:rPr>
              <a:t>programmatic ads</a:t>
            </a:r>
            <a:r>
              <a:rPr lang="lv-LV" sz="2200">
                <a:latin typeface="Arial"/>
                <a:ea typeface="Arial"/>
                <a:cs typeface="Arial"/>
                <a:sym typeface="Arial"/>
              </a:rPr>
              <a:t>), </a:t>
            </a:r>
            <a:r>
              <a:rPr i="1" lang="lv-LV" sz="2200">
                <a:latin typeface="Arial"/>
                <a:ea typeface="Arial"/>
                <a:cs typeface="Arial"/>
                <a:sym typeface="Arial"/>
              </a:rPr>
              <a:t>Google Ads</a:t>
            </a:r>
            <a:r>
              <a:rPr lang="lv-LV" sz="2200">
                <a:latin typeface="Arial"/>
                <a:ea typeface="Arial"/>
                <a:cs typeface="Arial"/>
                <a:sym typeface="Arial"/>
              </a:rPr>
              <a:t> viedā likmju likšana (</a:t>
            </a:r>
            <a:r>
              <a:rPr i="1" lang="lv-LV" sz="2200">
                <a:latin typeface="Arial"/>
                <a:ea typeface="Arial"/>
                <a:cs typeface="Arial"/>
                <a:sym typeface="Arial"/>
              </a:rPr>
              <a:t>smart bidding</a:t>
            </a:r>
            <a:r>
              <a:rPr lang="lv-LV" sz="2200">
                <a:latin typeface="Arial"/>
                <a:ea typeface="Arial"/>
                <a:cs typeface="Arial"/>
                <a:sym typeface="Arial"/>
              </a:rPr>
              <a:t>).</a:t>
            </a:r>
            <a:endParaRPr/>
          </a:p>
          <a:p>
            <a:pPr indent="-228600" lvl="0" marL="457200" rtl="0" algn="l">
              <a:lnSpc>
                <a:spcPct val="90000"/>
              </a:lnSpc>
              <a:spcBef>
                <a:spcPts val="1600"/>
              </a:spcBef>
              <a:spcAft>
                <a:spcPts val="0"/>
              </a:spcAft>
              <a:buClr>
                <a:schemeClr val="dk1"/>
              </a:buClr>
              <a:buSzPct val="69498"/>
              <a:buNone/>
            </a:pPr>
            <a:r>
              <a:t/>
            </a:r>
            <a:endParaRPr/>
          </a:p>
        </p:txBody>
      </p:sp>
      <p:pic>
        <p:nvPicPr>
          <p:cNvPr id="159" name="Google Shape;159;p20"/>
          <p:cNvPicPr preferRelativeResize="0"/>
          <p:nvPr/>
        </p:nvPicPr>
        <p:blipFill rotWithShape="1">
          <a:blip r:embed="rId3">
            <a:alphaModFix/>
          </a:blip>
          <a:srcRect b="0" l="0" r="0" t="0"/>
          <a:stretch/>
        </p:blipFill>
        <p:spPr>
          <a:xfrm>
            <a:off x="911087" y="6121810"/>
            <a:ext cx="2091109" cy="280440"/>
          </a:xfrm>
          <a:prstGeom prst="rect">
            <a:avLst/>
          </a:prstGeom>
          <a:noFill/>
          <a:ln>
            <a:noFill/>
          </a:ln>
        </p:spPr>
      </p:pic>
      <p:pic>
        <p:nvPicPr>
          <p:cNvPr id="160" name="Google Shape;160;p20"/>
          <p:cNvPicPr preferRelativeResize="0"/>
          <p:nvPr/>
        </p:nvPicPr>
        <p:blipFill rotWithShape="1">
          <a:blip r:embed="rId4">
            <a:alphaModFix/>
          </a:blip>
          <a:srcRect b="0" l="0" r="0" t="0"/>
          <a:stretch/>
        </p:blipFill>
        <p:spPr>
          <a:xfrm>
            <a:off x="9216888" y="2425148"/>
            <a:ext cx="2673356" cy="23551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2023-01-20T11:09:16Z</dcterms:created>
  <dc:creator>Jeļena Lonska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0x010100C68C2120135FDC439BD82F2C4EF3B239</vt:lpwstr>
  </property>
  <property fmtid="{D5CDD505-2E9C-101B-9397-08002B2CF9AE}" pid="3" name="MediaServiceImageTags">
    <vt:lpwstr/>
  </property>
</Properties>
</file>