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64" r:id="rId3"/>
    <p:sldId id="265" r:id="rId4"/>
    <p:sldId id="258" r:id="rId5"/>
    <p:sldId id="439" r:id="rId6"/>
    <p:sldId id="440" r:id="rId7"/>
    <p:sldId id="442" r:id="rId8"/>
    <p:sldId id="443" r:id="rId9"/>
    <p:sldId id="444" r:id="rId10"/>
    <p:sldId id="445" r:id="rId11"/>
    <p:sldId id="446" r:id="rId12"/>
    <p:sldId id="447" r:id="rId13"/>
    <p:sldId id="457" r:id="rId14"/>
    <p:sldId id="458" r:id="rId15"/>
    <p:sldId id="459" r:id="rId16"/>
    <p:sldId id="461" r:id="rId17"/>
    <p:sldId id="462" r:id="rId18"/>
    <p:sldId id="463" r:id="rId19"/>
    <p:sldId id="464" r:id="rId20"/>
    <p:sldId id="465" r:id="rId21"/>
    <p:sldId id="466" r:id="rId22"/>
    <p:sldId id="470" r:id="rId23"/>
    <p:sldId id="496" r:id="rId24"/>
    <p:sldId id="386" r:id="rId25"/>
    <p:sldId id="472" r:id="rId26"/>
    <p:sldId id="441" r:id="rId27"/>
    <p:sldId id="473" r:id="rId28"/>
    <p:sldId id="474" r:id="rId29"/>
    <p:sldId id="475" r:id="rId30"/>
    <p:sldId id="497" r:id="rId31"/>
    <p:sldId id="476" r:id="rId32"/>
    <p:sldId id="477" r:id="rId33"/>
    <p:sldId id="448" r:id="rId34"/>
    <p:sldId id="385" r:id="rId35"/>
    <p:sldId id="452" r:id="rId36"/>
    <p:sldId id="453" r:id="rId37"/>
    <p:sldId id="454" r:id="rId38"/>
    <p:sldId id="479" r:id="rId39"/>
    <p:sldId id="481" r:id="rId40"/>
    <p:sldId id="460" r:id="rId41"/>
    <p:sldId id="487" r:id="rId42"/>
    <p:sldId id="467" r:id="rId43"/>
    <p:sldId id="263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orient="horz" pos="758" userDrawn="1">
          <p15:clr>
            <a:srgbClr val="A4A3A4"/>
          </p15:clr>
        </p15:guide>
        <p15:guide id="5" orient="horz" pos="10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7E"/>
    <a:srgbClr val="00A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140" d="100"/>
          <a:sy n="140" d="100"/>
        </p:scale>
        <p:origin x="168" y="120"/>
      </p:cViewPr>
      <p:guideLst>
        <p:guide orient="horz" pos="214"/>
        <p:guide pos="2880"/>
        <p:guide pos="295"/>
        <p:guide orient="horz" pos="758"/>
        <p:guide orient="horz" pos="10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2910" y="2143122"/>
            <a:ext cx="7486648" cy="1102519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VIRSRAKSTS PREZENTĀCIJAI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910" y="3429006"/>
            <a:ext cx="7529538" cy="800094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Te kaut kāds apakšvirstaksts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Slaids ar attēlu sānā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71617"/>
            <a:ext cx="4038600" cy="302300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defRPr sz="1600" baseline="0"/>
            </a:lvl1pPr>
            <a:lvl2pPr marL="0" indent="0">
              <a:lnSpc>
                <a:spcPct val="120000"/>
              </a:lnSpc>
              <a:spcBef>
                <a:spcPts val="600"/>
              </a:spcBef>
              <a:defRPr sz="1600"/>
            </a:lvl2pPr>
            <a:lvl3pPr marL="0" indent="0">
              <a:lnSpc>
                <a:spcPct val="120000"/>
              </a:lnSpc>
              <a:spcBef>
                <a:spcPts val="600"/>
              </a:spcBef>
              <a:defRPr sz="1600"/>
            </a:lvl3pPr>
            <a:lvl4pPr marL="0" indent="0">
              <a:lnSpc>
                <a:spcPct val="120000"/>
              </a:lnSpc>
              <a:spcBef>
                <a:spcPts val="600"/>
              </a:spcBef>
              <a:defRPr sz="1600"/>
            </a:lvl4pPr>
            <a:lvl5pPr marL="0" indent="0">
              <a:lnSpc>
                <a:spcPct val="12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Šeit ir teksts. Drīkst mainīt secību arī otrādi – kreisajā pusē attēls un labajā pusē teksts.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571617"/>
            <a:ext cx="3495700" cy="302300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defRPr sz="1600" baseline="0"/>
            </a:lvl1pPr>
            <a:lvl2pPr marL="0" indent="0">
              <a:lnSpc>
                <a:spcPct val="120000"/>
              </a:lnSpc>
              <a:spcBef>
                <a:spcPts val="600"/>
              </a:spcBef>
              <a:defRPr sz="1600"/>
            </a:lvl2pPr>
            <a:lvl3pPr marL="0" indent="0">
              <a:lnSpc>
                <a:spcPct val="120000"/>
              </a:lnSpc>
              <a:spcBef>
                <a:spcPts val="600"/>
              </a:spcBef>
              <a:defRPr sz="1600"/>
            </a:lvl3pPr>
            <a:lvl4pPr marL="0" indent="0">
              <a:lnSpc>
                <a:spcPct val="120000"/>
              </a:lnSpc>
              <a:spcBef>
                <a:spcPts val="600"/>
              </a:spcBef>
              <a:defRPr sz="1600"/>
            </a:lvl4pPr>
            <a:lvl5pPr marL="0" indent="0">
              <a:lnSpc>
                <a:spcPct val="12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Šeit ir vieta attēlam, diagrammai, shēmai vai kādam citam ilustrējošam elementam.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5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Slaids tikai ar virsrakstu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0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4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lv-LV" dirty="0"/>
              <a:t>Vienkārša slaida virsraksts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00180"/>
            <a:ext cx="6686568" cy="314327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defRPr baseline="0"/>
            </a:lvl1pPr>
          </a:lstStyle>
          <a:p>
            <a:pPr lvl="0"/>
            <a:r>
              <a:rPr lang="lv-LV" dirty="0"/>
              <a:t>Teksts ar informāciju, kas izvietota slaida divu trešdaļu platumā. Ieteicams šim platumam “pāri neiet”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2910" y="2978954"/>
            <a:ext cx="7772400" cy="664366"/>
          </a:xfrm>
        </p:spPr>
        <p:txBody>
          <a:bodyPr anchor="t">
            <a:noAutofit/>
          </a:bodyPr>
          <a:lstStyle>
            <a:lvl1pPr algn="l">
              <a:defRPr sz="3400" b="1" cap="all" baseline="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Apakšsadaļas virsraksts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2910" y="3732626"/>
            <a:ext cx="7772400" cy="696512"/>
          </a:xfrm>
        </p:spPr>
        <p:txBody>
          <a:bodyPr anchor="t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/>
              <a:t>Papildus informācija, ja nepieciešama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131" r="80892"/>
          <a:stretch>
            <a:fillRect/>
          </a:stretch>
        </p:blipFill>
        <p:spPr bwMode="auto">
          <a:xfrm rot="10800000">
            <a:off x="8858248" y="0"/>
            <a:ext cx="28575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Slaids ar attēlu sānā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71617"/>
            <a:ext cx="4038600" cy="302300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defRPr sz="1600" baseline="0"/>
            </a:lvl1pPr>
            <a:lvl2pPr marL="0" indent="0">
              <a:lnSpc>
                <a:spcPct val="120000"/>
              </a:lnSpc>
              <a:spcBef>
                <a:spcPts val="600"/>
              </a:spcBef>
              <a:defRPr sz="1600"/>
            </a:lvl2pPr>
            <a:lvl3pPr marL="0" indent="0">
              <a:lnSpc>
                <a:spcPct val="120000"/>
              </a:lnSpc>
              <a:spcBef>
                <a:spcPts val="600"/>
              </a:spcBef>
              <a:defRPr sz="1600"/>
            </a:lvl3pPr>
            <a:lvl4pPr marL="0" indent="0">
              <a:lnSpc>
                <a:spcPct val="120000"/>
              </a:lnSpc>
              <a:spcBef>
                <a:spcPts val="600"/>
              </a:spcBef>
              <a:defRPr sz="1600"/>
            </a:lvl4pPr>
            <a:lvl5pPr marL="0" indent="0">
              <a:lnSpc>
                <a:spcPct val="12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Šeit ir teksts. Drīkst mainīt secību arī otrādi – kreisajā pusē attēls un labajā pusē teksts.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571617"/>
            <a:ext cx="3495700" cy="302300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defRPr sz="1600" baseline="0"/>
            </a:lvl1pPr>
            <a:lvl2pPr marL="0" indent="0">
              <a:lnSpc>
                <a:spcPct val="120000"/>
              </a:lnSpc>
              <a:spcBef>
                <a:spcPts val="600"/>
              </a:spcBef>
              <a:defRPr sz="1600"/>
            </a:lvl2pPr>
            <a:lvl3pPr marL="0" indent="0">
              <a:lnSpc>
                <a:spcPct val="120000"/>
              </a:lnSpc>
              <a:spcBef>
                <a:spcPts val="600"/>
              </a:spcBef>
              <a:defRPr sz="1600"/>
            </a:lvl3pPr>
            <a:lvl4pPr marL="0" indent="0">
              <a:lnSpc>
                <a:spcPct val="120000"/>
              </a:lnSpc>
              <a:spcBef>
                <a:spcPts val="600"/>
              </a:spcBef>
              <a:defRPr sz="1600"/>
            </a:lvl4pPr>
            <a:lvl5pPr marL="0" indent="0">
              <a:lnSpc>
                <a:spcPct val="12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Šeit ir vieta attēlam, diagrammai, shēmai vai kādam citam ilustrējošam elementam.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Slaids tikai ar virsrakstu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2910" y="2143122"/>
            <a:ext cx="7486648" cy="1102519"/>
          </a:xfrm>
        </p:spPr>
        <p:txBody>
          <a:bodyPr/>
          <a:lstStyle>
            <a:lvl1pPr>
              <a:defRPr b="1" baseline="0">
                <a:solidFill>
                  <a:srgbClr val="00587E"/>
                </a:solidFill>
              </a:defRPr>
            </a:lvl1pPr>
          </a:lstStyle>
          <a:p>
            <a:r>
              <a:rPr lang="lv-LV" dirty="0"/>
              <a:t>VIRSRAKSTS PREZENTĀCIJAI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910" y="3429006"/>
            <a:ext cx="7529538" cy="800094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87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Te kaut kāds apakšvirstaksts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140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lv-LV" dirty="0"/>
              <a:t>Vienkārša slaida virsraksts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00180"/>
            <a:ext cx="6686568" cy="314327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defRPr baseline="0"/>
            </a:lvl1pPr>
          </a:lstStyle>
          <a:p>
            <a:pPr lvl="0"/>
            <a:r>
              <a:rPr lang="lv-LV" dirty="0"/>
              <a:t>Teksts ar informāciju, kas izvietota slaida divu trešdaļu platumā. Ieteicams šim platumam “pāri neiet”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1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2910" y="2978954"/>
            <a:ext cx="7772400" cy="664366"/>
          </a:xfrm>
        </p:spPr>
        <p:txBody>
          <a:bodyPr anchor="t">
            <a:noAutofit/>
          </a:bodyPr>
          <a:lstStyle>
            <a:lvl1pPr algn="l">
              <a:defRPr sz="3400" b="1" cap="all" baseline="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Apakšsadaļas virsraksts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2910" y="3732626"/>
            <a:ext cx="7772400" cy="696512"/>
          </a:xfrm>
        </p:spPr>
        <p:txBody>
          <a:bodyPr anchor="t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/>
              <a:t>Papildus informācija, ja nepieciešama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0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Slaida virsraksts šeit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0180"/>
            <a:ext cx="8229600" cy="314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Šeit ir ievietojams teksts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 spc="-50" baseline="0">
          <a:solidFill>
            <a:srgbClr val="0058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Slaida virsraksts šeit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0180"/>
            <a:ext cx="8229600" cy="314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Šeit ir ievietojams 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3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 spc="-50" baseline="0">
          <a:solidFill>
            <a:srgbClr val="0058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F7pYHN9iC9I&amp;feature=youtu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edijpratiba.turiba.lv/podkasti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dpintegratedcomm.com/jdp-raksta/rem%C4%81rketing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fullerfunnels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rush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heonlineadvertisingguide.com/ad-calculators/cpa-calculato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95686"/>
            <a:ext cx="684076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lv-LV" sz="2800" dirty="0"/>
              <a:t>Projekts “</a:t>
            </a:r>
            <a:r>
              <a:rPr lang="lv-LV" sz="2800" dirty="0" err="1"/>
              <a:t>Digitalizācijas</a:t>
            </a:r>
            <a:r>
              <a:rPr lang="lv-LV" sz="2800" dirty="0"/>
              <a:t> iniciatīvas studiju kvalitātes pilnveidei augstskolu stratēģiskās specializācijas jomās”</a:t>
            </a:r>
            <a:br>
              <a:rPr lang="lv-LV" sz="2800" dirty="0"/>
            </a:br>
            <a:r>
              <a:rPr lang="lv-LV" sz="1000" dirty="0"/>
              <a:t/>
            </a:r>
            <a:br>
              <a:rPr lang="lv-LV" sz="1000" dirty="0"/>
            </a:br>
            <a:r>
              <a:rPr lang="lv-LV" sz="1800" dirty="0"/>
              <a:t>Projekta Nr. 8.2.3.0/22/A/005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338" y="4238838"/>
            <a:ext cx="6696744" cy="571522"/>
          </a:xfrm>
        </p:spPr>
        <p:txBody>
          <a:bodyPr>
            <a:normAutofit fontScale="92500" lnSpcReduction="10000"/>
          </a:bodyPr>
          <a:lstStyle/>
          <a:p>
            <a:r>
              <a:rPr lang="lv-LV" dirty="0">
                <a:solidFill>
                  <a:schemeClr val="tx1"/>
                </a:solidFill>
              </a:rPr>
              <a:t>Projekta vadošais partneris – Latvijas </a:t>
            </a:r>
            <a:r>
              <a:rPr lang="lv-LV" dirty="0" err="1">
                <a:solidFill>
                  <a:schemeClr val="tx1"/>
                </a:solidFill>
              </a:rPr>
              <a:t>Biozinātņu</a:t>
            </a:r>
            <a:r>
              <a:rPr lang="lv-LV" dirty="0">
                <a:solidFill>
                  <a:schemeClr val="tx1"/>
                </a:solidFill>
              </a:rPr>
              <a:t> un tehnoloģiju universitāte</a:t>
            </a:r>
          </a:p>
          <a:p>
            <a:r>
              <a:rPr lang="lv-LV" dirty="0">
                <a:solidFill>
                  <a:schemeClr val="tx1"/>
                </a:solidFill>
              </a:rPr>
              <a:t>Projekta partneris – Biznesa augstskola </a:t>
            </a:r>
            <a:r>
              <a:rPr lang="lv-LV" i="1" dirty="0">
                <a:solidFill>
                  <a:schemeClr val="tx1"/>
                </a:solidFill>
              </a:rPr>
              <a:t>Turība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KristineTi.TMC_A\Pictures\LV_ID_EU_logo_ansamblis_ESF_RG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5526"/>
            <a:ext cx="5699125" cy="128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35125"/>
            <a:ext cx="6686568" cy="1584697"/>
          </a:xfrm>
        </p:spPr>
        <p:txBody>
          <a:bodyPr>
            <a:normAutofit/>
          </a:bodyPr>
          <a:lstStyle/>
          <a:p>
            <a:r>
              <a:rPr lang="lv-LV" dirty="0" smtClean="0"/>
              <a:t>Iedziļināšanās </a:t>
            </a:r>
            <a:r>
              <a:rPr lang="lv-LV" b="1" dirty="0" smtClean="0">
                <a:solidFill>
                  <a:srgbClr val="FF0000"/>
                </a:solidFill>
              </a:rPr>
              <a:t>digitālo </a:t>
            </a:r>
            <a:r>
              <a:rPr lang="lv-LV" b="1" dirty="0">
                <a:solidFill>
                  <a:srgbClr val="FF0000"/>
                </a:solidFill>
              </a:rPr>
              <a:t>kanālu stratēģijā</a:t>
            </a:r>
            <a:r>
              <a:rPr lang="lv-LV" dirty="0"/>
              <a:t> </a:t>
            </a:r>
            <a:r>
              <a:rPr lang="lv-LV" dirty="0" smtClean="0"/>
              <a:t>–</a:t>
            </a:r>
            <a:br>
              <a:rPr lang="lv-LV" dirty="0" smtClean="0"/>
            </a:br>
            <a:r>
              <a:rPr lang="lv-LV" dirty="0" smtClean="0"/>
              <a:t>SEO</a:t>
            </a:r>
            <a:r>
              <a:rPr lang="lv-LV" dirty="0"/>
              <a:t>, PPC, </a:t>
            </a:r>
            <a:r>
              <a:rPr lang="lv-LV" dirty="0" smtClean="0"/>
              <a:t>displejs</a:t>
            </a:r>
            <a:r>
              <a:rPr lang="lv-LV" dirty="0"/>
              <a:t>, </a:t>
            </a:r>
            <a:r>
              <a:rPr lang="lv-LV" dirty="0" smtClean="0"/>
              <a:t>e-pasts</a:t>
            </a:r>
            <a:r>
              <a:rPr lang="lv-LV" dirty="0"/>
              <a:t>, </a:t>
            </a:r>
            <a:r>
              <a:rPr lang="lv-LV" dirty="0" smtClean="0"/>
              <a:t>sociālais</a:t>
            </a:r>
            <a:r>
              <a:rPr lang="lv-LV" dirty="0"/>
              <a:t>, </a:t>
            </a:r>
            <a:r>
              <a:rPr lang="lv-LV" i="1" dirty="0" err="1" smtClean="0"/>
              <a:t>affiliate</a:t>
            </a:r>
            <a:r>
              <a:rPr lang="lv-LV" dirty="0"/>
              <a:t>, </a:t>
            </a:r>
            <a:r>
              <a:rPr lang="lv-LV" dirty="0" smtClean="0"/>
              <a:t>mobilais </a:t>
            </a:r>
            <a:r>
              <a:rPr lang="lv-LV" dirty="0"/>
              <a:t>utt.</a:t>
            </a:r>
          </a:p>
          <a:p>
            <a:pPr algn="just"/>
            <a:endParaRPr lang="lv-LV" dirty="0" smtClean="0"/>
          </a:p>
          <a:p>
            <a:pPr algn="just"/>
            <a:r>
              <a:rPr lang="lv-LV" dirty="0" smtClean="0"/>
              <a:t>Visbeidzot </a:t>
            </a:r>
            <a:r>
              <a:rPr lang="lv-LV" dirty="0"/>
              <a:t>definēt, kā to visu </a:t>
            </a:r>
            <a:r>
              <a:rPr lang="lv-LV" b="1" dirty="0">
                <a:solidFill>
                  <a:srgbClr val="FF0000"/>
                </a:solidFill>
              </a:rPr>
              <a:t>izmērīt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14726"/>
            <a:ext cx="3150350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1206466"/>
          </a:xfrm>
        </p:spPr>
        <p:txBody>
          <a:bodyPr anchor="t">
            <a:normAutofit/>
          </a:bodyPr>
          <a:lstStyle/>
          <a:p>
            <a:r>
              <a:rPr lang="en-US" dirty="0" err="1"/>
              <a:t>Digitālā</a:t>
            </a:r>
            <a:r>
              <a:rPr lang="en-US" dirty="0"/>
              <a:t> </a:t>
            </a:r>
            <a:r>
              <a:rPr lang="en-US" dirty="0" err="1"/>
              <a:t>mārketinga</a:t>
            </a:r>
            <a:r>
              <a:rPr lang="en-US" dirty="0"/>
              <a:t> </a:t>
            </a:r>
            <a:r>
              <a:rPr lang="en-US" dirty="0" err="1"/>
              <a:t>plāna</a:t>
            </a:r>
            <a:r>
              <a:rPr lang="en-US" dirty="0"/>
              <a:t> </a:t>
            </a:r>
            <a:r>
              <a:rPr lang="en-US" dirty="0" err="1"/>
              <a:t>svarīgākie</a:t>
            </a:r>
            <a:r>
              <a:rPr lang="en-US" dirty="0"/>
              <a:t> </a:t>
            </a:r>
            <a:r>
              <a:rPr lang="en-US" dirty="0" err="1" smtClean="0"/>
              <a:t>aspekti</a:t>
            </a:r>
            <a:r>
              <a:rPr lang="lv-LV" dirty="0" smtClean="0"/>
              <a:t> (5)</a:t>
            </a:r>
            <a:endParaRPr lang="lv-LV" dirty="0"/>
          </a:p>
        </p:txBody>
      </p:sp>
      <p:sp>
        <p:nvSpPr>
          <p:cNvPr id="7" name="Rectangle 6"/>
          <p:cNvSpPr/>
          <p:nvPr/>
        </p:nvSpPr>
        <p:spPr>
          <a:xfrm>
            <a:off x="0" y="170765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0" y="2751790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45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Mārketinga</a:t>
            </a:r>
            <a:r>
              <a:rPr lang="en-US" dirty="0"/>
              <a:t> </a:t>
            </a:r>
            <a:r>
              <a:rPr lang="en-US" dirty="0" err="1"/>
              <a:t>plāna</a:t>
            </a:r>
            <a:r>
              <a:rPr lang="en-US" dirty="0"/>
              <a:t> </a:t>
            </a:r>
            <a:r>
              <a:rPr lang="en-US" dirty="0" err="1"/>
              <a:t>struktūra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324"/>
            <a:ext cx="5554960" cy="374468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1800" dirty="0"/>
              <a:t>Tirgus izpēte un konkurentu analīze</a:t>
            </a:r>
          </a:p>
          <a:p>
            <a:pPr>
              <a:spcBef>
                <a:spcPts val="1800"/>
              </a:spcBef>
            </a:pPr>
            <a:r>
              <a:rPr lang="lv-LV" sz="1800" dirty="0"/>
              <a:t>Mērķi un uzdevumi</a:t>
            </a:r>
          </a:p>
          <a:p>
            <a:pPr>
              <a:spcBef>
                <a:spcPts val="1800"/>
              </a:spcBef>
            </a:pPr>
            <a:r>
              <a:rPr lang="lv-LV" sz="1800" dirty="0"/>
              <a:t>Mērķauditorijas noteikšana un vērtības priekšlikumi</a:t>
            </a:r>
          </a:p>
          <a:p>
            <a:pPr>
              <a:spcBef>
                <a:spcPts val="1800"/>
              </a:spcBef>
            </a:pPr>
            <a:r>
              <a:rPr lang="lv-LV" sz="1800" dirty="0"/>
              <a:t>Kanāla stratēģija</a:t>
            </a:r>
          </a:p>
          <a:p>
            <a:pPr>
              <a:spcBef>
                <a:spcPts val="1800"/>
              </a:spcBef>
            </a:pPr>
            <a:r>
              <a:rPr lang="lv-LV" sz="1800" dirty="0"/>
              <a:t>Īstenošana</a:t>
            </a:r>
          </a:p>
          <a:p>
            <a:pPr>
              <a:spcBef>
                <a:spcPts val="1800"/>
              </a:spcBef>
            </a:pPr>
            <a:r>
              <a:rPr lang="lv-LV" sz="1800" dirty="0"/>
              <a:t>Mērīšana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39" y="3041059"/>
            <a:ext cx="2656957" cy="176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311630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0" y="188769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0" y="2463758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0" y="4083918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0" y="350785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/>
          <p:cNvSpPr/>
          <p:nvPr/>
        </p:nvSpPr>
        <p:spPr>
          <a:xfrm>
            <a:off x="0" y="296781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59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7499176" cy="857250"/>
          </a:xfrm>
        </p:spPr>
        <p:txBody>
          <a:bodyPr anchor="t">
            <a:noAutofit/>
          </a:bodyPr>
          <a:lstStyle/>
          <a:p>
            <a:r>
              <a:rPr lang="lv-LV" dirty="0"/>
              <a:t>Likumu piemērošana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digitālajā vidē (1)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948758"/>
            <a:ext cx="6839991" cy="31432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1800" dirty="0"/>
              <a:t>Tiesības</a:t>
            </a:r>
          </a:p>
          <a:p>
            <a:pPr>
              <a:spcBef>
                <a:spcPts val="1800"/>
              </a:spcBef>
            </a:pPr>
            <a:r>
              <a:rPr lang="lv-LV" sz="1800" dirty="0"/>
              <a:t>Pienākumi</a:t>
            </a:r>
          </a:p>
          <a:p>
            <a:pPr>
              <a:spcBef>
                <a:spcPts val="1800"/>
              </a:spcBef>
            </a:pPr>
            <a:r>
              <a:rPr lang="lv-LV" sz="1800" dirty="0"/>
              <a:t>Aizliegumi</a:t>
            </a:r>
            <a:br>
              <a:rPr lang="lv-LV" sz="1800" dirty="0"/>
            </a:br>
            <a:endParaRPr lang="lv-LV" sz="1800" dirty="0"/>
          </a:p>
          <a:p>
            <a:pPr>
              <a:spcBef>
                <a:spcPts val="1800"/>
              </a:spcBef>
            </a:pPr>
            <a:r>
              <a:rPr lang="lv-LV" sz="1800" dirty="0"/>
              <a:t>Saziņas tiesību jēdziens aizsākās 1969. gadā ar Žanu </a:t>
            </a:r>
            <a:r>
              <a:rPr lang="lv-LV" sz="1800" dirty="0" err="1" smtClean="0"/>
              <a:t>d‘Arku</a:t>
            </a:r>
            <a:r>
              <a:rPr lang="lv-LV" sz="1800" dirty="0"/>
              <a:t> (</a:t>
            </a:r>
            <a:r>
              <a:rPr lang="lv-LV" sz="1800" i="1" dirty="0" err="1"/>
              <a:t>Jeanne</a:t>
            </a:r>
            <a:r>
              <a:rPr lang="lv-LV" sz="1800" i="1" dirty="0"/>
              <a:t> </a:t>
            </a:r>
            <a:r>
              <a:rPr lang="lv-LV" sz="1800" i="1" dirty="0" err="1" smtClean="0"/>
              <a:t>d'Arc</a:t>
            </a:r>
            <a:r>
              <a:rPr lang="lv-LV" sz="1800" dirty="0" smtClean="0"/>
              <a:t>), </a:t>
            </a:r>
            <a:r>
              <a:rPr lang="lv-LV" sz="1800" dirty="0"/>
              <a:t>Francijas un Eiropas televīzijas pionieri 50. gados</a:t>
            </a:r>
          </a:p>
          <a:p>
            <a:pPr>
              <a:spcBef>
                <a:spcPts val="1800"/>
              </a:spcBef>
            </a:pPr>
            <a:endParaRPr lang="lv-LV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2057063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/>
          <p:cNvSpPr/>
          <p:nvPr/>
        </p:nvSpPr>
        <p:spPr>
          <a:xfrm>
            <a:off x="0" y="2633127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0" y="3209191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00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125"/>
            <a:ext cx="6686568" cy="2088753"/>
          </a:xfrm>
        </p:spPr>
        <p:txBody>
          <a:bodyPr/>
          <a:lstStyle/>
          <a:p>
            <a:r>
              <a:rPr lang="lv-LV" dirty="0" err="1" smtClean="0"/>
              <a:t>D'Arka</a:t>
            </a:r>
            <a:r>
              <a:rPr lang="lv-LV" dirty="0" smtClean="0"/>
              <a:t> </a:t>
            </a:r>
            <a:r>
              <a:rPr lang="lv-LV" dirty="0"/>
              <a:t>saprata, ka tiesības uz komunikāciju, kas tika noteiktas ANO Cilvēktiesību deklarācijā (1948. gads), būs jāpārskata, ņemot vērā globālo un interaktīvo saziņu starp indivīdiem un </a:t>
            </a:r>
            <a:r>
              <a:rPr lang="lv-LV" dirty="0" smtClean="0"/>
              <a:t>kopienām.</a:t>
            </a:r>
            <a:endParaRPr lang="lv-LV" dirty="0"/>
          </a:p>
          <a:p>
            <a:endParaRPr lang="lv-LV" dirty="0"/>
          </a:p>
          <a:p>
            <a:r>
              <a:rPr lang="lv-LV" dirty="0" smtClean="0"/>
              <a:t>Viņa </a:t>
            </a:r>
            <a:r>
              <a:rPr lang="lv-LV" dirty="0"/>
              <a:t>aicināja atzīt komunikāciju kā cilvēktiesības, kas ietvertu iepriekš noteiktās </a:t>
            </a:r>
            <a:r>
              <a:rPr lang="lv-LV" dirty="0" smtClean="0"/>
              <a:t>tiesības.</a:t>
            </a:r>
            <a:endParaRPr lang="lv-LV" dirty="0"/>
          </a:p>
          <a:p>
            <a:endParaRPr lang="lv-LV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1"/>
            <a:ext cx="7499176" cy="1277953"/>
          </a:xfrm>
        </p:spPr>
        <p:txBody>
          <a:bodyPr anchor="t">
            <a:noAutofit/>
          </a:bodyPr>
          <a:lstStyle/>
          <a:p>
            <a:r>
              <a:rPr lang="lv-LV" dirty="0"/>
              <a:t>Likumu piemērošana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digitālajā vidē (2)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789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2139702"/>
            <a:ext cx="6911999" cy="300379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lv-LV" b="1" dirty="0" smtClean="0"/>
              <a:t>Komunikācija </a:t>
            </a:r>
            <a:r>
              <a:rPr lang="lv-LV" b="1" dirty="0"/>
              <a:t>publiskajā </a:t>
            </a:r>
            <a:r>
              <a:rPr lang="lv-LV" b="1" dirty="0" smtClean="0"/>
              <a:t>telpā</a:t>
            </a:r>
            <a:r>
              <a:rPr lang="lv-LV" dirty="0" smtClean="0"/>
              <a:t>. Komunikācijas </a:t>
            </a:r>
            <a:r>
              <a:rPr lang="lv-LV" dirty="0"/>
              <a:t>un plašsaziņas līdzekļu loma demokrātiski politiskas līdzdalības īstenošanā sabiedrībā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lv-LV" b="1" dirty="0" smtClean="0"/>
              <a:t>Komunikācijas zināšanas</a:t>
            </a:r>
            <a:r>
              <a:rPr lang="lv-LV" dirty="0" smtClean="0"/>
              <a:t>. Termini </a:t>
            </a:r>
            <a:r>
              <a:rPr lang="lv-LV" dirty="0"/>
              <a:t>un līdzekļi, ar kuru palīdzību sabiedrības radītās zināšanas tiek paziņotas vai bloķētas dažādu grupu vajadzībām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lv-LV" b="1" dirty="0" smtClean="0"/>
              <a:t>Civiltiesības komunikācijā</a:t>
            </a:r>
            <a:r>
              <a:rPr lang="lv-LV" dirty="0" smtClean="0"/>
              <a:t>. </a:t>
            </a:r>
            <a:r>
              <a:rPr lang="lv-LV" dirty="0"/>
              <a:t>Civiltiesību īstenošana saistībā ar komunikācijas procesiem sabiedrībā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lv-LV" b="1" dirty="0" smtClean="0"/>
              <a:t>Kultūras </a:t>
            </a:r>
            <a:r>
              <a:rPr lang="lv-LV" b="1" dirty="0"/>
              <a:t>tiesības </a:t>
            </a:r>
            <a:r>
              <a:rPr lang="lv-LV" b="1" dirty="0" smtClean="0"/>
              <a:t>komunikācijā</a:t>
            </a:r>
            <a:r>
              <a:rPr lang="lv-LV" dirty="0" smtClean="0"/>
              <a:t>. Dažādu </a:t>
            </a:r>
            <a:r>
              <a:rPr lang="lv-LV" dirty="0"/>
              <a:t>kultūru, kultūras formu un identitāšu komunikācija indivīda un sociālajā </a:t>
            </a:r>
            <a:r>
              <a:rPr lang="lv-LV" dirty="0" smtClean="0"/>
              <a:t>līmenī</a:t>
            </a:r>
            <a:endParaRPr lang="lv-LV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7499176" cy="857250"/>
          </a:xfrm>
        </p:spPr>
        <p:txBody>
          <a:bodyPr anchor="t">
            <a:noAutofit/>
          </a:bodyPr>
          <a:lstStyle/>
          <a:p>
            <a:r>
              <a:rPr lang="lv-LV" dirty="0"/>
              <a:t>Likumu piemērošana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digitālajā vidē (3)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446288" y="1635125"/>
            <a:ext cx="310854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Četri saziņas tiesību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pīlāri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21" y="1635125"/>
            <a:ext cx="6686568" cy="314327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lv-LV" sz="1800" dirty="0"/>
              <a:t>Lejuplādei</a:t>
            </a:r>
          </a:p>
          <a:p>
            <a:pPr>
              <a:spcBef>
                <a:spcPts val="1200"/>
              </a:spcBef>
            </a:pPr>
            <a:r>
              <a:rPr lang="lv-LV" sz="1800" dirty="0"/>
              <a:t>Lietošanai</a:t>
            </a:r>
          </a:p>
          <a:p>
            <a:pPr>
              <a:spcBef>
                <a:spcPts val="1200"/>
              </a:spcBef>
            </a:pPr>
            <a:r>
              <a:rPr lang="lv-LV" sz="1800" dirty="0"/>
              <a:t>Datiem, to kopīgošanai</a:t>
            </a:r>
          </a:p>
          <a:p>
            <a:pPr>
              <a:spcBef>
                <a:spcPts val="1200"/>
              </a:spcBef>
            </a:pPr>
            <a:r>
              <a:rPr lang="lv-LV" sz="1800" dirty="0"/>
              <a:t>Privātuma politika</a:t>
            </a:r>
          </a:p>
          <a:p>
            <a:pPr>
              <a:spcBef>
                <a:spcPts val="1200"/>
              </a:spcBef>
            </a:pPr>
            <a:r>
              <a:rPr lang="lv-LV" sz="1800" dirty="0"/>
              <a:t>Vispārīgā datu aizsardzības regula – </a:t>
            </a:r>
            <a:r>
              <a:rPr lang="lv-LV" sz="1800" dirty="0" smtClean="0"/>
              <a:t/>
            </a:r>
            <a:br>
              <a:rPr lang="lv-LV" sz="1800" dirty="0" smtClean="0"/>
            </a:br>
            <a:r>
              <a:rPr lang="lv-LV" sz="1800" dirty="0" smtClean="0"/>
              <a:t>GDPR </a:t>
            </a:r>
            <a:r>
              <a:rPr lang="lv-LV" sz="1800" dirty="0"/>
              <a:t>(nosaka personas datu apstrādes mērķus un procesus)</a:t>
            </a:r>
          </a:p>
          <a:p>
            <a:pPr>
              <a:spcBef>
                <a:spcPts val="1200"/>
              </a:spcBef>
            </a:pPr>
            <a:r>
              <a:rPr lang="lv-LV" sz="1800" dirty="0"/>
              <a:t>Datu uzraudzība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7499176" cy="857250"/>
          </a:xfrm>
        </p:spPr>
        <p:txBody>
          <a:bodyPr anchor="t">
            <a:noAutofit/>
          </a:bodyPr>
          <a:lstStyle/>
          <a:p>
            <a:r>
              <a:rPr lang="lv-LV" dirty="0"/>
              <a:t>Likumu piemērošana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digitālajā vidē (4)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0" y="1743678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0" y="223069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0" y="4479982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0" y="368789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/>
          <p:cNvSpPr/>
          <p:nvPr/>
        </p:nvSpPr>
        <p:spPr>
          <a:xfrm>
            <a:off x="0" y="3201850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0" y="2715806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60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46153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GDPR</a:t>
            </a:r>
            <a:r>
              <a:rPr lang="lv-LV" dirty="0" smtClean="0"/>
              <a:t> (1)</a:t>
            </a:r>
            <a:endParaRPr lang="lv-LV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95687"/>
            <a:ext cx="5183807" cy="29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8313" y="1234780"/>
            <a:ext cx="6675455" cy="4003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 spc="-50" baseline="0">
                <a:solidFill>
                  <a:srgbClr val="00587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 smtClean="0">
                <a:solidFill>
                  <a:schemeClr val="tx1"/>
                </a:solidFill>
              </a:rPr>
              <a:t>GDPR </a:t>
            </a:r>
            <a:r>
              <a:rPr lang="lv-LV" sz="1800" dirty="0" smtClean="0">
                <a:solidFill>
                  <a:schemeClr val="tx1"/>
                </a:solidFill>
              </a:rPr>
              <a:t>–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Galvenie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datu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aizsardzības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elementi</a:t>
            </a:r>
            <a:r>
              <a:rPr lang="en-US" sz="1800" dirty="0" smtClean="0">
                <a:solidFill>
                  <a:schemeClr val="tx1"/>
                </a:solidFill>
              </a:rPr>
              <a:t> un </a:t>
            </a:r>
            <a:r>
              <a:rPr lang="en-US" sz="1800" dirty="0" err="1" smtClean="0">
                <a:solidFill>
                  <a:schemeClr val="tx1"/>
                </a:solidFill>
              </a:rPr>
              <a:t>darbības</a:t>
            </a:r>
            <a:endParaRPr lang="lv-LV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91630"/>
            <a:ext cx="6538794" cy="289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46153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GDPR</a:t>
            </a:r>
            <a:r>
              <a:rPr lang="lv-LV" dirty="0" smtClean="0"/>
              <a:t> (2)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176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27" y="1203325"/>
            <a:ext cx="3467546" cy="346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46153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GDPR</a:t>
            </a:r>
            <a:r>
              <a:rPr lang="lv-LV" dirty="0" smtClean="0"/>
              <a:t> (3)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79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96" y="4299942"/>
            <a:ext cx="4881092" cy="360040"/>
          </a:xfrm>
        </p:spPr>
        <p:txBody>
          <a:bodyPr>
            <a:normAutofit/>
          </a:bodyPr>
          <a:lstStyle/>
          <a:p>
            <a:r>
              <a:rPr lang="lv-LV" sz="1200" dirty="0">
                <a:hlinkClick r:id="rId2"/>
              </a:rPr>
              <a:t>https://www.youtube.com/watch?v=F7pYHN9iC9I&amp;feature=youtu.be</a:t>
            </a:r>
            <a:endParaRPr lang="lv-LV" sz="1200" dirty="0"/>
          </a:p>
          <a:p>
            <a:endParaRPr lang="lv-LV" sz="1200" dirty="0"/>
          </a:p>
          <a:p>
            <a:endParaRPr lang="lv-LV" sz="1200" dirty="0"/>
          </a:p>
          <a:p>
            <a:endParaRPr lang="lv-LV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6" y="1647008"/>
            <a:ext cx="4094453" cy="22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7499176" cy="857250"/>
          </a:xfrm>
        </p:spPr>
        <p:txBody>
          <a:bodyPr anchor="t">
            <a:noAutofit/>
          </a:bodyPr>
          <a:lstStyle/>
          <a:p>
            <a:r>
              <a:rPr lang="lv-LV" dirty="0"/>
              <a:t>Likumu piemērošana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digitālajā vidē (5)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623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3122"/>
            <a:ext cx="7486648" cy="1102519"/>
          </a:xfrm>
        </p:spPr>
        <p:txBody>
          <a:bodyPr/>
          <a:lstStyle/>
          <a:p>
            <a:r>
              <a:rPr lang="lv-LV" b="1" dirty="0"/>
              <a:t>DIGITĀLAIS MĀRKETINGS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429006"/>
            <a:ext cx="7529538" cy="1357322"/>
          </a:xfrm>
        </p:spPr>
        <p:txBody>
          <a:bodyPr>
            <a:normAutofit/>
          </a:bodyPr>
          <a:lstStyle/>
          <a:p>
            <a:r>
              <a:rPr lang="lv-LV" dirty="0"/>
              <a:t>Jolanta </a:t>
            </a:r>
            <a:r>
              <a:rPr lang="lv-LV" dirty="0" err="1"/>
              <a:t>Derkevica</a:t>
            </a:r>
            <a:r>
              <a:rPr lang="lv-LV" dirty="0"/>
              <a:t>-Pilskunga, </a:t>
            </a:r>
            <a:r>
              <a:rPr lang="lv-LV" dirty="0" err="1"/>
              <a:t>PhD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5358" y="3143254"/>
            <a:ext cx="1876378" cy="714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lv-LV" dirty="0">
                <a:solidFill>
                  <a:schemeClr val="tx1"/>
                </a:solidFill>
              </a:rPr>
              <a:t>Praktisks uzdevums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14422"/>
            <a:ext cx="6686568" cy="92528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lv-LV" dirty="0"/>
              <a:t>Izpētīt kāda uzņēmuma privātuma politiku un </a:t>
            </a:r>
            <a:r>
              <a:rPr lang="lv-LV" i="1" dirty="0"/>
              <a:t>cookies</a:t>
            </a:r>
            <a:r>
              <a:rPr lang="lv-LV" dirty="0"/>
              <a:t> (sīkdatnes</a:t>
            </a:r>
            <a:r>
              <a:rPr lang="lv-LV" dirty="0" smtClean="0"/>
              <a:t>).</a:t>
            </a:r>
            <a:endParaRPr lang="lv-LV" dirty="0"/>
          </a:p>
          <a:p>
            <a:pPr marL="342900" indent="-342900">
              <a:buFont typeface="+mj-lt"/>
              <a:buAutoNum type="arabicPeriod"/>
            </a:pPr>
            <a:r>
              <a:rPr lang="lv-LV" dirty="0"/>
              <a:t>Vai ir ietverti visi elementi?</a:t>
            </a:r>
          </a:p>
          <a:p>
            <a:endParaRPr lang="lv-LV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8" y="2171146"/>
            <a:ext cx="4000500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0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CC9A28-8571-A642-AB29-78FCB831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7" y="346075"/>
            <a:ext cx="6686568" cy="857250"/>
          </a:xfrm>
        </p:spPr>
        <p:txBody>
          <a:bodyPr anchor="t"/>
          <a:lstStyle/>
          <a:p>
            <a:r>
              <a:rPr lang="x-none" dirty="0"/>
              <a:t>Medijpratība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F1CAEE-627E-5147-8231-17CAF285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87" y="3507854"/>
            <a:ext cx="4114800" cy="423498"/>
          </a:xfrm>
        </p:spPr>
        <p:txBody>
          <a:bodyPr>
            <a:normAutofit/>
          </a:bodyPr>
          <a:lstStyle/>
          <a:p>
            <a:r>
              <a:rPr lang="en-GB" sz="1200" dirty="0">
                <a:hlinkClick r:id="rId2"/>
              </a:rPr>
              <a:t>https://medijpratiba.turiba.lv/podkasti/</a:t>
            </a:r>
            <a:r>
              <a:rPr lang="en-GB" sz="1200" dirty="0"/>
              <a:t> </a:t>
            </a:r>
            <a:endParaRPr lang="x-none" sz="12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13BFDC9-5AE8-7A4C-82DC-93E46C48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622"/>
            <a:ext cx="4932005" cy="16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4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499742"/>
            <a:ext cx="7772400" cy="664366"/>
          </a:xfrm>
        </p:spPr>
        <p:txBody>
          <a:bodyPr/>
          <a:lstStyle/>
          <a:p>
            <a:r>
              <a:rPr lang="lv-LV" dirty="0"/>
              <a:t>Digitālā mārketinga kampaņas īstenošanas plānošana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lv-LV" dirty="0" smtClean="0"/>
              <a:t>Digitālā </a:t>
            </a:r>
            <a:r>
              <a:rPr lang="lv-LV" dirty="0"/>
              <a:t>mārketinga piltuve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7" y="1230804"/>
            <a:ext cx="4956279" cy="371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0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1422490"/>
          </a:xfrm>
        </p:spPr>
        <p:txBody>
          <a:bodyPr anchor="t">
            <a:normAutofit/>
          </a:bodyPr>
          <a:lstStyle/>
          <a:p>
            <a:r>
              <a:rPr lang="lv-LV" dirty="0"/>
              <a:t>Integrētā </a:t>
            </a:r>
            <a:r>
              <a:rPr lang="lv-LV" dirty="0" smtClean="0"/>
              <a:t>digitālā </a:t>
            </a:r>
            <a:r>
              <a:rPr lang="lv-LV" dirty="0"/>
              <a:t>mārketinga </a:t>
            </a:r>
            <a:r>
              <a:rPr lang="lv-LV" dirty="0" smtClean="0"/>
              <a:t>plānošana (1)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35124"/>
            <a:ext cx="6686568" cy="338489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1800" b="1" i="1" dirty="0" err="1"/>
              <a:t>Awareness</a:t>
            </a:r>
            <a:r>
              <a:rPr lang="lv-LV" sz="1800" b="1" dirty="0"/>
              <a:t> </a:t>
            </a:r>
            <a:r>
              <a:rPr lang="lv-LV" sz="1800" dirty="0" smtClean="0"/>
              <a:t>(atpazīšanas </a:t>
            </a:r>
            <a:r>
              <a:rPr lang="lv-LV" sz="1800" dirty="0"/>
              <a:t>fāze) – </a:t>
            </a:r>
            <a:r>
              <a:rPr lang="lv-LV" sz="1800" i="1" dirty="0" err="1"/>
              <a:t>AdQuota</a:t>
            </a:r>
            <a:r>
              <a:rPr lang="lv-LV" sz="1800" dirty="0"/>
              <a:t> (</a:t>
            </a:r>
            <a:r>
              <a:rPr lang="lv-LV" sz="1800" i="1" dirty="0" err="1"/>
              <a:t>rich</a:t>
            </a:r>
            <a:r>
              <a:rPr lang="lv-LV" sz="1800" i="1" dirty="0"/>
              <a:t> </a:t>
            </a:r>
            <a:r>
              <a:rPr lang="lv-LV" sz="1800" i="1" dirty="0" err="1"/>
              <a:t>media</a:t>
            </a:r>
            <a:r>
              <a:rPr lang="lv-LV" sz="1800" i="1" dirty="0"/>
              <a:t> </a:t>
            </a:r>
            <a:r>
              <a:rPr lang="lv-LV" sz="1800" dirty="0"/>
              <a:t>risinājums, kas interaktīvi parāda </a:t>
            </a:r>
            <a:r>
              <a:rPr lang="lv-LV" sz="1800" dirty="0" smtClean="0"/>
              <a:t>banneru </a:t>
            </a:r>
            <a:r>
              <a:rPr lang="lv-LV" sz="1800" dirty="0"/>
              <a:t>reklāmas lielākajos Latvijas medijos, </a:t>
            </a:r>
            <a:r>
              <a:rPr lang="lv-LV" sz="1800" i="1" dirty="0" err="1"/>
              <a:t>FacebookAds</a:t>
            </a:r>
            <a:r>
              <a:rPr lang="lv-LV" sz="1800" dirty="0"/>
              <a:t>, </a:t>
            </a:r>
            <a:r>
              <a:rPr lang="lv-LV" sz="1800" i="1" dirty="0" err="1"/>
              <a:t>InstagramAds</a:t>
            </a:r>
            <a:r>
              <a:rPr lang="lv-LV" sz="1800" dirty="0"/>
              <a:t>, </a:t>
            </a:r>
            <a:r>
              <a:rPr lang="lv-LV" sz="1800" i="1" dirty="0"/>
              <a:t>Google </a:t>
            </a:r>
            <a:r>
              <a:rPr lang="lv-LV" sz="1800" i="1" dirty="0" err="1"/>
              <a:t>Display</a:t>
            </a:r>
            <a:r>
              <a:rPr lang="lv-LV" sz="1800" dirty="0"/>
              <a:t>, </a:t>
            </a:r>
            <a:r>
              <a:rPr lang="lv-LV" sz="1800" i="1" dirty="0" err="1"/>
              <a:t>Youtube</a:t>
            </a:r>
            <a:r>
              <a:rPr lang="lv-LV" sz="1800" i="1" dirty="0"/>
              <a:t> </a:t>
            </a:r>
            <a:r>
              <a:rPr lang="lv-LV" sz="1800" i="1" dirty="0" err="1"/>
              <a:t>Ads</a:t>
            </a:r>
            <a:r>
              <a:rPr lang="lv-LV" sz="1800" i="1" dirty="0"/>
              <a:t> </a:t>
            </a:r>
            <a:r>
              <a:rPr lang="lv-LV" sz="1800" dirty="0"/>
              <a:t>– lieli </a:t>
            </a:r>
            <a:r>
              <a:rPr lang="lv-LV" sz="1800" dirty="0" smtClean="0"/>
              <a:t>attēli, </a:t>
            </a:r>
            <a:r>
              <a:rPr lang="lv-LV" sz="1800" dirty="0"/>
              <a:t>maz teksta</a:t>
            </a:r>
          </a:p>
          <a:p>
            <a:pPr>
              <a:spcBef>
                <a:spcPts val="1800"/>
              </a:spcBef>
            </a:pPr>
            <a:r>
              <a:rPr lang="lv-LV" sz="1800" b="1" i="1" dirty="0" err="1"/>
              <a:t>Interest</a:t>
            </a:r>
            <a:r>
              <a:rPr lang="lv-LV" sz="1800" b="1" dirty="0"/>
              <a:t> </a:t>
            </a:r>
            <a:r>
              <a:rPr lang="lv-LV" sz="1800" dirty="0"/>
              <a:t>– </a:t>
            </a:r>
            <a:r>
              <a:rPr lang="lv-LV" sz="1800" i="1" dirty="0" err="1"/>
              <a:t>google</a:t>
            </a:r>
            <a:r>
              <a:rPr lang="lv-LV" sz="1800" i="1" dirty="0"/>
              <a:t> </a:t>
            </a:r>
            <a:r>
              <a:rPr lang="lv-LV" sz="1800" i="1" dirty="0" err="1"/>
              <a:t>search</a:t>
            </a:r>
            <a:r>
              <a:rPr lang="lv-LV" sz="1800" i="1" dirty="0"/>
              <a:t> </a:t>
            </a:r>
            <a:r>
              <a:rPr lang="lv-LV" sz="1800" dirty="0"/>
              <a:t>(SEO), </a:t>
            </a:r>
            <a:r>
              <a:rPr lang="lv-LV" sz="1800" i="1" dirty="0" err="1"/>
              <a:t>Social</a:t>
            </a:r>
            <a:r>
              <a:rPr lang="lv-LV" sz="1800" i="1" dirty="0"/>
              <a:t> </a:t>
            </a:r>
            <a:r>
              <a:rPr lang="lv-LV" sz="1800" i="1" dirty="0" err="1"/>
              <a:t>Content</a:t>
            </a:r>
            <a:endParaRPr lang="lv-LV" sz="1800" i="1" dirty="0"/>
          </a:p>
          <a:p>
            <a:pPr>
              <a:spcBef>
                <a:spcPts val="1800"/>
              </a:spcBef>
            </a:pPr>
            <a:r>
              <a:rPr lang="lv-LV" sz="1800" b="1" i="1" dirty="0" err="1"/>
              <a:t>Consideration</a:t>
            </a:r>
            <a:r>
              <a:rPr lang="lv-LV" sz="1800" b="1" dirty="0"/>
              <a:t> </a:t>
            </a:r>
            <a:r>
              <a:rPr lang="lv-LV" sz="1800" dirty="0"/>
              <a:t>(aptveršana) – </a:t>
            </a:r>
            <a:r>
              <a:rPr lang="lv-LV" sz="1800" i="1" dirty="0" err="1"/>
              <a:t>remarketing</a:t>
            </a:r>
            <a:r>
              <a:rPr lang="lv-LV" sz="1800" dirty="0"/>
              <a:t> (atkārtota reklāma)</a:t>
            </a:r>
          </a:p>
          <a:p>
            <a:endParaRPr lang="lv-LV" sz="1800" dirty="0" smtClean="0">
              <a:hlinkClick r:id="rId2"/>
            </a:endParaRPr>
          </a:p>
          <a:p>
            <a:r>
              <a:rPr lang="lv-LV" sz="1200" dirty="0" smtClean="0">
                <a:hlinkClick r:id="rId2"/>
              </a:rPr>
              <a:t>https</a:t>
            </a:r>
            <a:r>
              <a:rPr lang="lv-LV" sz="1200" dirty="0">
                <a:hlinkClick r:id="rId2"/>
              </a:rPr>
              <a:t>://www.jdpintegratedcomm.com/jdp-raksta/rem%C4%81rketings</a:t>
            </a:r>
            <a:endParaRPr lang="lv-LV" sz="1200" dirty="0"/>
          </a:p>
          <a:p>
            <a:endParaRPr lang="lv-LV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1743678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/>
          <p:cNvSpPr/>
          <p:nvPr/>
        </p:nvSpPr>
        <p:spPr>
          <a:xfrm>
            <a:off x="0" y="3327572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0" y="386789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90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635125"/>
            <a:ext cx="6767983" cy="295284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1800" b="1" i="1" dirty="0" err="1" smtClean="0">
                <a:solidFill>
                  <a:schemeClr val="tx1"/>
                </a:solidFill>
              </a:rPr>
              <a:t>Purchases</a:t>
            </a:r>
            <a:r>
              <a:rPr lang="lv-LV" sz="1800" i="1" dirty="0" smtClean="0">
                <a:solidFill>
                  <a:schemeClr val="tx1"/>
                </a:solidFill>
              </a:rPr>
              <a:t>–</a:t>
            </a:r>
            <a:r>
              <a:rPr lang="lv-LV" sz="1800" i="1" dirty="0" err="1" smtClean="0">
                <a:solidFill>
                  <a:schemeClr val="tx1"/>
                </a:solidFill>
              </a:rPr>
              <a:t>remarketing</a:t>
            </a:r>
            <a:r>
              <a:rPr lang="lv-LV" sz="1800" dirty="0">
                <a:solidFill>
                  <a:schemeClr val="tx1"/>
                </a:solidFill>
              </a:rPr>
              <a:t>, CRO (</a:t>
            </a:r>
            <a:r>
              <a:rPr lang="lv-LV" sz="1800" i="1" dirty="0">
                <a:solidFill>
                  <a:schemeClr val="tx1"/>
                </a:solidFill>
              </a:rPr>
              <a:t>Conversion Rate Optimisation</a:t>
            </a:r>
            <a:r>
              <a:rPr lang="lv-LV" sz="1800" dirty="0">
                <a:solidFill>
                  <a:schemeClr val="tx1"/>
                </a:solidFill>
              </a:rPr>
              <a:t>) = mājaslapas sagatavošana pārdošanai (piemēram, pamestā groza reklāmas)</a:t>
            </a:r>
          </a:p>
          <a:p>
            <a:pPr>
              <a:spcBef>
                <a:spcPts val="1800"/>
              </a:spcBef>
            </a:pPr>
            <a:r>
              <a:rPr lang="lv-LV" sz="1800" b="1" i="1" dirty="0">
                <a:solidFill>
                  <a:schemeClr val="tx1"/>
                </a:solidFill>
              </a:rPr>
              <a:t>Retention</a:t>
            </a:r>
            <a:r>
              <a:rPr lang="lv-LV" sz="1800" dirty="0">
                <a:solidFill>
                  <a:schemeClr val="tx1"/>
                </a:solidFill>
              </a:rPr>
              <a:t> (klientu saglabāšana) – remarketings, e-pastu mārketings, </a:t>
            </a:r>
            <a:r>
              <a:rPr lang="lv-LV" sz="1800" i="1" dirty="0" err="1" smtClean="0">
                <a:solidFill>
                  <a:schemeClr val="tx1"/>
                </a:solidFill>
              </a:rPr>
              <a:t>Loyality</a:t>
            </a:r>
            <a:r>
              <a:rPr lang="lv-LV" sz="1800" dirty="0" smtClean="0">
                <a:solidFill>
                  <a:schemeClr val="tx1"/>
                </a:solidFill>
              </a:rPr>
              <a:t> serviss</a:t>
            </a:r>
            <a:endParaRPr lang="lv-LV" sz="18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lv-LV" sz="1800" b="1" i="1" dirty="0">
                <a:solidFill>
                  <a:schemeClr val="tx1"/>
                </a:solidFill>
              </a:rPr>
              <a:t>Advocacy</a:t>
            </a:r>
            <a:r>
              <a:rPr lang="lv-LV" sz="1800" dirty="0">
                <a:solidFill>
                  <a:schemeClr val="tx1"/>
                </a:solidFill>
              </a:rPr>
              <a:t> (klienti </a:t>
            </a:r>
            <a:r>
              <a:rPr lang="lv-LV" sz="1800" dirty="0" smtClean="0">
                <a:solidFill>
                  <a:schemeClr val="tx1"/>
                </a:solidFill>
              </a:rPr>
              <a:t>reklamē </a:t>
            </a:r>
            <a:r>
              <a:rPr lang="lv-LV" sz="1800" dirty="0">
                <a:solidFill>
                  <a:schemeClr val="tx1"/>
                </a:solidFill>
              </a:rPr>
              <a:t>jūs) – sociāla satura atsauksmju programma</a:t>
            </a:r>
          </a:p>
          <a:p>
            <a:pPr>
              <a:spcBef>
                <a:spcPts val="1800"/>
              </a:spcBef>
            </a:pPr>
            <a:endParaRPr lang="lv-LV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1422490"/>
          </a:xfrm>
        </p:spPr>
        <p:txBody>
          <a:bodyPr anchor="t">
            <a:normAutofit/>
          </a:bodyPr>
          <a:lstStyle/>
          <a:p>
            <a:r>
              <a:rPr lang="lv-LV" dirty="0"/>
              <a:t>Integrētā </a:t>
            </a:r>
            <a:r>
              <a:rPr lang="lv-LV" dirty="0" smtClean="0"/>
              <a:t>digitālā </a:t>
            </a:r>
            <a:r>
              <a:rPr lang="lv-LV" dirty="0"/>
              <a:t>mārketinga </a:t>
            </a:r>
            <a:r>
              <a:rPr lang="lv-LV" dirty="0" smtClean="0"/>
              <a:t>plānošana (2) </a:t>
            </a:r>
            <a:endParaRPr lang="lv-LV" dirty="0"/>
          </a:p>
        </p:txBody>
      </p:sp>
      <p:sp>
        <p:nvSpPr>
          <p:cNvPr id="7" name="Rectangle 6"/>
          <p:cNvSpPr/>
          <p:nvPr/>
        </p:nvSpPr>
        <p:spPr>
          <a:xfrm>
            <a:off x="0" y="1743678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0" y="296781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0" y="386789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73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lv-LV" dirty="0"/>
              <a:t>AIDA (S</a:t>
            </a:r>
            <a:r>
              <a:rPr lang="lv-LV" dirty="0" smtClean="0"/>
              <a:t>) (1)</a:t>
            </a:r>
            <a:endParaRPr lang="lv-LV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42" y="2060575"/>
            <a:ext cx="3556766" cy="24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5686"/>
            <a:ext cx="3387625" cy="22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8313" y="1203325"/>
            <a:ext cx="6686568" cy="3595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 spc="-50" baseline="0">
                <a:solidFill>
                  <a:srgbClr val="00587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lv-LV" sz="1800" dirty="0" smtClean="0">
                <a:solidFill>
                  <a:schemeClr val="tx1"/>
                </a:solidFill>
              </a:rPr>
              <a:t>AIDA (S) (īpašības UPP / EUPP – vajadzības – priekšrocības)</a:t>
            </a:r>
            <a:endParaRPr lang="lv-LV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218446"/>
            <a:ext cx="6767983" cy="31432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1800" dirty="0">
                <a:solidFill>
                  <a:schemeClr val="tx1"/>
                </a:solidFill>
              </a:rPr>
              <a:t>S = </a:t>
            </a:r>
            <a:r>
              <a:rPr lang="lv-LV" sz="1800" i="1" dirty="0">
                <a:solidFill>
                  <a:schemeClr val="tx1"/>
                </a:solidFill>
              </a:rPr>
              <a:t>engagement rate</a:t>
            </a:r>
          </a:p>
          <a:p>
            <a:pPr>
              <a:spcBef>
                <a:spcPts val="1800"/>
              </a:spcBef>
            </a:pPr>
            <a:r>
              <a:rPr lang="lv-LV" sz="1800" i="1" dirty="0">
                <a:solidFill>
                  <a:schemeClr val="tx1"/>
                </a:solidFill>
              </a:rPr>
              <a:t>Call to action </a:t>
            </a:r>
            <a:r>
              <a:rPr lang="lv-LV" sz="1800" dirty="0">
                <a:solidFill>
                  <a:schemeClr val="tx1"/>
                </a:solidFill>
              </a:rPr>
              <a:t>– paaudžu mārketings = ir atšķirības (influenceri – </a:t>
            </a:r>
            <a:r>
              <a:rPr lang="lv-LV" sz="1800" i="1" dirty="0">
                <a:solidFill>
                  <a:schemeClr val="tx1"/>
                </a:solidFill>
              </a:rPr>
              <a:t>down-to-earth</a:t>
            </a:r>
            <a:r>
              <a:rPr lang="lv-LV" sz="1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lv-LV" sz="1800" dirty="0">
                <a:solidFill>
                  <a:schemeClr val="tx1"/>
                </a:solidFill>
              </a:rPr>
              <a:t>Gan Y paaudze (80</a:t>
            </a:r>
            <a:r>
              <a:rPr lang="lv-LV" sz="1800" dirty="0" smtClean="0">
                <a:solidFill>
                  <a:schemeClr val="tx1"/>
                </a:solidFill>
              </a:rPr>
              <a:t>. gadu </a:t>
            </a:r>
            <a:r>
              <a:rPr lang="lv-LV" sz="1800" dirty="0">
                <a:solidFill>
                  <a:schemeClr val="tx1"/>
                </a:solidFill>
              </a:rPr>
              <a:t>beigas – 2000</a:t>
            </a:r>
            <a:r>
              <a:rPr lang="lv-LV" sz="1800" dirty="0" smtClean="0">
                <a:solidFill>
                  <a:schemeClr val="tx1"/>
                </a:solidFill>
              </a:rPr>
              <a:t>. gads</a:t>
            </a:r>
            <a:r>
              <a:rPr lang="lv-LV" sz="1800" dirty="0">
                <a:solidFill>
                  <a:schemeClr val="tx1"/>
                </a:solidFill>
              </a:rPr>
              <a:t>), gan Z paaudze, </a:t>
            </a:r>
            <a:r>
              <a:rPr lang="lv-LV" sz="1800" b="1" dirty="0">
                <a:solidFill>
                  <a:schemeClr val="tx1"/>
                </a:solidFill>
              </a:rPr>
              <a:t>pieprasa reālu saturu</a:t>
            </a:r>
            <a:r>
              <a:rPr lang="lv-LV" sz="1800" dirty="0">
                <a:solidFill>
                  <a:schemeClr val="tx1"/>
                </a:solidFill>
              </a:rPr>
              <a:t>, uz emocijām balstītu, neaizmirstot, ka mūsdienās katrs cilvēks var kļūt par </a:t>
            </a:r>
            <a:r>
              <a:rPr lang="lv-LV" sz="1800" dirty="0" smtClean="0">
                <a:solidFill>
                  <a:schemeClr val="tx1"/>
                </a:solidFill>
              </a:rPr>
              <a:t>mediju</a:t>
            </a:r>
            <a:endParaRPr lang="lv-LV" sz="1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57250"/>
          </a:xfrm>
        </p:spPr>
        <p:txBody>
          <a:bodyPr anchor="t">
            <a:normAutofit/>
          </a:bodyPr>
          <a:lstStyle/>
          <a:p>
            <a:r>
              <a:rPr lang="lv-LV" dirty="0"/>
              <a:t>AIDA (S</a:t>
            </a:r>
            <a:r>
              <a:rPr lang="lv-LV" dirty="0" smtClean="0"/>
              <a:t>) (2)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569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774700"/>
            <a:ext cx="7416055" cy="428625"/>
          </a:xfrm>
        </p:spPr>
        <p:txBody>
          <a:bodyPr anchor="t">
            <a:noAutofit/>
          </a:bodyPr>
          <a:lstStyle/>
          <a:p>
            <a:r>
              <a:rPr lang="lv-LV" sz="1800" i="1" dirty="0" err="1" smtClean="0">
                <a:solidFill>
                  <a:schemeClr val="tx1"/>
                </a:solidFill>
              </a:rPr>
              <a:t>Facebook</a:t>
            </a:r>
            <a:r>
              <a:rPr lang="lv-LV" sz="1800" i="1" dirty="0" smtClean="0">
                <a:solidFill>
                  <a:schemeClr val="tx1"/>
                </a:solidFill>
              </a:rPr>
              <a:t> </a:t>
            </a:r>
            <a:r>
              <a:rPr lang="lv-LV" sz="1800" i="1" dirty="0">
                <a:solidFill>
                  <a:schemeClr val="tx1"/>
                </a:solidFill>
              </a:rPr>
              <a:t>engagement rate </a:t>
            </a:r>
            <a:r>
              <a:rPr lang="lv-LV" sz="1800" dirty="0" smtClean="0">
                <a:solidFill>
                  <a:schemeClr val="tx1"/>
                </a:solidFill>
              </a:rPr>
              <a:t>palielinās radoša </a:t>
            </a:r>
            <a:r>
              <a:rPr lang="lv-LV" sz="1800" dirty="0">
                <a:solidFill>
                  <a:schemeClr val="tx1"/>
                </a:solidFill>
              </a:rPr>
              <a:t>satura mārketinga dēļ</a:t>
            </a:r>
            <a:r>
              <a:rPr lang="lv-LV" sz="1800" dirty="0" smtClean="0">
                <a:solidFill>
                  <a:schemeClr val="tx1"/>
                </a:solidFill>
              </a:rPr>
              <a:t>...</a:t>
            </a:r>
            <a:r>
              <a:rPr lang="lv-LV" sz="1800" dirty="0" smtClean="0">
                <a:solidFill>
                  <a:schemeClr val="bg1"/>
                </a:solidFill>
              </a:rPr>
              <a:t/>
            </a:r>
            <a:br>
              <a:rPr lang="lv-LV" sz="1800" dirty="0" smtClean="0">
                <a:solidFill>
                  <a:schemeClr val="bg1"/>
                </a:solidFill>
              </a:rPr>
            </a:br>
            <a:r>
              <a:rPr lang="lv-LV" sz="1800" dirty="0" smtClean="0"/>
              <a:t/>
            </a:r>
            <a:br>
              <a:rPr lang="lv-LV" sz="1800" dirty="0" smtClean="0"/>
            </a:br>
            <a:endParaRPr lang="lv-LV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19622"/>
            <a:ext cx="6066129" cy="34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5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499742"/>
            <a:ext cx="7772400" cy="664366"/>
          </a:xfrm>
        </p:spPr>
        <p:txBody>
          <a:bodyPr/>
          <a:lstStyle/>
          <a:p>
            <a:r>
              <a:rPr lang="x-none" dirty="0"/>
              <a:t>Kampaņas mērīšana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499742"/>
            <a:ext cx="7772400" cy="664366"/>
          </a:xfrm>
        </p:spPr>
        <p:txBody>
          <a:bodyPr/>
          <a:lstStyle/>
          <a:p>
            <a:r>
              <a:rPr lang="lv-LV" dirty="0"/>
              <a:t>Digitālā mārketinga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kampaņu </a:t>
            </a:r>
            <a:r>
              <a:rPr lang="lv-LV" dirty="0"/>
              <a:t>izstrāde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lv-LV" dirty="0"/>
              <a:t>Izpētes metodes,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kuras var izmantot </a:t>
            </a:r>
            <a:r>
              <a:rPr lang="lv-LV" dirty="0"/>
              <a:t>ātrai datu analīzei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98" y="1639148"/>
            <a:ext cx="6185934" cy="3452881"/>
          </a:xfrm>
        </p:spPr>
        <p:txBody>
          <a:bodyPr>
            <a:noAutofit/>
          </a:bodyPr>
          <a:lstStyle/>
          <a:p>
            <a:r>
              <a:rPr lang="lv-LV" sz="1400" dirty="0"/>
              <a:t>Runāt ar pārdošanas un atbalsta komandām</a:t>
            </a:r>
          </a:p>
          <a:p>
            <a:r>
              <a:rPr lang="lv-LV" sz="1400" dirty="0"/>
              <a:t>Runāt ar esošajiem klientiem</a:t>
            </a:r>
          </a:p>
          <a:p>
            <a:r>
              <a:rPr lang="lv-LV" sz="1400" dirty="0"/>
              <a:t>Apmeklēt forumus un kopienas</a:t>
            </a:r>
          </a:p>
          <a:p>
            <a:r>
              <a:rPr lang="lv-LV" sz="1400" dirty="0"/>
              <a:t>Izmantot sociālo «klausīšanos»</a:t>
            </a:r>
          </a:p>
          <a:p>
            <a:r>
              <a:rPr lang="lv-LV" sz="1400" dirty="0"/>
              <a:t>Izmantot tiešsaistes reklāmas platformas tirgus izpētei</a:t>
            </a:r>
          </a:p>
          <a:p>
            <a:r>
              <a:rPr lang="lv-LV" sz="1400" dirty="0"/>
              <a:t>Novērtēt konkurentu reklāmas un ziņojumapmaiņu</a:t>
            </a:r>
          </a:p>
          <a:p>
            <a:r>
              <a:rPr lang="lv-LV" sz="1400" dirty="0"/>
              <a:t>Izmantot vietnes aptauju</a:t>
            </a:r>
          </a:p>
          <a:p>
            <a:r>
              <a:rPr lang="lv-LV" sz="1400" dirty="0"/>
              <a:t>Izmantot vietņu analīzi un meklēšanas vaicājumus, lai gūtu ieskatu</a:t>
            </a:r>
          </a:p>
          <a:p>
            <a:r>
              <a:rPr lang="lv-LV" sz="1400" dirty="0"/>
              <a:t>Runāt tieši ar savu auditoriju</a:t>
            </a:r>
          </a:p>
          <a:p>
            <a:r>
              <a:rPr lang="lv-LV" sz="1400" dirty="0"/>
              <a:t>Novērtēt konkurentu pārdošanas piltuves</a:t>
            </a:r>
          </a:p>
        </p:txBody>
      </p:sp>
    </p:spTree>
    <p:extLst>
      <p:ext uri="{BB962C8B-B14F-4D97-AF65-F5344CB8AC3E}">
        <p14:creationId xmlns:p14="http://schemas.microsoft.com/office/powerpoint/2010/main" val="33641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03" y="346075"/>
            <a:ext cx="6686568" cy="857250"/>
          </a:xfrm>
        </p:spPr>
        <p:txBody>
          <a:bodyPr anchor="t"/>
          <a:lstStyle/>
          <a:p>
            <a:r>
              <a:rPr lang="lv-LV" dirty="0"/>
              <a:t>Sociālā klausīšanās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51670"/>
            <a:ext cx="6764266" cy="273630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1800" dirty="0" smtClean="0"/>
              <a:t>Meklēšanas </a:t>
            </a:r>
            <a:r>
              <a:rPr lang="lv-LV" sz="1800" dirty="0"/>
              <a:t>vai iestatīšanas brīdinājumi par mērķauditorijai specifiskām frāzēm un konkurentu vārdiem sociālajos medijos</a:t>
            </a:r>
          </a:p>
          <a:p>
            <a:pPr>
              <a:spcBef>
                <a:spcPts val="1800"/>
              </a:spcBef>
            </a:pPr>
            <a:r>
              <a:rPr lang="lv-LV" sz="1800" dirty="0"/>
              <a:t>Konkurentu atbalsta kanāli var daudz atklāt par viņu produktu trūkumiem un klientu domām</a:t>
            </a:r>
          </a:p>
          <a:p>
            <a:pPr>
              <a:spcBef>
                <a:spcPts val="1800"/>
              </a:spcBef>
            </a:pPr>
            <a:r>
              <a:rPr lang="lv-LV" sz="1800" dirty="0"/>
              <a:t>Rīks </a:t>
            </a:r>
            <a:r>
              <a:rPr lang="lv-LV" sz="1800" i="1" dirty="0"/>
              <a:t>Awario</a:t>
            </a:r>
            <a:r>
              <a:rPr lang="lv-LV" sz="1800" dirty="0"/>
              <a:t>, lai automatizētu procesu </a:t>
            </a:r>
            <a:r>
              <a:rPr lang="lv-LV" sz="1800" dirty="0" smtClean="0"/>
              <a:t>– </a:t>
            </a:r>
            <a:r>
              <a:rPr lang="lv-LV" sz="1800" dirty="0">
                <a:hlinkClick r:id="rId2"/>
              </a:rPr>
              <a:t>https://fullerfunnels.com/</a:t>
            </a:r>
            <a:endParaRPr lang="lv-LV" sz="1800" dirty="0"/>
          </a:p>
          <a:p>
            <a:pPr>
              <a:spcBef>
                <a:spcPts val="1800"/>
              </a:spcBef>
            </a:pPr>
            <a:endParaRPr lang="lv-LV" sz="1800" dirty="0"/>
          </a:p>
        </p:txBody>
      </p:sp>
      <p:sp>
        <p:nvSpPr>
          <p:cNvPr id="4" name="Rectangle 3"/>
          <p:cNvSpPr/>
          <p:nvPr/>
        </p:nvSpPr>
        <p:spPr>
          <a:xfrm>
            <a:off x="468313" y="1205647"/>
            <a:ext cx="38607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Izmantot sociālo klausīšanos</a:t>
            </a:r>
          </a:p>
        </p:txBody>
      </p:sp>
    </p:spTree>
    <p:extLst>
      <p:ext uri="{BB962C8B-B14F-4D97-AF65-F5344CB8AC3E}">
        <p14:creationId xmlns:p14="http://schemas.microsoft.com/office/powerpoint/2010/main" val="4377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46153"/>
          </a:xfrm>
        </p:spPr>
        <p:txBody>
          <a:bodyPr anchor="t">
            <a:noAutofit/>
          </a:bodyPr>
          <a:lstStyle/>
          <a:p>
            <a:r>
              <a:rPr lang="lv-LV" dirty="0"/>
              <a:t>Konkurentu izpēte</a:t>
            </a:r>
            <a:r>
              <a:rPr lang="en-US" dirty="0"/>
              <a:t/>
            </a:r>
            <a:br>
              <a:rPr lang="en-US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40" y="1203325"/>
            <a:ext cx="6686568" cy="31432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1800" dirty="0"/>
              <a:t>Rīks </a:t>
            </a:r>
            <a:r>
              <a:rPr lang="en-US" sz="1800" dirty="0" err="1"/>
              <a:t>konkurent</a:t>
            </a:r>
            <a:r>
              <a:rPr lang="lv-LV" sz="1800" dirty="0"/>
              <a:t>u izpētei - </a:t>
            </a:r>
            <a:r>
              <a:rPr lang="en-US" sz="1800" dirty="0"/>
              <a:t> </a:t>
            </a:r>
            <a:r>
              <a:rPr lang="en-US" sz="1800" i="1" dirty="0"/>
              <a:t>SEMrush</a:t>
            </a:r>
          </a:p>
          <a:p>
            <a:pPr>
              <a:spcBef>
                <a:spcPts val="1800"/>
              </a:spcBef>
            </a:pPr>
            <a:r>
              <a:rPr lang="en-US" sz="1800" dirty="0" err="1"/>
              <a:t>Izmantojot</a:t>
            </a:r>
            <a:r>
              <a:rPr lang="en-US" sz="1800" dirty="0"/>
              <a:t> </a:t>
            </a:r>
            <a:r>
              <a:rPr lang="en-US" sz="1800" i="1" dirty="0"/>
              <a:t>SEMrush</a:t>
            </a:r>
            <a:r>
              <a:rPr lang="en-US" sz="1800" dirty="0"/>
              <a:t>, </a:t>
            </a:r>
            <a:r>
              <a:rPr lang="en-US" sz="1800" dirty="0" err="1"/>
              <a:t>var</a:t>
            </a:r>
            <a:r>
              <a:rPr lang="en-US" sz="1800" dirty="0"/>
              <a:t> </a:t>
            </a:r>
            <a:r>
              <a:rPr lang="en-US" sz="1800" dirty="0" err="1"/>
              <a:t>redzēt</a:t>
            </a:r>
            <a:r>
              <a:rPr lang="en-US" sz="1800" dirty="0"/>
              <a:t> </a:t>
            </a:r>
            <a:r>
              <a:rPr lang="en-US" sz="1800" dirty="0" err="1"/>
              <a:t>reklāmas</a:t>
            </a:r>
            <a:r>
              <a:rPr lang="en-US" sz="1800" dirty="0"/>
              <a:t>, </a:t>
            </a:r>
            <a:r>
              <a:rPr lang="en-US" sz="1800" dirty="0" err="1"/>
              <a:t>kuras</a:t>
            </a:r>
            <a:r>
              <a:rPr lang="en-US" sz="1800" dirty="0"/>
              <a:t> </a:t>
            </a:r>
            <a:r>
              <a:rPr lang="en-US" sz="1800" dirty="0" err="1"/>
              <a:t>vada</a:t>
            </a:r>
            <a:r>
              <a:rPr lang="en-US" sz="1800" dirty="0"/>
              <a:t> </a:t>
            </a:r>
            <a:r>
              <a:rPr lang="en-US" sz="1800" dirty="0" err="1"/>
              <a:t>konkurenti</a:t>
            </a:r>
            <a:r>
              <a:rPr lang="en-US" sz="1800" dirty="0"/>
              <a:t> </a:t>
            </a:r>
            <a:r>
              <a:rPr lang="en-US" sz="1800" dirty="0" err="1"/>
              <a:t>konkrētos</a:t>
            </a:r>
            <a:r>
              <a:rPr lang="en-US" sz="1800" dirty="0"/>
              <a:t> </a:t>
            </a:r>
            <a:r>
              <a:rPr lang="en-US" sz="1800" dirty="0" err="1"/>
              <a:t>tirgos</a:t>
            </a:r>
            <a:endParaRPr lang="en-US" sz="1800" dirty="0"/>
          </a:p>
          <a:p>
            <a:pPr>
              <a:spcBef>
                <a:spcPts val="1800"/>
              </a:spcBef>
            </a:pPr>
            <a:r>
              <a:rPr lang="en-US" sz="1800" dirty="0" err="1"/>
              <a:t>Var</a:t>
            </a:r>
            <a:r>
              <a:rPr lang="en-US" sz="1800" dirty="0"/>
              <a:t> </a:t>
            </a:r>
            <a:r>
              <a:rPr lang="en-US" sz="1800" dirty="0" err="1"/>
              <a:t>arī</a:t>
            </a:r>
            <a:r>
              <a:rPr lang="en-US" sz="1800" dirty="0"/>
              <a:t> </a:t>
            </a:r>
            <a:r>
              <a:rPr lang="en-US" sz="1800" dirty="0" err="1"/>
              <a:t>redzēt</a:t>
            </a:r>
            <a:r>
              <a:rPr lang="en-US" sz="1800" dirty="0"/>
              <a:t>, </a:t>
            </a:r>
            <a:r>
              <a:rPr lang="en-US" sz="1800" dirty="0" err="1"/>
              <a:t>kā</a:t>
            </a:r>
            <a:r>
              <a:rPr lang="en-US" sz="1800" dirty="0"/>
              <a:t> </a:t>
            </a:r>
            <a:r>
              <a:rPr lang="en-US" sz="1800" dirty="0" err="1"/>
              <a:t>darbojas</a:t>
            </a:r>
            <a:r>
              <a:rPr lang="en-US" sz="1800" dirty="0"/>
              <a:t> </a:t>
            </a:r>
            <a:r>
              <a:rPr lang="en-US" sz="1800" dirty="0" err="1"/>
              <a:t>reklāmas</a:t>
            </a:r>
            <a:endParaRPr lang="lv-LV" sz="1800" dirty="0"/>
          </a:p>
          <a:p>
            <a:pPr>
              <a:spcBef>
                <a:spcPts val="1800"/>
              </a:spcBef>
            </a:pPr>
            <a:r>
              <a:rPr lang="lv-LV" sz="1800" dirty="0">
                <a:hlinkClick r:id="rId2"/>
              </a:rPr>
              <a:t>https://www.semrush.com/</a:t>
            </a:r>
            <a:endParaRPr lang="lv-LV" sz="1800" dirty="0"/>
          </a:p>
          <a:p>
            <a:pPr>
              <a:spcBef>
                <a:spcPts val="1800"/>
              </a:spcBef>
            </a:pP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21394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14422"/>
            <a:ext cx="6686568" cy="236544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1800" b="1" dirty="0"/>
              <a:t>Mārketinga efektivitāte </a:t>
            </a:r>
            <a:r>
              <a:rPr lang="lv-LV" sz="1800" dirty="0"/>
              <a:t>ir mēraukla, cik efektīva ir konkrētā tirgotāja pāreja uz tirgus stratēģiju mērķa sasniegšanai </a:t>
            </a:r>
            <a:r>
              <a:rPr lang="lv-LV" sz="1800" dirty="0" smtClean="0"/>
              <a:t>– </a:t>
            </a:r>
            <a:r>
              <a:rPr lang="lv-LV" sz="1800" dirty="0"/>
              <a:t>palielināt savus tēriņus, lai sasniegtu pozitīvus rezultātus gan īstermiņā, gan ilgtermiņā</a:t>
            </a:r>
          </a:p>
          <a:p>
            <a:pPr>
              <a:spcBef>
                <a:spcPts val="1800"/>
              </a:spcBef>
            </a:pPr>
            <a:r>
              <a:rPr lang="lv-LV" sz="1800" dirty="0"/>
              <a:t>Mārketinga kampaņu galvenie darbības rādītāji (KPI)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57250"/>
          </a:xfrm>
        </p:spPr>
        <p:txBody>
          <a:bodyPr anchor="t">
            <a:normAutofit/>
          </a:bodyPr>
          <a:lstStyle/>
          <a:p>
            <a:r>
              <a:rPr lang="lv-LV" dirty="0"/>
              <a:t>Mārketinga </a:t>
            </a:r>
            <a:r>
              <a:rPr lang="lv-LV" dirty="0" smtClean="0"/>
              <a:t>efektivitāte (1)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0" y="134761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0" y="2895806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87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lv-LV" dirty="0"/>
              <a:t>Mārketinga </a:t>
            </a:r>
            <a:r>
              <a:rPr lang="lv-LV" dirty="0" smtClean="0"/>
              <a:t>efektivitāte (2)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51670"/>
            <a:ext cx="6686568" cy="31432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lv-LV" sz="1800" dirty="0" smtClean="0"/>
              <a:t>ROI </a:t>
            </a:r>
            <a:r>
              <a:rPr lang="lv-LV" sz="1800" dirty="0"/>
              <a:t>ir darbības rādītājs, ko izmanto, lai novērtētu ieguldījuma efektivitāti vai salīdzinātu vairāku dažādu ieguldījumu efektivitāti</a:t>
            </a:r>
          </a:p>
          <a:p>
            <a:pPr>
              <a:spcBef>
                <a:spcPts val="1200"/>
              </a:spcBef>
            </a:pPr>
            <a:r>
              <a:rPr lang="lv-LV" sz="1800" dirty="0"/>
              <a:t>ROI cenšas tieši izmērīt atdeves summu no konkrēta ieguldījuma attiecībā pret ieguldījuma izmaksām</a:t>
            </a:r>
          </a:p>
          <a:p>
            <a:pPr>
              <a:spcBef>
                <a:spcPts val="1200"/>
              </a:spcBef>
            </a:pPr>
            <a:r>
              <a:rPr lang="lv-LV" sz="1800" dirty="0"/>
              <a:t>Lai aprēķinātu ROI, ieguldījuma ieguvums (vai atdeve) tiek dalīts ar ieguldījuma izmaksām</a:t>
            </a:r>
          </a:p>
          <a:p>
            <a:pPr>
              <a:spcBef>
                <a:spcPts val="1200"/>
              </a:spcBef>
            </a:pPr>
            <a:r>
              <a:rPr lang="lv-LV" sz="1800" dirty="0"/>
              <a:t>Rezultātu izsaka procentos vai proporcijā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203325"/>
            <a:ext cx="29626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Investīciju </a:t>
            </a:r>
            <a:r>
              <a:rPr lang="lv-LV" b="1" dirty="0" err="1">
                <a:latin typeface="Arial" panose="020B0604020202020204" pitchFamily="34" charset="0"/>
                <a:cs typeface="Arial" panose="020B0604020202020204" pitchFamily="34" charset="0"/>
              </a:rPr>
              <a:t>atdeve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(ROI)</a:t>
            </a:r>
          </a:p>
        </p:txBody>
      </p:sp>
    </p:spTree>
    <p:extLst>
      <p:ext uri="{BB962C8B-B14F-4D97-AF65-F5344CB8AC3E}">
        <p14:creationId xmlns:p14="http://schemas.microsoft.com/office/powerpoint/2010/main" val="34211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	</a:t>
            </a:r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5864"/>
            <a:ext cx="6859010" cy="372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57250"/>
          </a:xfrm>
        </p:spPr>
        <p:txBody>
          <a:bodyPr anchor="t">
            <a:normAutofit/>
          </a:bodyPr>
          <a:lstStyle/>
          <a:p>
            <a:r>
              <a:rPr lang="lv-LV" dirty="0"/>
              <a:t>Mārketinga </a:t>
            </a:r>
            <a:r>
              <a:rPr lang="lv-LV" dirty="0" smtClean="0"/>
              <a:t>efektivitāte (3)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742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25270"/>
            <a:ext cx="6686568" cy="3143272"/>
          </a:xfrm>
        </p:spPr>
        <p:txBody>
          <a:bodyPr>
            <a:normAutofit/>
          </a:bodyPr>
          <a:lstStyle/>
          <a:p>
            <a:r>
              <a:rPr lang="lv-LV" sz="1800" b="1" dirty="0"/>
              <a:t>Investīciju pašreizējā vērtība </a:t>
            </a:r>
            <a:r>
              <a:rPr lang="lv-LV" sz="1800" dirty="0"/>
              <a:t>(</a:t>
            </a:r>
            <a:r>
              <a:rPr lang="lv-LV" sz="1800" i="1" dirty="0"/>
              <a:t>Current Value of Investment</a:t>
            </a:r>
            <a:r>
              <a:rPr lang="lv-LV" sz="1800" dirty="0"/>
              <a:t>) attiecas uz ieņēmumiem, kas iegūti, pārdodot interesējošos ieguldījumus</a:t>
            </a:r>
          </a:p>
          <a:p>
            <a:endParaRPr lang="lv-LV" sz="1800" dirty="0"/>
          </a:p>
          <a:p>
            <a:r>
              <a:rPr lang="lv-LV" sz="1800" dirty="0"/>
              <a:t>Tā kā ROI tiek mērīta procentos, to var viegli salīdzināt ar citu ieguldījumu atdevi, ļaujot vienam otram novērtēt dažādu veidu ieguldījumus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57250"/>
          </a:xfrm>
        </p:spPr>
        <p:txBody>
          <a:bodyPr anchor="t">
            <a:normAutofit/>
          </a:bodyPr>
          <a:lstStyle/>
          <a:p>
            <a:r>
              <a:rPr lang="lv-LV" dirty="0"/>
              <a:t>Mārketinga </a:t>
            </a:r>
            <a:r>
              <a:rPr lang="lv-LV" dirty="0" smtClean="0"/>
              <a:t>efektivitāte (4)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17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02367"/>
            <a:ext cx="6686568" cy="314327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lv-LV" sz="1400" b="1" dirty="0"/>
              <a:t>Maksa par pārdošanu </a:t>
            </a:r>
            <a:r>
              <a:rPr lang="lv-LV" sz="1400" dirty="0"/>
              <a:t>(</a:t>
            </a:r>
            <a:r>
              <a:rPr lang="lv-LV" sz="1400" i="1" dirty="0"/>
              <a:t>cost per sale</a:t>
            </a:r>
            <a:r>
              <a:rPr lang="lv-LV" sz="1400" dirty="0"/>
              <a:t>), kas pazīstama arī kā </a:t>
            </a:r>
            <a:r>
              <a:rPr lang="lv-LV" sz="1400" b="1" dirty="0"/>
              <a:t>maksa par reklāmguvumu</a:t>
            </a:r>
            <a:r>
              <a:rPr lang="lv-LV" sz="1400" dirty="0"/>
              <a:t>, ir summa, ko reklāmdevējs maksā par katru pārdošanas (reklāmguvuma) lielumu, ko rada konkrēta </a:t>
            </a:r>
            <a:r>
              <a:rPr lang="lv-LV" sz="1400" dirty="0" smtClean="0"/>
              <a:t>reklāma.</a:t>
            </a:r>
            <a:endParaRPr lang="lv-LV" sz="1400" dirty="0"/>
          </a:p>
          <a:p>
            <a:pPr>
              <a:lnSpc>
                <a:spcPct val="110000"/>
              </a:lnSpc>
            </a:pPr>
            <a:endParaRPr lang="lv-LV" sz="1400" dirty="0" smtClean="0"/>
          </a:p>
          <a:p>
            <a:pPr>
              <a:lnSpc>
                <a:spcPct val="110000"/>
              </a:lnSpc>
            </a:pPr>
            <a:endParaRPr lang="lv-LV" sz="1400" dirty="0" smtClean="0"/>
          </a:p>
          <a:p>
            <a:pPr>
              <a:lnSpc>
                <a:spcPct val="110000"/>
              </a:lnSpc>
            </a:pPr>
            <a:r>
              <a:rPr lang="lv-LV" sz="1400" dirty="0" smtClean="0"/>
              <a:t>Lai </a:t>
            </a:r>
            <a:r>
              <a:rPr lang="lv-LV" sz="1400" dirty="0"/>
              <a:t>aprēķinātu izmaksas par pārdošanu, vienkārši sadaliet kopējās izmaksas ar kopējiem ieņēmumiem no pārdošanas</a:t>
            </a:r>
          </a:p>
          <a:p>
            <a:pPr>
              <a:lnSpc>
                <a:spcPct val="110000"/>
              </a:lnSpc>
            </a:pPr>
            <a:r>
              <a:rPr lang="lv-LV" sz="1400" dirty="0"/>
              <a:t>Tātad, ja kopējās mēneša izmaksas sasniedz 100 000 USD un ikmēneša pārdošanas ieņēmumi ir USD 1 000 000, tad maksa par pārdošanu ir 10 centi</a:t>
            </a:r>
          </a:p>
          <a:p>
            <a:pPr>
              <a:lnSpc>
                <a:spcPct val="110000"/>
              </a:lnSpc>
            </a:pPr>
            <a:endParaRPr lang="lv-LV" sz="1400" dirty="0" smtClean="0"/>
          </a:p>
          <a:p>
            <a:pPr>
              <a:lnSpc>
                <a:spcPct val="110000"/>
              </a:lnSpc>
            </a:pPr>
            <a:endParaRPr lang="lv-LV" sz="1400" dirty="0" smtClean="0"/>
          </a:p>
          <a:p>
            <a:pPr>
              <a:lnSpc>
                <a:spcPct val="110000"/>
              </a:lnSpc>
            </a:pPr>
            <a:r>
              <a:rPr lang="lv-LV" sz="1400" dirty="0" smtClean="0"/>
              <a:t>Var </a:t>
            </a:r>
            <a:r>
              <a:rPr lang="lv-LV" sz="1400" dirty="0"/>
              <a:t>samazināt izmaksas vai palielināt reklāmguvumus un tādējādi arī ieņēmumus no pārdošanas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57250"/>
          </a:xfrm>
        </p:spPr>
        <p:txBody>
          <a:bodyPr anchor="t">
            <a:normAutofit/>
          </a:bodyPr>
          <a:lstStyle/>
          <a:p>
            <a:r>
              <a:rPr lang="lv-LV" dirty="0"/>
              <a:t>Mārketinga </a:t>
            </a:r>
            <a:r>
              <a:rPr lang="lv-LV" dirty="0" smtClean="0"/>
              <a:t>efektivitāte (5)</a:t>
            </a:r>
            <a:endParaRPr lang="lv-LV" dirty="0"/>
          </a:p>
        </p:txBody>
      </p:sp>
      <p:sp>
        <p:nvSpPr>
          <p:cNvPr id="7" name="Rectangle 6"/>
          <p:cNvSpPr/>
          <p:nvPr/>
        </p:nvSpPr>
        <p:spPr>
          <a:xfrm>
            <a:off x="488070" y="2139702"/>
            <a:ext cx="6655698" cy="350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lv-LV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Kā tiek aprēķināta maksa par pārdošanu (CPS)?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070" y="3867894"/>
            <a:ext cx="6655698" cy="350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lv-LV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Kā var samazināt pārdošanas izmaksas?</a:t>
            </a:r>
          </a:p>
        </p:txBody>
      </p:sp>
    </p:spTree>
    <p:extLst>
      <p:ext uri="{BB962C8B-B14F-4D97-AF65-F5344CB8AC3E}">
        <p14:creationId xmlns:p14="http://schemas.microsoft.com/office/powerpoint/2010/main" val="21668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1590"/>
            <a:ext cx="640071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57250"/>
          </a:xfrm>
        </p:spPr>
        <p:txBody>
          <a:bodyPr anchor="t">
            <a:normAutofit/>
          </a:bodyPr>
          <a:lstStyle/>
          <a:p>
            <a:r>
              <a:rPr lang="lv-LV" dirty="0"/>
              <a:t>Mārketinga </a:t>
            </a:r>
            <a:r>
              <a:rPr lang="lv-LV" dirty="0" smtClean="0"/>
              <a:t>efektivitāte (6)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017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lv-LV" dirty="0"/>
              <a:t>KPI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4299942"/>
            <a:ext cx="4906888" cy="639522"/>
          </a:xfrm>
        </p:spPr>
        <p:txBody>
          <a:bodyPr>
            <a:normAutofit/>
          </a:bodyPr>
          <a:lstStyle/>
          <a:p>
            <a:r>
              <a:rPr lang="lv-LV" sz="1200" dirty="0">
                <a:hlinkClick r:id="rId2"/>
              </a:rPr>
              <a:t>https://theonlineadvertisingguide.com/ad-calculators/cpa-calculator/</a:t>
            </a:r>
            <a:endParaRPr lang="lv-LV" sz="1200" dirty="0"/>
          </a:p>
          <a:p>
            <a:r>
              <a:rPr lang="lv-LV" sz="1200" b="1" dirty="0"/>
              <a:t>Izpētīt pamatīgi</a:t>
            </a:r>
            <a:r>
              <a:rPr lang="lv-LV" sz="1200" b="1" dirty="0" smtClean="0"/>
              <a:t>!</a:t>
            </a:r>
            <a:endParaRPr lang="lv-LV" sz="1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/>
          <a:stretch/>
        </p:blipFill>
        <p:spPr bwMode="auto">
          <a:xfrm>
            <a:off x="485997" y="1406831"/>
            <a:ext cx="3941987" cy="261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7427168" cy="857250"/>
          </a:xfrm>
        </p:spPr>
        <p:txBody>
          <a:bodyPr anchor="t">
            <a:noAutofit/>
          </a:bodyPr>
          <a:lstStyle/>
          <a:p>
            <a:r>
              <a:rPr lang="lv-LV" dirty="0"/>
              <a:t>Digitālā mārketinga kampaņu izstrāde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91830"/>
            <a:ext cx="6563072" cy="1296144"/>
          </a:xfrm>
        </p:spPr>
        <p:txBody>
          <a:bodyPr>
            <a:noAutofit/>
          </a:bodyPr>
          <a:lstStyle/>
          <a:p>
            <a:r>
              <a:rPr lang="lv-LV" sz="1800" dirty="0" smtClean="0"/>
              <a:t>Kampaņa </a:t>
            </a:r>
            <a:r>
              <a:rPr lang="lv-LV" sz="1800" dirty="0"/>
              <a:t>ir saistīta ar organizācijas visaptverošajiem mērķiem</a:t>
            </a:r>
          </a:p>
          <a:p>
            <a:endParaRPr lang="lv-LV" sz="1800" dirty="0"/>
          </a:p>
          <a:p>
            <a:r>
              <a:rPr lang="lv-LV" sz="1800" dirty="0"/>
              <a:t>Kampaņās tiek izmantoti viens vai vairāki </a:t>
            </a:r>
            <a:r>
              <a:rPr lang="lv-LV" sz="1800" dirty="0" smtClean="0"/>
              <a:t>digitālie </a:t>
            </a:r>
            <a:r>
              <a:rPr lang="lv-LV" sz="1800" dirty="0"/>
              <a:t>kanāli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092" y="1635125"/>
            <a:ext cx="5904656" cy="1089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Digitālā mārketinga kampaņa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ir tiešsaistes mārketinga pasākums, ko ierosinājis uzņēmums, lai palielinātu iesaisti,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reklāmguvumus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trafiku vai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ieņēmumus.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99862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0" y="4155926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10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14422"/>
            <a:ext cx="6686568" cy="3805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b="1" dirty="0"/>
              <a:t>Viss ieprieks minētais +</a:t>
            </a:r>
          </a:p>
          <a:p>
            <a:pPr>
              <a:spcBef>
                <a:spcPts val="1800"/>
              </a:spcBef>
            </a:pPr>
            <a:r>
              <a:rPr lang="lv-LV" dirty="0"/>
              <a:t>Maksa par potenciālo pirkumu (</a:t>
            </a:r>
            <a:r>
              <a:rPr lang="lv-LV" i="1" dirty="0"/>
              <a:t>cost per lead</a:t>
            </a:r>
            <a:r>
              <a:rPr lang="lv-LV" dirty="0"/>
              <a:t>) </a:t>
            </a:r>
            <a:r>
              <a:rPr lang="lv-LV" dirty="0" smtClean="0"/>
              <a:t>– mēra </a:t>
            </a:r>
            <a:r>
              <a:rPr lang="lv-LV" dirty="0"/>
              <a:t>mārketinga kampaņu rentabilitāti</a:t>
            </a:r>
          </a:p>
          <a:p>
            <a:pPr>
              <a:spcBef>
                <a:spcPts val="1800"/>
              </a:spcBef>
            </a:pPr>
            <a:r>
              <a:rPr lang="lv-LV" dirty="0"/>
              <a:t>Šī metrika pilnībā koncentrējas uz kampaņas ģenerētajiem potenciālajiem pircējiem</a:t>
            </a:r>
          </a:p>
          <a:p>
            <a:pPr>
              <a:spcBef>
                <a:spcPts val="1800"/>
              </a:spcBef>
            </a:pPr>
            <a:r>
              <a:rPr lang="lv-LV" dirty="0"/>
              <a:t>Papildu pārdošana mēra mārketinga centienu ieguldījumu pārdošanas skaita veidošanā</a:t>
            </a:r>
          </a:p>
          <a:p>
            <a:pPr>
              <a:spcBef>
                <a:spcPts val="1800"/>
              </a:spcBef>
            </a:pPr>
            <a:r>
              <a:rPr lang="lv-LV" dirty="0"/>
              <a:t>Papildu pārdošanas apjomi parāda mārketinga kampaņu efektivitāti pārdošanā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57250"/>
          </a:xfrm>
        </p:spPr>
        <p:txBody>
          <a:bodyPr anchor="t">
            <a:normAutofit/>
          </a:bodyPr>
          <a:lstStyle/>
          <a:p>
            <a:r>
              <a:rPr lang="lv-LV" dirty="0"/>
              <a:t>Mārketinga </a:t>
            </a:r>
            <a:r>
              <a:rPr lang="lv-LV" dirty="0" smtClean="0"/>
              <a:t>efektivitāte (7)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0" y="1851670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0" y="2643758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0" y="3471850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0" y="4299942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83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14422"/>
            <a:ext cx="6686568" cy="31432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i="1" dirty="0"/>
              <a:t>Customer Lifetime Value</a:t>
            </a:r>
            <a:r>
              <a:rPr lang="en-US" dirty="0"/>
              <a:t> </a:t>
            </a:r>
            <a:r>
              <a:rPr lang="en-US" dirty="0" err="1"/>
              <a:t>mēra</a:t>
            </a:r>
            <a:r>
              <a:rPr lang="en-US" dirty="0"/>
              <a:t> </a:t>
            </a:r>
            <a:r>
              <a:rPr lang="en-US" dirty="0" err="1"/>
              <a:t>klientu</a:t>
            </a:r>
            <a:r>
              <a:rPr lang="en-US" dirty="0"/>
              <a:t> </a:t>
            </a:r>
            <a:r>
              <a:rPr lang="en-US" dirty="0" err="1"/>
              <a:t>vērtību</a:t>
            </a:r>
            <a:r>
              <a:rPr lang="en-US" dirty="0"/>
              <a:t>, </a:t>
            </a:r>
            <a:r>
              <a:rPr lang="en-US" dirty="0" err="1"/>
              <a:t>izmantojot</a:t>
            </a:r>
            <a:r>
              <a:rPr lang="en-US" dirty="0"/>
              <a:t> </a:t>
            </a:r>
            <a:r>
              <a:rPr lang="en-US" dirty="0" err="1"/>
              <a:t>formulu</a:t>
            </a:r>
            <a:r>
              <a:rPr lang="en-US" dirty="0"/>
              <a:t>:</a:t>
            </a:r>
            <a:endParaRPr lang="lv-LV" dirty="0"/>
          </a:p>
          <a:p>
            <a:pPr algn="just"/>
            <a:endParaRPr lang="en-US" dirty="0"/>
          </a:p>
          <a:p>
            <a:pPr algn="ctr"/>
            <a:r>
              <a:rPr lang="lv-LV" b="1" dirty="0"/>
              <a:t>«</a:t>
            </a:r>
            <a:r>
              <a:rPr lang="en-US" b="1" dirty="0" err="1"/>
              <a:t>vidējais</a:t>
            </a:r>
            <a:r>
              <a:rPr lang="en-US" b="1" dirty="0"/>
              <a:t> </a:t>
            </a:r>
            <a:r>
              <a:rPr lang="en-US" b="1" dirty="0" err="1"/>
              <a:t>pārdošanas</a:t>
            </a:r>
            <a:r>
              <a:rPr lang="en-US" b="1" dirty="0"/>
              <a:t> </a:t>
            </a:r>
            <a:r>
              <a:rPr lang="en-US" b="1" dirty="0" err="1"/>
              <a:t>apjoms</a:t>
            </a:r>
            <a:r>
              <a:rPr lang="en-US" b="1" dirty="0"/>
              <a:t> </a:t>
            </a:r>
            <a:r>
              <a:rPr lang="en-US" b="1" dirty="0" err="1"/>
              <a:t>vienam</a:t>
            </a:r>
            <a:r>
              <a:rPr lang="en-US" b="1" dirty="0"/>
              <a:t> </a:t>
            </a:r>
            <a:r>
              <a:rPr lang="en-US" b="1" dirty="0" err="1" smtClean="0"/>
              <a:t>klientam</a:t>
            </a:r>
            <a:r>
              <a:rPr lang="lv-LV" b="1" dirty="0" smtClean="0"/>
              <a:t>»</a:t>
            </a:r>
          </a:p>
          <a:p>
            <a:pPr algn="ctr"/>
            <a:r>
              <a:rPr lang="lv-LV" b="1" dirty="0" smtClean="0"/>
              <a:t>×</a:t>
            </a:r>
            <a:endParaRPr lang="lv-LV" b="1" dirty="0"/>
          </a:p>
          <a:p>
            <a:pPr algn="ctr"/>
            <a:r>
              <a:rPr lang="lv-LV" b="1" dirty="0" smtClean="0"/>
              <a:t>«</a:t>
            </a:r>
            <a:r>
              <a:rPr lang="en-US" b="1" dirty="0" err="1" smtClean="0"/>
              <a:t>vidējais</a:t>
            </a:r>
            <a:r>
              <a:rPr lang="en-US" b="1" dirty="0" smtClean="0"/>
              <a:t> </a:t>
            </a:r>
            <a:r>
              <a:rPr lang="en-US" b="1" dirty="0" err="1"/>
              <a:t>reižu</a:t>
            </a:r>
            <a:r>
              <a:rPr lang="en-US" b="1" dirty="0"/>
              <a:t> </a:t>
            </a:r>
            <a:r>
              <a:rPr lang="en-US" b="1" dirty="0" err="1"/>
              <a:t>skaits</a:t>
            </a:r>
            <a:r>
              <a:rPr lang="en-US" b="1" dirty="0"/>
              <a:t>, </a:t>
            </a:r>
            <a:r>
              <a:rPr lang="en-US" b="1" dirty="0" err="1"/>
              <a:t>kad</a:t>
            </a:r>
            <a:r>
              <a:rPr lang="en-US" b="1" dirty="0"/>
              <a:t> </a:t>
            </a:r>
            <a:r>
              <a:rPr lang="en-US" b="1" dirty="0" err="1"/>
              <a:t>klients</a:t>
            </a:r>
            <a:r>
              <a:rPr lang="en-US" b="1" dirty="0"/>
              <a:t> </a:t>
            </a:r>
            <a:r>
              <a:rPr lang="en-US" b="1" dirty="0" err="1"/>
              <a:t>pērk</a:t>
            </a:r>
            <a:r>
              <a:rPr lang="en-US" b="1" dirty="0"/>
              <a:t> </a:t>
            </a:r>
            <a:r>
              <a:rPr lang="en-US" b="1" dirty="0" err="1" smtClean="0"/>
              <a:t>gadā</a:t>
            </a:r>
            <a:r>
              <a:rPr lang="lv-LV" b="1" dirty="0" smtClean="0"/>
              <a:t>»</a:t>
            </a:r>
            <a:endParaRPr lang="lv-LV" b="1" dirty="0"/>
          </a:p>
          <a:p>
            <a:pPr algn="ctr"/>
            <a:r>
              <a:rPr lang="lv-LV" b="1" dirty="0" smtClean="0"/>
              <a:t>×</a:t>
            </a:r>
            <a:endParaRPr lang="lv-LV" b="1" dirty="0"/>
          </a:p>
          <a:p>
            <a:pPr algn="ctr"/>
            <a:r>
              <a:rPr lang="lv-LV" b="1" dirty="0" smtClean="0"/>
              <a:t>«</a:t>
            </a:r>
            <a:r>
              <a:rPr lang="en-US" b="1" dirty="0" err="1" smtClean="0"/>
              <a:t>vidējais</a:t>
            </a:r>
            <a:r>
              <a:rPr lang="en-US" b="1" dirty="0" smtClean="0"/>
              <a:t> </a:t>
            </a:r>
            <a:r>
              <a:rPr lang="en-US" b="1" dirty="0" err="1"/>
              <a:t>saglabāšanas</a:t>
            </a:r>
            <a:r>
              <a:rPr lang="en-US" b="1" dirty="0"/>
              <a:t> </a:t>
            </a:r>
            <a:r>
              <a:rPr lang="en-US" b="1" dirty="0" err="1"/>
              <a:t>laiks</a:t>
            </a:r>
            <a:r>
              <a:rPr lang="en-US" b="1" dirty="0"/>
              <a:t> </a:t>
            </a:r>
            <a:r>
              <a:rPr lang="en-US" b="1" dirty="0" err="1"/>
              <a:t>gados</a:t>
            </a:r>
            <a:r>
              <a:rPr lang="en-US" b="1" dirty="0"/>
              <a:t> </a:t>
            </a:r>
            <a:r>
              <a:rPr lang="en-US" b="1" dirty="0" err="1"/>
              <a:t>tipiskam</a:t>
            </a:r>
            <a:r>
              <a:rPr lang="en-US" b="1" dirty="0"/>
              <a:t> </a:t>
            </a:r>
            <a:r>
              <a:rPr lang="en-US" b="1" dirty="0" err="1" smtClean="0"/>
              <a:t>klientam</a:t>
            </a:r>
            <a:r>
              <a:rPr lang="lv-LV" b="1" dirty="0" smtClean="0"/>
              <a:t>»</a:t>
            </a:r>
            <a:endParaRPr lang="en-US" b="1" dirty="0"/>
          </a:p>
          <a:p>
            <a:pPr algn="ctr"/>
            <a:endParaRPr lang="en-US" b="1" dirty="0"/>
          </a:p>
          <a:p>
            <a:pPr algn="just"/>
            <a:r>
              <a:rPr lang="en-US" dirty="0" err="1"/>
              <a:t>u.c.</a:t>
            </a:r>
            <a:r>
              <a:rPr lang="en-US" dirty="0"/>
              <a:t> KPI</a:t>
            </a:r>
            <a:endParaRPr lang="lv-LV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857250"/>
          </a:xfrm>
        </p:spPr>
        <p:txBody>
          <a:bodyPr anchor="t">
            <a:normAutofit/>
          </a:bodyPr>
          <a:lstStyle/>
          <a:p>
            <a:r>
              <a:rPr lang="lv-LV" dirty="0"/>
              <a:t>Mārketinga </a:t>
            </a:r>
            <a:r>
              <a:rPr lang="lv-LV" dirty="0" smtClean="0"/>
              <a:t>efektivitāte (8)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448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3122"/>
            <a:ext cx="7486648" cy="1102519"/>
          </a:xfrm>
        </p:spPr>
        <p:txBody>
          <a:bodyPr/>
          <a:lstStyle/>
          <a:p>
            <a:r>
              <a:rPr lang="lv-LV" b="1" dirty="0"/>
              <a:t>PALDIES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95358" y="3143254"/>
            <a:ext cx="1876378" cy="714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488" y="1571618"/>
            <a:ext cx="5500726" cy="7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7499176" cy="857250"/>
          </a:xfrm>
        </p:spPr>
        <p:txBody>
          <a:bodyPr>
            <a:normAutofit/>
          </a:bodyPr>
          <a:lstStyle/>
          <a:p>
            <a:r>
              <a:rPr lang="lv-LV" dirty="0"/>
              <a:t>Digitālā mārketinga kampaņu izstrāde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62" y="2643758"/>
            <a:ext cx="6686568" cy="24482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lv-LV" b="1" dirty="0" smtClean="0">
                <a:solidFill>
                  <a:srgbClr val="FF0000"/>
                </a:solidFill>
              </a:rPr>
              <a:t>Plānošana</a:t>
            </a:r>
            <a:r>
              <a:rPr lang="lv-LV" b="1" dirty="0" smtClean="0"/>
              <a:t>.</a:t>
            </a:r>
            <a:r>
              <a:rPr lang="lv-LV" b="1" dirty="0" smtClean="0">
                <a:solidFill>
                  <a:srgbClr val="FF0000"/>
                </a:solidFill>
              </a:rPr>
              <a:t> </a:t>
            </a:r>
            <a:r>
              <a:rPr lang="lv-LV" dirty="0"/>
              <a:t>I</a:t>
            </a:r>
            <a:r>
              <a:rPr lang="lv-LV" dirty="0" smtClean="0">
                <a:solidFill>
                  <a:schemeClr val="tx1"/>
                </a:solidFill>
              </a:rPr>
              <a:t>zvirzīt </a:t>
            </a:r>
            <a:r>
              <a:rPr lang="lv-LV" dirty="0">
                <a:solidFill>
                  <a:schemeClr val="tx1"/>
                </a:solidFill>
              </a:rPr>
              <a:t>mērķus, mērķa klientus un kampaņas ilgumu</a:t>
            </a:r>
          </a:p>
          <a:p>
            <a:pPr>
              <a:spcBef>
                <a:spcPts val="1200"/>
              </a:spcBef>
            </a:pPr>
            <a:r>
              <a:rPr lang="lv-LV" b="1" dirty="0" smtClean="0">
                <a:solidFill>
                  <a:srgbClr val="FF0000"/>
                </a:solidFill>
              </a:rPr>
              <a:t>Izstrāde</a:t>
            </a:r>
            <a:r>
              <a:rPr lang="lv-LV" b="1" dirty="0" smtClean="0"/>
              <a:t>.</a:t>
            </a:r>
            <a:r>
              <a:rPr lang="lv-LV" dirty="0" smtClean="0">
                <a:solidFill>
                  <a:schemeClr val="tx1"/>
                </a:solidFill>
              </a:rPr>
              <a:t> Stratēģijas </a:t>
            </a:r>
            <a:r>
              <a:rPr lang="lv-LV" dirty="0">
                <a:solidFill>
                  <a:schemeClr val="tx1"/>
                </a:solidFill>
              </a:rPr>
              <a:t>noteikšana, ieskaitot balss un ziņojumapmaiņu, mērķa atslēgvārdus un piedāvājuma stratēģiju. </a:t>
            </a:r>
            <a:r>
              <a:rPr lang="lv-LV" dirty="0" smtClean="0">
                <a:solidFill>
                  <a:schemeClr val="tx1"/>
                </a:solidFill>
              </a:rPr>
              <a:t>Auditorijas </a:t>
            </a:r>
            <a:r>
              <a:rPr lang="lv-LV" dirty="0">
                <a:solidFill>
                  <a:schemeClr val="tx1"/>
                </a:solidFill>
              </a:rPr>
              <a:t>sasniegšana, tai skaitā kampaņas izvietošanas un mārketinga lēmumu pieņemšana, integrēšana visos kanālos un konsekvences radīšana</a:t>
            </a:r>
          </a:p>
          <a:p>
            <a:pPr>
              <a:spcBef>
                <a:spcPts val="1200"/>
              </a:spcBef>
            </a:pPr>
            <a:r>
              <a:rPr lang="lv-LV" b="1" dirty="0" smtClean="0">
                <a:solidFill>
                  <a:srgbClr val="FF0000"/>
                </a:solidFill>
              </a:rPr>
              <a:t>Vadība</a:t>
            </a:r>
            <a:r>
              <a:rPr lang="lv-LV" dirty="0" smtClean="0">
                <a:solidFill>
                  <a:schemeClr val="tx1"/>
                </a:solidFill>
              </a:rPr>
              <a:t>. </a:t>
            </a:r>
            <a:r>
              <a:rPr lang="lv-LV" dirty="0">
                <a:solidFill>
                  <a:schemeClr val="tx1"/>
                </a:solidFill>
              </a:rPr>
              <a:t>kampaņas vērtības </a:t>
            </a:r>
            <a:r>
              <a:rPr lang="lv-LV" dirty="0" smtClean="0">
                <a:solidFill>
                  <a:schemeClr val="tx1"/>
                </a:solidFill>
              </a:rPr>
              <a:t>noteikšana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635125"/>
            <a:ext cx="475176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Digitālā mārketinga kampaņas veidošanā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vairāki galvenie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posmi un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soļi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1206466"/>
          </a:xfrm>
        </p:spPr>
        <p:txBody>
          <a:bodyPr anchor="t">
            <a:normAutofit/>
          </a:bodyPr>
          <a:lstStyle/>
          <a:p>
            <a:r>
              <a:rPr lang="en-US" dirty="0" err="1"/>
              <a:t>Digitālā</a:t>
            </a:r>
            <a:r>
              <a:rPr lang="en-US" dirty="0"/>
              <a:t> </a:t>
            </a:r>
            <a:r>
              <a:rPr lang="en-US" dirty="0" err="1"/>
              <a:t>mārketinga</a:t>
            </a:r>
            <a:r>
              <a:rPr lang="en-US" dirty="0"/>
              <a:t> </a:t>
            </a:r>
            <a:r>
              <a:rPr lang="en-US" dirty="0" err="1"/>
              <a:t>plāna</a:t>
            </a:r>
            <a:r>
              <a:rPr lang="en-US" dirty="0"/>
              <a:t> </a:t>
            </a:r>
            <a:r>
              <a:rPr lang="en-US" dirty="0" err="1"/>
              <a:t>svarīgākie</a:t>
            </a:r>
            <a:r>
              <a:rPr lang="en-US" dirty="0"/>
              <a:t> </a:t>
            </a:r>
            <a:r>
              <a:rPr lang="en-US" dirty="0" err="1" smtClean="0"/>
              <a:t>aspekti</a:t>
            </a:r>
            <a:r>
              <a:rPr lang="lv-LV" dirty="0" smtClean="0"/>
              <a:t> (1)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35125"/>
            <a:ext cx="6686568" cy="3143272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FF0000"/>
                </a:solidFill>
              </a:rPr>
              <a:t>Produkta vai pakalpojuma sākotnējā tirgus analīze </a:t>
            </a:r>
            <a:r>
              <a:rPr lang="lv-LV" b="1" dirty="0" smtClean="0">
                <a:solidFill>
                  <a:srgbClr val="FF0000"/>
                </a:solidFill>
              </a:rPr>
              <a:t/>
            </a:r>
            <a:br>
              <a:rPr lang="lv-LV" b="1" dirty="0" smtClean="0">
                <a:solidFill>
                  <a:srgbClr val="FF0000"/>
                </a:solidFill>
              </a:rPr>
            </a:br>
            <a:r>
              <a:rPr lang="lv-LV" dirty="0" smtClean="0">
                <a:solidFill>
                  <a:schemeClr val="tx1"/>
                </a:solidFill>
              </a:rPr>
              <a:t>(</a:t>
            </a:r>
            <a:r>
              <a:rPr lang="lv-LV" dirty="0">
                <a:solidFill>
                  <a:schemeClr val="tx1"/>
                </a:solidFill>
              </a:rPr>
              <a:t>tirgus pārskats, reāls darbības novērtējums un konkurences analīze)</a:t>
            </a:r>
          </a:p>
          <a:p>
            <a:endParaRPr lang="lv-LV" dirty="0">
              <a:solidFill>
                <a:schemeClr val="tx1"/>
              </a:solidFill>
            </a:endParaRPr>
          </a:p>
          <a:p>
            <a:r>
              <a:rPr lang="lv-LV" b="1" dirty="0">
                <a:solidFill>
                  <a:srgbClr val="FF0000"/>
                </a:solidFill>
              </a:rPr>
              <a:t>Skaidru digitālā mārketinga programmas biznesa mērķu </a:t>
            </a:r>
            <a:r>
              <a:rPr lang="lv-LV" b="1" dirty="0" smtClean="0">
                <a:solidFill>
                  <a:srgbClr val="FF0000"/>
                </a:solidFill>
              </a:rPr>
              <a:t>formulējums</a:t>
            </a:r>
            <a:r>
              <a:rPr lang="lv-LV" b="1" dirty="0" smtClean="0"/>
              <a:t>,</a:t>
            </a:r>
            <a:r>
              <a:rPr lang="lv-LV" b="1" dirty="0" smtClean="0">
                <a:solidFill>
                  <a:srgbClr val="FF0000"/>
                </a:solidFill>
              </a:rPr>
              <a:t> </a:t>
            </a:r>
            <a:r>
              <a:rPr lang="lv-LV" dirty="0" smtClean="0">
                <a:solidFill>
                  <a:schemeClr val="tx1"/>
                </a:solidFill>
              </a:rPr>
              <a:t>piemēram</a:t>
            </a:r>
            <a:r>
              <a:rPr lang="lv-LV" dirty="0">
                <a:solidFill>
                  <a:schemeClr val="tx1"/>
                </a:solidFill>
              </a:rPr>
              <a:t>, palielināt zīmola atpazīstamību, palielināt pārdošanas apjomus, palielināt klientu noturību, samazināt izmaksas, samazināt izmaksas par klientu iegādi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0765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/>
          <p:cNvSpPr/>
          <p:nvPr/>
        </p:nvSpPr>
        <p:spPr>
          <a:xfrm>
            <a:off x="0" y="278777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91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35125"/>
            <a:ext cx="6686568" cy="3143272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FF0000"/>
                </a:solidFill>
              </a:rPr>
              <a:t>Pārvērst biznesa mērķus skaitļos</a:t>
            </a:r>
          </a:p>
          <a:p>
            <a:r>
              <a:rPr lang="lv-LV" dirty="0">
                <a:solidFill>
                  <a:schemeClr val="tx1"/>
                </a:solidFill>
              </a:rPr>
              <a:t>Tad var noteikt, kādi </a:t>
            </a:r>
            <a:r>
              <a:rPr lang="lv-LV" b="1" dirty="0"/>
              <a:t>galvenie galvenie veiktspējas indikatori 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>(</a:t>
            </a:r>
            <a:r>
              <a:rPr lang="lv-LV" b="1" i="1" dirty="0"/>
              <a:t>Key Performance Indicators </a:t>
            </a:r>
            <a:r>
              <a:rPr lang="lv-LV" b="1" dirty="0"/>
              <a:t>– KPI)</a:t>
            </a:r>
            <a:r>
              <a:rPr lang="lv-LV" dirty="0"/>
              <a:t> </a:t>
            </a:r>
            <a:r>
              <a:rPr lang="lv-LV" dirty="0">
                <a:solidFill>
                  <a:schemeClr val="tx1"/>
                </a:solidFill>
              </a:rPr>
              <a:t>ir šie digitālie mērķi, </a:t>
            </a:r>
            <a:r>
              <a:rPr lang="lv-LV" dirty="0" smtClean="0">
                <a:solidFill>
                  <a:schemeClr val="tx1"/>
                </a:solidFill>
              </a:rPr>
              <a:t>piemēram, </a:t>
            </a:r>
            <a:r>
              <a:rPr lang="lv-LV" dirty="0">
                <a:solidFill>
                  <a:schemeClr val="tx1"/>
                </a:solidFill>
              </a:rPr>
              <a:t>lai samazinātu pamešanas ātrumu no </a:t>
            </a:r>
            <a:r>
              <a:rPr lang="lv-LV" dirty="0" smtClean="0">
                <a:solidFill>
                  <a:schemeClr val="tx1"/>
                </a:solidFill>
              </a:rPr>
              <a:t>groza, digitālajam </a:t>
            </a:r>
            <a:r>
              <a:rPr lang="lv-LV" dirty="0">
                <a:solidFill>
                  <a:schemeClr val="tx1"/>
                </a:solidFill>
              </a:rPr>
              <a:t>KPI vajadzētu būt atmešanas līmeņa mērķim, kas tiek izsekots </a:t>
            </a:r>
            <a:r>
              <a:rPr lang="lv-LV" dirty="0" smtClean="0">
                <a:solidFill>
                  <a:schemeClr val="tx1"/>
                </a:solidFill>
              </a:rPr>
              <a:t>analītikas </a:t>
            </a:r>
            <a:r>
              <a:rPr lang="lv-LV" dirty="0">
                <a:solidFill>
                  <a:schemeClr val="tx1"/>
                </a:solidFill>
              </a:rPr>
              <a:t>programmatūrā, kura izseko, cik daudz lietotāju ieiet piltuvē (pāriet uz izrakstīšanos) un nonāk līdz tā </a:t>
            </a:r>
            <a:r>
              <a:rPr lang="lv-LV" dirty="0" smtClean="0">
                <a:solidFill>
                  <a:schemeClr val="tx1"/>
                </a:solidFill>
              </a:rPr>
              <a:t>beigām.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1206466"/>
          </a:xfrm>
        </p:spPr>
        <p:txBody>
          <a:bodyPr anchor="t">
            <a:normAutofit/>
          </a:bodyPr>
          <a:lstStyle/>
          <a:p>
            <a:r>
              <a:rPr lang="en-US" dirty="0" err="1"/>
              <a:t>Digitālā</a:t>
            </a:r>
            <a:r>
              <a:rPr lang="en-US" dirty="0"/>
              <a:t> </a:t>
            </a:r>
            <a:r>
              <a:rPr lang="en-US" dirty="0" err="1"/>
              <a:t>mārketinga</a:t>
            </a:r>
            <a:r>
              <a:rPr lang="en-US" dirty="0"/>
              <a:t> </a:t>
            </a:r>
            <a:r>
              <a:rPr lang="en-US" dirty="0" err="1"/>
              <a:t>plāna</a:t>
            </a:r>
            <a:r>
              <a:rPr lang="en-US" dirty="0"/>
              <a:t> </a:t>
            </a:r>
            <a:r>
              <a:rPr lang="en-US" dirty="0" err="1"/>
              <a:t>svarīgākie</a:t>
            </a:r>
            <a:r>
              <a:rPr lang="en-US" dirty="0"/>
              <a:t> </a:t>
            </a:r>
            <a:r>
              <a:rPr lang="en-US" dirty="0" err="1" smtClean="0"/>
              <a:t>aspekti</a:t>
            </a:r>
            <a:r>
              <a:rPr lang="lv-LV" dirty="0" smtClean="0"/>
              <a:t> (2)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0" y="170765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39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125"/>
            <a:ext cx="6686568" cy="1224657"/>
          </a:xfrm>
        </p:spPr>
        <p:txBody>
          <a:bodyPr/>
          <a:lstStyle/>
          <a:p>
            <a:r>
              <a:rPr lang="lv-LV" dirty="0"/>
              <a:t>Nākamajā posmā var sākt projicēt dažus </a:t>
            </a:r>
            <a:r>
              <a:rPr lang="lv-LV" b="1" dirty="0">
                <a:solidFill>
                  <a:srgbClr val="FF0000"/>
                </a:solidFill>
              </a:rPr>
              <a:t>nominālus KPI </a:t>
            </a:r>
            <a:r>
              <a:rPr lang="lv-LV" b="1" dirty="0" smtClean="0">
                <a:solidFill>
                  <a:srgbClr val="FF0000"/>
                </a:solidFill>
              </a:rPr>
              <a:t>mērķus</a:t>
            </a:r>
            <a:r>
              <a:rPr lang="lv-LV" b="1" dirty="0" smtClean="0"/>
              <a:t>,</a:t>
            </a:r>
            <a:r>
              <a:rPr lang="lv-LV" dirty="0" smtClean="0"/>
              <a:t> </a:t>
            </a:r>
            <a:r>
              <a:rPr lang="lv-LV" dirty="0"/>
              <a:t>piemēram, palielināt reklāmguvumu līmeni no 1 līdz 1,5% </a:t>
            </a:r>
            <a:r>
              <a:rPr lang="lv-LV" dirty="0" smtClean="0"/>
              <a:t>– </a:t>
            </a:r>
            <a:r>
              <a:rPr lang="lv-LV" dirty="0"/>
              <a:t>palielināt vidējo pasūtījuma lielumu no 45 līdz 55 </a:t>
            </a:r>
            <a:r>
              <a:rPr lang="lv-LV" dirty="0" smtClean="0"/>
              <a:t>eiro.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31269"/>
            <a:ext cx="2952328" cy="19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1206466"/>
          </a:xfrm>
        </p:spPr>
        <p:txBody>
          <a:bodyPr anchor="t">
            <a:normAutofit/>
          </a:bodyPr>
          <a:lstStyle/>
          <a:p>
            <a:r>
              <a:rPr lang="en-US" dirty="0" err="1"/>
              <a:t>Digitālā</a:t>
            </a:r>
            <a:r>
              <a:rPr lang="en-US" dirty="0"/>
              <a:t> </a:t>
            </a:r>
            <a:r>
              <a:rPr lang="en-US" dirty="0" err="1"/>
              <a:t>mārketinga</a:t>
            </a:r>
            <a:r>
              <a:rPr lang="en-US" dirty="0"/>
              <a:t> </a:t>
            </a:r>
            <a:r>
              <a:rPr lang="en-US" dirty="0" err="1"/>
              <a:t>plāna</a:t>
            </a:r>
            <a:r>
              <a:rPr lang="en-US" dirty="0"/>
              <a:t> </a:t>
            </a:r>
            <a:r>
              <a:rPr lang="en-US" dirty="0" err="1"/>
              <a:t>svarīgākie</a:t>
            </a:r>
            <a:r>
              <a:rPr lang="en-US" dirty="0"/>
              <a:t> </a:t>
            </a:r>
            <a:r>
              <a:rPr lang="en-US" dirty="0" err="1" smtClean="0"/>
              <a:t>aspekti</a:t>
            </a:r>
            <a:r>
              <a:rPr lang="lv-LV" dirty="0" smtClean="0"/>
              <a:t> (3)</a:t>
            </a:r>
            <a:endParaRPr lang="lv-LV" dirty="0"/>
          </a:p>
        </p:txBody>
      </p:sp>
      <p:sp>
        <p:nvSpPr>
          <p:cNvPr id="7" name="Rectangle 6"/>
          <p:cNvSpPr/>
          <p:nvPr/>
        </p:nvSpPr>
        <p:spPr>
          <a:xfrm>
            <a:off x="0" y="170765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83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36809"/>
            <a:ext cx="6686568" cy="3143272"/>
          </a:xfrm>
        </p:spPr>
        <p:txBody>
          <a:bodyPr>
            <a:normAutofit/>
          </a:bodyPr>
          <a:lstStyle/>
          <a:p>
            <a:r>
              <a:rPr lang="lv-LV" dirty="0" smtClean="0"/>
              <a:t>Sākt precizēt stratēģiju. Tās </a:t>
            </a:r>
            <a:r>
              <a:rPr lang="lv-LV" dirty="0"/>
              <a:t>galvenā daļa būs </a:t>
            </a:r>
            <a:r>
              <a:rPr lang="lv-LV" b="1" dirty="0">
                <a:solidFill>
                  <a:srgbClr val="FF0000"/>
                </a:solidFill>
              </a:rPr>
              <a:t>skaidri </a:t>
            </a:r>
            <a:r>
              <a:rPr lang="lv-LV" b="1" dirty="0" smtClean="0">
                <a:solidFill>
                  <a:srgbClr val="FF0000"/>
                </a:solidFill>
              </a:rPr>
              <a:t>definēta </a:t>
            </a:r>
            <a:r>
              <a:rPr lang="lv-LV" b="1" dirty="0">
                <a:solidFill>
                  <a:srgbClr val="FF0000"/>
                </a:solidFill>
              </a:rPr>
              <a:t>auditorijas segmentēšana</a:t>
            </a:r>
          </a:p>
          <a:p>
            <a:endParaRPr lang="lv-LV" dirty="0" smtClean="0"/>
          </a:p>
          <a:p>
            <a:r>
              <a:rPr lang="lv-LV" dirty="0" smtClean="0"/>
              <a:t>Katrai </a:t>
            </a:r>
            <a:r>
              <a:rPr lang="lv-LV" dirty="0"/>
              <a:t>no šīm personām jāizstrādā skaidrs </a:t>
            </a:r>
            <a:r>
              <a:rPr lang="lv-LV" b="1" dirty="0"/>
              <a:t>vērtību priekšlikums</a:t>
            </a:r>
          </a:p>
          <a:p>
            <a:r>
              <a:rPr lang="lv-LV" dirty="0"/>
              <a:t>Tad var izpētīt pareizos un vispiemērotākos </a:t>
            </a:r>
            <a:r>
              <a:rPr lang="lv-LV" b="1" dirty="0"/>
              <a:t>digitālos kanālus</a:t>
            </a:r>
            <a:r>
              <a:rPr lang="lv-LV" dirty="0"/>
              <a:t>, kā arī mērķauditorijas digitālo uzvedību, ģeogrāfiskās un informācijas vajadzības</a:t>
            </a:r>
            <a:endParaRPr lang="lv-LV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6686568" cy="1206466"/>
          </a:xfrm>
        </p:spPr>
        <p:txBody>
          <a:bodyPr anchor="t">
            <a:normAutofit/>
          </a:bodyPr>
          <a:lstStyle/>
          <a:p>
            <a:r>
              <a:rPr lang="en-US" dirty="0" err="1"/>
              <a:t>Digitālā</a:t>
            </a:r>
            <a:r>
              <a:rPr lang="en-US" dirty="0"/>
              <a:t> </a:t>
            </a:r>
            <a:r>
              <a:rPr lang="en-US" dirty="0" err="1"/>
              <a:t>mārketinga</a:t>
            </a:r>
            <a:r>
              <a:rPr lang="en-US" dirty="0"/>
              <a:t> </a:t>
            </a:r>
            <a:r>
              <a:rPr lang="en-US" dirty="0" err="1"/>
              <a:t>plāna</a:t>
            </a:r>
            <a:r>
              <a:rPr lang="en-US" dirty="0"/>
              <a:t> </a:t>
            </a:r>
            <a:r>
              <a:rPr lang="en-US" dirty="0" err="1"/>
              <a:t>svarīgākie</a:t>
            </a:r>
            <a:r>
              <a:rPr lang="en-US" dirty="0"/>
              <a:t> </a:t>
            </a:r>
            <a:r>
              <a:rPr lang="en-US" dirty="0" err="1" smtClean="0"/>
              <a:t>aspekti</a:t>
            </a:r>
            <a:r>
              <a:rPr lang="lv-LV" dirty="0" smtClean="0"/>
              <a:t> (4)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0" y="1707654"/>
            <a:ext cx="288000" cy="1800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37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1149</Words>
  <Application>Microsoft Office PowerPoint</Application>
  <PresentationFormat>On-screen Show (16:9)</PresentationFormat>
  <Paragraphs>164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Office Theme</vt:lpstr>
      <vt:lpstr>1_Office Theme</vt:lpstr>
      <vt:lpstr>Projekts “Digitalizācijas iniciatīvas studiju kvalitātes pilnveidei augstskolu stratēģiskās specializācijas jomās”  Projekta Nr. 8.2.3.0/22/A/005</vt:lpstr>
      <vt:lpstr>DIGITĀLAIS MĀRKETINGS</vt:lpstr>
      <vt:lpstr>Digitālā mārketinga  kampaņu izstrāde</vt:lpstr>
      <vt:lpstr>Digitālā mārketinga kampaņu izstrāde</vt:lpstr>
      <vt:lpstr>Digitālā mārketinga kampaņu izstrāde</vt:lpstr>
      <vt:lpstr>Digitālā mārketinga plāna svarīgākie aspekti (1)</vt:lpstr>
      <vt:lpstr>Digitālā mārketinga plāna svarīgākie aspekti (2)</vt:lpstr>
      <vt:lpstr>Digitālā mārketinga plāna svarīgākie aspekti (3)</vt:lpstr>
      <vt:lpstr>Digitālā mārketinga plāna svarīgākie aspekti (4)</vt:lpstr>
      <vt:lpstr>Digitālā mārketinga plāna svarīgākie aspekti (5)</vt:lpstr>
      <vt:lpstr>Mārketinga plāna struktūra</vt:lpstr>
      <vt:lpstr>Likumu piemērošana  digitālajā vidē (1) </vt:lpstr>
      <vt:lpstr>Likumu piemērošana  digitālajā vidē (2)</vt:lpstr>
      <vt:lpstr>Likumu piemērošana  digitālajā vidē (3)</vt:lpstr>
      <vt:lpstr>Likumu piemērošana  digitālajā vidē (4)</vt:lpstr>
      <vt:lpstr>GDPR (1)</vt:lpstr>
      <vt:lpstr>GDPR (2)</vt:lpstr>
      <vt:lpstr>GDPR (3)</vt:lpstr>
      <vt:lpstr>Likumu piemērošana  digitālajā vidē (5)</vt:lpstr>
      <vt:lpstr>Praktisks uzdevums</vt:lpstr>
      <vt:lpstr>Medijpratība</vt:lpstr>
      <vt:lpstr>Digitālā mārketinga kampaņas īstenošanas plānošana</vt:lpstr>
      <vt:lpstr>Digitālā mārketinga piltuve</vt:lpstr>
      <vt:lpstr>Integrētā digitālā mārketinga plānošana (1) </vt:lpstr>
      <vt:lpstr>Integrētā digitālā mārketinga plānošana (2) </vt:lpstr>
      <vt:lpstr>AIDA (S) (1)</vt:lpstr>
      <vt:lpstr>AIDA (S) (2)</vt:lpstr>
      <vt:lpstr>Facebook engagement rate palielinās radoša satura mārketinga dēļ...  </vt:lpstr>
      <vt:lpstr>Kampaņas mērīšana</vt:lpstr>
      <vt:lpstr>Izpētes metodes,  kuras var izmantot ātrai datu analīzei</vt:lpstr>
      <vt:lpstr>Sociālā klausīšanās</vt:lpstr>
      <vt:lpstr>Konkurentu izpēte </vt:lpstr>
      <vt:lpstr>Mārketinga efektivitāte (1)</vt:lpstr>
      <vt:lpstr>Mārketinga efektivitāte (2)</vt:lpstr>
      <vt:lpstr>Mārketinga efektivitāte (3)</vt:lpstr>
      <vt:lpstr>Mārketinga efektivitāte (4)</vt:lpstr>
      <vt:lpstr>Mārketinga efektivitāte (5)</vt:lpstr>
      <vt:lpstr>Mārketinga efektivitāte (6)</vt:lpstr>
      <vt:lpstr>KPI formulas</vt:lpstr>
      <vt:lpstr>Mārketinga efektivitāte (7)</vt:lpstr>
      <vt:lpstr>Mārketinga efektivitāte (8)</vt:lpstr>
      <vt:lpstr>PALDIES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VIRSRAKSTS</dc:title>
  <dc:creator>Gundars Strazdiņš</dc:creator>
  <cp:lastModifiedBy>Daiga Rugaja</cp:lastModifiedBy>
  <cp:revision>40</cp:revision>
  <dcterms:created xsi:type="dcterms:W3CDTF">2019-03-10T15:44:34Z</dcterms:created>
  <dcterms:modified xsi:type="dcterms:W3CDTF">2023-03-15T13:36:33Z</dcterms:modified>
</cp:coreProperties>
</file>