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sldIdLst>
    <p:sldId id="264" r:id="rId3"/>
    <p:sldId id="265" r:id="rId4"/>
    <p:sldId id="258" r:id="rId5"/>
    <p:sldId id="439" r:id="rId6"/>
    <p:sldId id="440" r:id="rId7"/>
    <p:sldId id="442" r:id="rId8"/>
    <p:sldId id="443" r:id="rId9"/>
    <p:sldId id="444" r:id="rId10"/>
    <p:sldId id="445" r:id="rId11"/>
    <p:sldId id="498" r:id="rId12"/>
    <p:sldId id="446" r:id="rId13"/>
    <p:sldId id="447" r:id="rId14"/>
    <p:sldId id="26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295" userDrawn="1">
          <p15:clr>
            <a:srgbClr val="A4A3A4"/>
          </p15:clr>
        </p15:guide>
        <p15:guide id="4" orient="horz" pos="758" userDrawn="1">
          <p15:clr>
            <a:srgbClr val="A4A3A4"/>
          </p15:clr>
        </p15:guide>
        <p15:guide id="5" orient="horz" pos="10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7E"/>
    <a:srgbClr val="00A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>
      <p:cViewPr varScale="1">
        <p:scale>
          <a:sx n="161" d="100"/>
          <a:sy n="161" d="100"/>
        </p:scale>
        <p:origin x="784" y="192"/>
      </p:cViewPr>
      <p:guideLst>
        <p:guide orient="horz" pos="214"/>
        <p:guide pos="2880"/>
        <p:guide pos="295"/>
        <p:guide orient="horz" pos="758"/>
        <p:guide orient="horz" pos="10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2910" y="2143122"/>
            <a:ext cx="7486648" cy="1102519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VIRSRAKSTS PREZENTĀCIJAI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2910" y="3429006"/>
            <a:ext cx="7529538" cy="800094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Te kaut kāds apakšvirstaksts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ar attēlu sānā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71617"/>
            <a:ext cx="40386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teksts. Drīkst mainīt secību arī otrādi – kreisajā pusē attēls un labajā pusē teksts.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71617"/>
            <a:ext cx="34957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vieta attēlam, diagrammai, shēmai vai kādam citam ilustrējošam elementam.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5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tikai ar virsrakstu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04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24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lv-LV" dirty="0"/>
              <a:t>Vienkārša slaida 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0180"/>
            <a:ext cx="6686568" cy="314327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defRPr baseline="0"/>
            </a:lvl1pPr>
          </a:lstStyle>
          <a:p>
            <a:pPr lvl="0"/>
            <a:r>
              <a:rPr lang="lv-LV" dirty="0"/>
              <a:t>Teksts ar informāciju, kas izvietota slaida divu trešdaļu platumā. Ieteicams šim platumam “pāri neiet”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A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910" y="2978954"/>
            <a:ext cx="7772400" cy="664366"/>
          </a:xfrm>
        </p:spPr>
        <p:txBody>
          <a:bodyPr anchor="t">
            <a:noAutofit/>
          </a:bodyPr>
          <a:lstStyle>
            <a:lvl1pPr algn="l"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Apakšsadaļas virsraksts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2910" y="3732626"/>
            <a:ext cx="7772400" cy="696512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dirty="0"/>
              <a:t>Papildus informācija, ja nepieciešama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ar attēlu sānā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71617"/>
            <a:ext cx="40386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teksts. Drīkst mainīt secību arī otrādi – kreisajā pusē attēls un labajā pusē teksts.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71617"/>
            <a:ext cx="34957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vieta attēlam, diagrammai, shēmai vai kādam citam ilustrējošam elementam.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tikai ar virsrakstu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2910" y="2143122"/>
            <a:ext cx="7486648" cy="1102519"/>
          </a:xfrm>
        </p:spPr>
        <p:txBody>
          <a:bodyPr/>
          <a:lstStyle>
            <a:lvl1pPr>
              <a:defRPr b="1" baseline="0">
                <a:solidFill>
                  <a:srgbClr val="00587E"/>
                </a:solidFill>
              </a:defRPr>
            </a:lvl1pPr>
          </a:lstStyle>
          <a:p>
            <a:r>
              <a:rPr lang="lv-LV" dirty="0"/>
              <a:t>VIRSRAKSTS PREZENTĀCIJAI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2910" y="3429006"/>
            <a:ext cx="7529538" cy="800094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00587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Te kaut kāds apakšvirstaksts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14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lv-LV" dirty="0"/>
              <a:t>Vienkārša slaida 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0180"/>
            <a:ext cx="6686568" cy="314327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defRPr baseline="0"/>
            </a:lvl1pPr>
          </a:lstStyle>
          <a:p>
            <a:pPr lvl="0"/>
            <a:r>
              <a:rPr lang="lv-LV" dirty="0"/>
              <a:t>Teksts ar informāciju, kas izvietota slaida divu trešdaļu platumā. Ieteicams šim platumam “pāri neiet”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13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A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A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910" y="2978954"/>
            <a:ext cx="7772400" cy="664366"/>
          </a:xfrm>
        </p:spPr>
        <p:txBody>
          <a:bodyPr anchor="t">
            <a:noAutofit/>
          </a:bodyPr>
          <a:lstStyle>
            <a:lvl1pPr algn="l"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Apakšsadaļas virsraksts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2910" y="3732626"/>
            <a:ext cx="7772400" cy="696512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dirty="0"/>
              <a:t>Papildus informācija, ja nepieciešama</a:t>
            </a:r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 l="1131" r="80892"/>
          <a:stretch>
            <a:fillRect/>
          </a:stretch>
        </p:blipFill>
        <p:spPr bwMode="auto">
          <a:xfrm rot="10800000">
            <a:off x="8858248" y="0"/>
            <a:ext cx="28575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7280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Slaida virsraksts šeit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Šeit ir ievietojams teksts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400" kern="1200" spc="-50" baseline="0">
          <a:solidFill>
            <a:srgbClr val="00587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Slaida virsraksts šeit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Šeit ir ievietojams teksts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3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400" kern="1200" spc="-50" baseline="0">
          <a:solidFill>
            <a:srgbClr val="00587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google-ads/answer/6363750?sjid=984825628149392489-EU" TargetMode="External"/><Relationship Id="rId2" Type="http://schemas.openxmlformats.org/officeDocument/2006/relationships/hyperlink" Target="https://support.google.com/google-ads/answer/636375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oogle.com/google-ads/topic/10016807?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oogle.com/google-ads/answer/2404190?hl=l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google-ads/answer/10537509?sjid=984825628149392489-EU" TargetMode="External"/><Relationship Id="rId2" Type="http://schemas.openxmlformats.org/officeDocument/2006/relationships/hyperlink" Target="https://support.google.com/google-ads/answer/1053750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upport.google.com/google-ads/answer/7065882?sjid=984825628149392489-EU" TargetMode="External"/><Relationship Id="rId4" Type="http://schemas.openxmlformats.org/officeDocument/2006/relationships/hyperlink" Target="https://support.google.com/google-ads/answer/706588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google-ads/answer/2676774?sjid=984825628149392489-EU" TargetMode="External"/><Relationship Id="rId2" Type="http://schemas.openxmlformats.org/officeDocument/2006/relationships/hyperlink" Target="https://support.google.com/google-ads/answer/267677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google-ads/answer/2979071" TargetMode="External"/><Relationship Id="rId2" Type="http://schemas.openxmlformats.org/officeDocument/2006/relationships/hyperlink" Target="https://support.google.com/google-ads/answer/19059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95686"/>
            <a:ext cx="684076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lv-LV" sz="2800" dirty="0"/>
              <a:t>Projekts “</a:t>
            </a:r>
            <a:r>
              <a:rPr lang="lv-LV" sz="2800" dirty="0" err="1"/>
              <a:t>Digitalizācijas</a:t>
            </a:r>
            <a:r>
              <a:rPr lang="lv-LV" sz="2800" dirty="0"/>
              <a:t> iniciatīvas studiju kvalitātes pilnveidei augstskolu stratēģiskās specializācijas jomās”</a:t>
            </a:r>
            <a:br>
              <a:rPr lang="lv-LV" sz="2800" dirty="0"/>
            </a:br>
            <a:br>
              <a:rPr lang="lv-LV" sz="1000" dirty="0"/>
            </a:br>
            <a:r>
              <a:rPr lang="lv-LV" sz="1800" dirty="0"/>
              <a:t>Projekta Nr. 8.2.3.0/22/A/005</a:t>
            </a:r>
            <a:endParaRPr lang="en-US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9338" y="4238838"/>
            <a:ext cx="6696744" cy="571522"/>
          </a:xfrm>
        </p:spPr>
        <p:txBody>
          <a:bodyPr>
            <a:normAutofit fontScale="92500" lnSpcReduction="10000"/>
          </a:bodyPr>
          <a:lstStyle/>
          <a:p>
            <a:r>
              <a:rPr lang="lv-LV" dirty="0">
                <a:solidFill>
                  <a:schemeClr val="tx1"/>
                </a:solidFill>
              </a:rPr>
              <a:t>Projekta vadošais partneris – Latvijas </a:t>
            </a:r>
            <a:r>
              <a:rPr lang="lv-LV" dirty="0" err="1">
                <a:solidFill>
                  <a:schemeClr val="tx1"/>
                </a:solidFill>
              </a:rPr>
              <a:t>Biozinātņu</a:t>
            </a:r>
            <a:r>
              <a:rPr lang="lv-LV" dirty="0">
                <a:solidFill>
                  <a:schemeClr val="tx1"/>
                </a:solidFill>
              </a:rPr>
              <a:t> un tehnoloģiju universitāte</a:t>
            </a:r>
          </a:p>
          <a:p>
            <a:r>
              <a:rPr lang="lv-LV" dirty="0">
                <a:solidFill>
                  <a:schemeClr val="tx1"/>
                </a:solidFill>
              </a:rPr>
              <a:t>Projekta partneris – Biznesa augstskola </a:t>
            </a:r>
            <a:r>
              <a:rPr lang="lv-LV" i="1" dirty="0">
                <a:solidFill>
                  <a:schemeClr val="tx1"/>
                </a:solidFill>
              </a:rPr>
              <a:t>Turība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5" name="Picture 4" descr="C:\Users\KristineTi.TMC_A\Pictures\LV_ID_EU_logo_ansamblis_ESF_RG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5526"/>
            <a:ext cx="5699125" cy="1285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4E13C-403D-6248-B8BA-60055286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324"/>
            <a:ext cx="7859216" cy="3744689"/>
          </a:xfrm>
        </p:spPr>
        <p:txBody>
          <a:bodyPr>
            <a:noAutofit/>
          </a:bodyPr>
          <a:lstStyle/>
          <a:p>
            <a:r>
              <a:rPr lang="lv-LV" dirty="0"/>
              <a:t>Reklāmas tīkla kampaņās tiek izmantotas </a:t>
            </a:r>
            <a:r>
              <a:rPr lang="lv-LV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adaptīvās reklāmas tīkla reklāmas</a:t>
            </a:r>
            <a:r>
              <a:rPr lang="lv-LV" dirty="0"/>
              <a:t>. Vairāk: </a:t>
            </a:r>
            <a:r>
              <a:rPr lang="lv-LV" dirty="0">
                <a:hlinkClick r:id="rId3"/>
              </a:rPr>
              <a:t>https://support.google.com/google-ads/answer/6363750?sjid=984825628149392489-EU</a:t>
            </a:r>
            <a:r>
              <a:rPr lang="lv-LV" dirty="0"/>
              <a:t> </a:t>
            </a:r>
          </a:p>
          <a:p>
            <a:r>
              <a:rPr lang="lv-LV" dirty="0"/>
              <a:t> Adaptīvās reklāmas tīkla reklāmas automātiski pielāgo savus izmērus, izskatu un formātu, lai būtu piemērotas rādīšanai visās pieejamajās reklāmu vietās un uzlabotu veiktspēju.</a:t>
            </a:r>
          </a:p>
          <a:p>
            <a:r>
              <a:rPr lang="lv-LV" dirty="0"/>
              <a:t>Programmā Google </a:t>
            </a:r>
            <a:r>
              <a:rPr lang="lv-LV" dirty="0" err="1"/>
              <a:t>Ads</a:t>
            </a:r>
            <a:r>
              <a:rPr lang="lv-LV" dirty="0"/>
              <a:t> augšupielādējot dažādus līdzekļus (attēlus, virsrakstus, logotipus, videoklipus un aprakstus), un reklāmās, kas tiek rādītas dažādās vietnēs, lietotnēs, pakalpojumos </a:t>
            </a:r>
            <a:r>
              <a:rPr lang="lv-LV" dirty="0" err="1"/>
              <a:t>YouTube</a:t>
            </a:r>
            <a:r>
              <a:rPr lang="lv-LV" dirty="0"/>
              <a:t> un </a:t>
            </a:r>
            <a:r>
              <a:rPr lang="lv-LV" dirty="0" err="1"/>
              <a:t>Gmail</a:t>
            </a:r>
            <a:r>
              <a:rPr lang="lv-LV" dirty="0"/>
              <a:t>, tiek ietverta optimāla līdzekļu kombinācija un apjoms.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3"/>
          </a:xfrm>
        </p:spPr>
        <p:txBody>
          <a:bodyPr anchor="t">
            <a:noAutofit/>
          </a:bodyPr>
          <a:lstStyle/>
          <a:p>
            <a:r>
              <a:rPr lang="en-GB" dirty="0" err="1"/>
              <a:t>Adaptīvās</a:t>
            </a:r>
            <a:r>
              <a:rPr lang="en-GB" dirty="0"/>
              <a:t> </a:t>
            </a:r>
            <a:r>
              <a:rPr lang="en-GB" dirty="0" err="1"/>
              <a:t>reklāmas</a:t>
            </a:r>
            <a:r>
              <a:rPr lang="en-GB" dirty="0"/>
              <a:t> </a:t>
            </a:r>
            <a:r>
              <a:rPr lang="en-GB" dirty="0" err="1"/>
              <a:t>tīkla</a:t>
            </a:r>
            <a:r>
              <a:rPr lang="en-GB" dirty="0"/>
              <a:t> </a:t>
            </a:r>
            <a:r>
              <a:rPr lang="en-GB" dirty="0" err="1"/>
              <a:t>reklāmas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0" y="2284174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Rectangle 7"/>
          <p:cNvSpPr/>
          <p:nvPr/>
        </p:nvSpPr>
        <p:spPr>
          <a:xfrm>
            <a:off x="0" y="3220278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346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03598"/>
            <a:ext cx="3959672" cy="324088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 err="1"/>
              <a:t>Augšupielādētās</a:t>
            </a:r>
            <a:r>
              <a:rPr lang="en-GB" dirty="0"/>
              <a:t> </a:t>
            </a:r>
            <a:r>
              <a:rPr lang="en-GB" dirty="0" err="1"/>
              <a:t>attēla</a:t>
            </a:r>
            <a:r>
              <a:rPr lang="en-GB" dirty="0"/>
              <a:t> </a:t>
            </a:r>
            <a:r>
              <a:rPr lang="en-GB" dirty="0" err="1"/>
              <a:t>reklāmas</a:t>
            </a:r>
            <a:r>
              <a:rPr lang="en-GB" dirty="0"/>
              <a:t> 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vēlas</a:t>
            </a:r>
            <a:r>
              <a:rPr lang="en-GB" dirty="0"/>
              <a:t> </a:t>
            </a:r>
            <a:r>
              <a:rPr lang="en-GB" dirty="0" err="1"/>
              <a:t>lielāku</a:t>
            </a:r>
            <a:r>
              <a:rPr lang="en-GB" dirty="0"/>
              <a:t> </a:t>
            </a:r>
            <a:r>
              <a:rPr lang="en-GB" dirty="0" err="1"/>
              <a:t>kontroli</a:t>
            </a:r>
            <a:r>
              <a:rPr lang="en-GB" dirty="0"/>
              <a:t> </a:t>
            </a:r>
            <a:r>
              <a:rPr lang="en-GB" dirty="0" err="1"/>
              <a:t>pār</a:t>
            </a:r>
            <a:r>
              <a:rPr lang="en-GB" dirty="0"/>
              <a:t> </a:t>
            </a:r>
            <a:r>
              <a:rPr lang="en-GB" dirty="0" err="1"/>
              <a:t>reklāmām</a:t>
            </a:r>
            <a:r>
              <a:rPr lang="en-GB" dirty="0"/>
              <a:t>, var </a:t>
            </a:r>
            <a:r>
              <a:rPr lang="en-GB" dirty="0" err="1"/>
              <a:t>tās</a:t>
            </a:r>
            <a:r>
              <a:rPr lang="en-GB" dirty="0"/>
              <a:t> </a:t>
            </a:r>
            <a:r>
              <a:rPr lang="en-GB" dirty="0" err="1"/>
              <a:t>izveidot</a:t>
            </a:r>
            <a:r>
              <a:rPr lang="en-GB" dirty="0"/>
              <a:t> un </a:t>
            </a:r>
            <a:r>
              <a:rPr lang="en-GB" dirty="0" err="1"/>
              <a:t>augšupielādēt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/>
              <a:t>Var </a:t>
            </a:r>
            <a:r>
              <a:rPr lang="en-GB" dirty="0" err="1"/>
              <a:t>augšupielādēt</a:t>
            </a:r>
            <a:r>
              <a:rPr lang="en-GB" dirty="0"/>
              <a:t> </a:t>
            </a:r>
            <a:r>
              <a:rPr lang="en-GB" dirty="0" err="1"/>
              <a:t>reklāmas</a:t>
            </a:r>
            <a:r>
              <a:rPr lang="en-GB" dirty="0"/>
              <a:t> </a:t>
            </a:r>
            <a:r>
              <a:rPr lang="en-GB" dirty="0" err="1"/>
              <a:t>kā</a:t>
            </a:r>
            <a:r>
              <a:rPr lang="en-GB" dirty="0"/>
              <a:t> </a:t>
            </a:r>
            <a:r>
              <a:rPr lang="en-GB" dirty="0" err="1"/>
              <a:t>dažādu</a:t>
            </a:r>
            <a:r>
              <a:rPr lang="en-GB" dirty="0"/>
              <a:t> </a:t>
            </a:r>
            <a:r>
              <a:rPr lang="en-GB" dirty="0" err="1"/>
              <a:t>izmēru</a:t>
            </a:r>
            <a:r>
              <a:rPr lang="en-GB" dirty="0"/>
              <a:t> </a:t>
            </a:r>
            <a:r>
              <a:rPr lang="en-GB" dirty="0" err="1"/>
              <a:t>attēlus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en-GB" dirty="0" err="1"/>
              <a:t>izmantot</a:t>
            </a:r>
            <a:r>
              <a:rPr lang="en-GB" dirty="0"/>
              <a:t> HTML5 </a:t>
            </a:r>
            <a:r>
              <a:rPr lang="en-GB" dirty="0" err="1"/>
              <a:t>formātu</a:t>
            </a:r>
            <a:r>
              <a:rPr lang="en-GB" dirty="0"/>
              <a:t>.</a:t>
            </a:r>
          </a:p>
          <a:p>
            <a:pPr>
              <a:spcBef>
                <a:spcPts val="1800"/>
              </a:spcBef>
            </a:pPr>
            <a:endParaRPr lang="lv-LV" sz="1000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774418"/>
          </a:xfrm>
        </p:spPr>
        <p:txBody>
          <a:bodyPr anchor="t">
            <a:normAutofit/>
          </a:bodyPr>
          <a:lstStyle/>
          <a:p>
            <a:r>
              <a:rPr lang="en-GB" dirty="0"/>
              <a:t>Citi </a:t>
            </a:r>
            <a:r>
              <a:rPr lang="en-GB" dirty="0" err="1"/>
              <a:t>reklāmas</a:t>
            </a:r>
            <a:r>
              <a:rPr lang="en-GB" dirty="0"/>
              <a:t> </a:t>
            </a:r>
            <a:r>
              <a:rPr lang="en-GB" dirty="0" err="1"/>
              <a:t>tīkla</a:t>
            </a:r>
            <a:r>
              <a:rPr lang="en-GB" dirty="0"/>
              <a:t> </a:t>
            </a:r>
            <a:r>
              <a:rPr lang="en-GB" dirty="0" err="1"/>
              <a:t>reklāmu</a:t>
            </a:r>
            <a:r>
              <a:rPr lang="en-GB" dirty="0"/>
              <a:t> </a:t>
            </a:r>
            <a:r>
              <a:rPr lang="en-GB" dirty="0" err="1"/>
              <a:t>veidi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1276127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Rectangle 7"/>
          <p:cNvSpPr/>
          <p:nvPr/>
        </p:nvSpPr>
        <p:spPr>
          <a:xfrm>
            <a:off x="0" y="2394414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458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lv-LV" dirty="0"/>
              <a:t>Maksa par klikšķi (PPC)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324"/>
            <a:ext cx="7499176" cy="374468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lv-LV" sz="1400" dirty="0"/>
              <a:t>PPC, saīsinājumā nozīmē “maksas par klikšķi”. Tas ir maksas tiešsaistes reklāmas veids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Tāpat kā SEO, arī PPC ir meklētājprogrammu mārketinga vai SEM veids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Maksas reklāmas tiek plānotas caur </a:t>
            </a:r>
            <a:r>
              <a:rPr lang="lv-LV" sz="1400" i="1" dirty="0"/>
              <a:t>Google </a:t>
            </a:r>
            <a:r>
              <a:rPr lang="lv-LV" sz="1400" i="1" dirty="0" err="1"/>
              <a:t>Ads</a:t>
            </a:r>
            <a:r>
              <a:rPr lang="lv-LV" sz="1400" i="1" dirty="0"/>
              <a:t>, </a:t>
            </a:r>
            <a:r>
              <a:rPr lang="lv-LV" sz="1400" dirty="0"/>
              <a:t>un ir iespējams izvietot internetā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Izmantojot šo modeli, reklāmdevēji maksā katru reizi, kad tiek noklikšķināts uz viņu saites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PPC mērķis ir novirzīt apmeklētāju plūsmu uz vietni, lai radītu potenciālos pirkumus un veicinātu pārdošanu</a:t>
            </a:r>
            <a:endParaRPr lang="x-none" sz="1400" dirty="0"/>
          </a:p>
          <a:p>
            <a:pPr>
              <a:spcBef>
                <a:spcPts val="1800"/>
              </a:spcBef>
            </a:pPr>
            <a:r>
              <a:rPr lang="lv-LV" sz="1400" i="1" dirty="0" err="1"/>
              <a:t>Facebook</a:t>
            </a:r>
            <a:r>
              <a:rPr lang="lv-LV" sz="1400" dirty="0"/>
              <a:t>, </a:t>
            </a:r>
            <a:r>
              <a:rPr lang="lv-LV" sz="1400" i="1" dirty="0" err="1"/>
              <a:t>LinkedIn</a:t>
            </a:r>
            <a:r>
              <a:rPr lang="lv-LV" sz="1400" dirty="0"/>
              <a:t> un </a:t>
            </a:r>
            <a:r>
              <a:rPr lang="lv-LV" sz="1400" i="1" dirty="0" err="1"/>
              <a:t>Twitter</a:t>
            </a:r>
            <a:r>
              <a:rPr lang="lv-LV" sz="1400" dirty="0"/>
              <a:t> arī var izmantot maksas par klikšķi modeli</a:t>
            </a:r>
          </a:p>
        </p:txBody>
      </p:sp>
    </p:spTree>
    <p:extLst>
      <p:ext uri="{BB962C8B-B14F-4D97-AF65-F5344CB8AC3E}">
        <p14:creationId xmlns:p14="http://schemas.microsoft.com/office/powerpoint/2010/main" val="1055983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lv-LV" b="1" dirty="0"/>
              <a:t>PALDIES 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57488" y="1571618"/>
            <a:ext cx="5500726" cy="7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lv-LV" b="1" dirty="0"/>
              <a:t>DIGITĀLAIS MĀRKETINGS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429006"/>
            <a:ext cx="7529538" cy="1357322"/>
          </a:xfrm>
        </p:spPr>
        <p:txBody>
          <a:bodyPr>
            <a:normAutofit/>
          </a:bodyPr>
          <a:lstStyle/>
          <a:p>
            <a:r>
              <a:rPr lang="lv-LV" dirty="0"/>
              <a:t>Jolanta </a:t>
            </a:r>
            <a:r>
              <a:rPr lang="lv-LV" dirty="0" err="1"/>
              <a:t>Derkevica</a:t>
            </a:r>
            <a:r>
              <a:rPr lang="lv-LV" dirty="0"/>
              <a:t>-Pilskunga, </a:t>
            </a:r>
            <a:r>
              <a:rPr lang="lv-LV" dirty="0" err="1"/>
              <a:t>PhD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7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2499742"/>
            <a:ext cx="7772400" cy="187220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lv-LV" sz="2000" dirty="0"/>
              <a:t>Maksas reklamēšanas iespējas un risinājumi Google meklēšanas un reklāmas tīklos (Google </a:t>
            </a:r>
            <a:r>
              <a:rPr lang="lv-LV" sz="2000" dirty="0" err="1"/>
              <a:t>Ads</a:t>
            </a:r>
            <a:r>
              <a:rPr lang="lv-LV" sz="2000" dirty="0"/>
              <a:t> (</a:t>
            </a:r>
            <a:r>
              <a:rPr lang="lv-LV" sz="2000" dirty="0" err="1"/>
              <a:t>AdWords</a:t>
            </a:r>
            <a:r>
              <a:rPr lang="lv-LV" sz="2000" dirty="0"/>
              <a:t>), </a:t>
            </a:r>
            <a:r>
              <a:rPr lang="lv-LV" sz="2000" dirty="0" err="1"/>
              <a:t>AdSense</a:t>
            </a:r>
            <a:r>
              <a:rPr lang="lv-LV" sz="2000" dirty="0"/>
              <a:t> un </a:t>
            </a:r>
            <a:r>
              <a:rPr lang="lv-LV" sz="2000" dirty="0" err="1"/>
              <a:t>DoubleClick</a:t>
            </a:r>
            <a:r>
              <a:rPr lang="lv-LV" sz="2000" dirty="0"/>
              <a:t> </a:t>
            </a:r>
            <a:r>
              <a:rPr lang="lv-LV" sz="2000" dirty="0" err="1"/>
              <a:t>Systems</a:t>
            </a:r>
            <a:r>
              <a:rPr lang="lv-LV" sz="2000" dirty="0"/>
              <a:t>)</a:t>
            </a:r>
            <a:r>
              <a:rPr lang="en-LV" sz="2000" dirty="0"/>
              <a:t> </a:t>
            </a:r>
            <a:r>
              <a:rPr lang="x-none" sz="2000"/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31" y="346075"/>
            <a:ext cx="7427168" cy="857250"/>
          </a:xfrm>
        </p:spPr>
        <p:txBody>
          <a:bodyPr anchor="t">
            <a:noAutofit/>
          </a:bodyPr>
          <a:lstStyle/>
          <a:p>
            <a:r>
              <a:rPr lang="lv-LV" dirty="0"/>
              <a:t>Google </a:t>
            </a:r>
            <a:r>
              <a:rPr lang="lv-LV" dirty="0" err="1"/>
              <a:t>Ads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77" y="1779662"/>
            <a:ext cx="7457321" cy="32548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lv-LV" dirty="0"/>
              <a:t>Ar Google reklāmas tīklu (Google reklāma meklētājā, Google </a:t>
            </a:r>
            <a:r>
              <a:rPr lang="lv-LV" dirty="0" err="1"/>
              <a:t>Display</a:t>
            </a:r>
            <a:r>
              <a:rPr lang="lv-LV" dirty="0"/>
              <a:t> un </a:t>
            </a:r>
            <a:r>
              <a:rPr lang="lv-LV" dirty="0" err="1"/>
              <a:t>Youtube</a:t>
            </a:r>
            <a:r>
              <a:rPr lang="lv-LV" dirty="0"/>
              <a:t>) ir iespējams sasniegt nepieciešamo mērķa auditoriju</a:t>
            </a:r>
          </a:p>
          <a:p>
            <a:pPr>
              <a:lnSpc>
                <a:spcPct val="100000"/>
              </a:lnSpc>
            </a:pPr>
            <a:endParaRPr lang="lv-LV" dirty="0"/>
          </a:p>
          <a:p>
            <a:pPr>
              <a:lnSpc>
                <a:spcPct val="100000"/>
              </a:lnSpc>
            </a:pPr>
            <a:r>
              <a:rPr lang="lv-LV" dirty="0"/>
              <a:t>Tā ir iespēja potenciālo klientu uzrunāt ar reklāmu, brīdi, kad viņi patērē saturu iecienītās tīmekļa vietnēs, piemēram, </a:t>
            </a:r>
            <a:r>
              <a:rPr lang="lv-LV" dirty="0" err="1"/>
              <a:t>Youtube</a:t>
            </a:r>
            <a:r>
              <a:rPr lang="lv-LV" dirty="0"/>
              <a:t> vai </a:t>
            </a:r>
            <a:r>
              <a:rPr lang="lv-LV" dirty="0" err="1"/>
              <a:t>Gmail</a:t>
            </a:r>
            <a:endParaRPr lang="lv-LV" dirty="0"/>
          </a:p>
          <a:p>
            <a:pPr>
              <a:lnSpc>
                <a:spcPct val="100000"/>
              </a:lnSpc>
            </a:pPr>
            <a:endParaRPr lang="lv-LV" dirty="0"/>
          </a:p>
          <a:p>
            <a:pPr>
              <a:lnSpc>
                <a:spcPct val="100000"/>
              </a:lnSpc>
            </a:pPr>
            <a:r>
              <a:rPr lang="lv-LV" dirty="0"/>
              <a:t>Ar Google reklāmas tīkla mērķa auditorijas atlases iespējām var stratēģiski parādīt savu vēstījumu potenciālajiem klientiem īstajā vietā un laikā</a:t>
            </a:r>
            <a:endParaRPr lang="x-none" sz="1200" dirty="0"/>
          </a:p>
        </p:txBody>
      </p:sp>
      <p:sp>
        <p:nvSpPr>
          <p:cNvPr id="4" name="Rectangle 3"/>
          <p:cNvSpPr/>
          <p:nvPr/>
        </p:nvSpPr>
        <p:spPr>
          <a:xfrm>
            <a:off x="487592" y="1059582"/>
            <a:ext cx="683999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lv-LV" dirty="0"/>
              <a:t>Google </a:t>
            </a:r>
            <a:r>
              <a:rPr lang="lv-LV" dirty="0" err="1"/>
              <a:t>Ads</a:t>
            </a:r>
            <a:r>
              <a:rPr lang="lv-LV" dirty="0"/>
              <a:t> (Google </a:t>
            </a:r>
            <a:r>
              <a:rPr lang="lv-LV" dirty="0" err="1"/>
              <a:t>Adwords</a:t>
            </a:r>
            <a:r>
              <a:rPr lang="lv-LV" dirty="0"/>
              <a:t>) ir neatņemama mārketinga stratēģijas sastāvdaļa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07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499176" cy="1134458"/>
          </a:xfrm>
        </p:spPr>
        <p:txBody>
          <a:bodyPr anchor="t">
            <a:noAutofit/>
          </a:bodyPr>
          <a:lstStyle/>
          <a:p>
            <a:r>
              <a:rPr lang="lv-LV" dirty="0"/>
              <a:t>Google </a:t>
            </a:r>
            <a:r>
              <a:rPr lang="lv-LV" dirty="0" err="1"/>
              <a:t>Ads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17" y="1635380"/>
            <a:ext cx="8045923" cy="230452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>
              <a:spcBef>
                <a:spcPts val="1200"/>
              </a:spcBef>
            </a:pPr>
            <a:r>
              <a:rPr lang="lv-LV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Reklāmas tīkla kampaņas</a:t>
            </a:r>
            <a:r>
              <a:rPr lang="lv-LV" dirty="0"/>
              <a:t> Google reklāmas tīklā rāda vizuāli saistošas reklāmas. Reklāmas tīkls palīdz sasniegt lietotājus, kamēr viņi pārlūko miljoniem vietņu, lietotņu un Google īpašumu (piemēram, </a:t>
            </a:r>
            <a:r>
              <a:rPr lang="lv-LV" dirty="0" err="1"/>
              <a:t>YouTube</a:t>
            </a:r>
            <a:r>
              <a:rPr lang="lv-LV" dirty="0"/>
              <a:t> un </a:t>
            </a:r>
            <a:r>
              <a:rPr lang="lv-LV" dirty="0" err="1"/>
              <a:t>Gmail</a:t>
            </a:r>
            <a:r>
              <a:rPr lang="lv-LV" dirty="0"/>
              <a:t>).</a:t>
            </a:r>
            <a:endParaRPr lang="lv-LV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82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414378"/>
          </a:xfrm>
        </p:spPr>
        <p:txBody>
          <a:bodyPr anchor="t">
            <a:noAutofit/>
          </a:bodyPr>
          <a:lstStyle/>
          <a:p>
            <a:r>
              <a:rPr lang="lv-LV" dirty="0"/>
              <a:t>Google </a:t>
            </a:r>
            <a:r>
              <a:rPr lang="lv-LV" dirty="0" err="1"/>
              <a:t>Ads</a:t>
            </a:r>
            <a:r>
              <a:rPr lang="lv-LV" dirty="0"/>
              <a:t> ieguvumi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216138"/>
            <a:ext cx="8136135" cy="3731876"/>
          </a:xfrm>
        </p:spPr>
        <p:txBody>
          <a:bodyPr>
            <a:noAutofit/>
          </a:bodyPr>
          <a:lstStyle/>
          <a:p>
            <a:pPr fontAlgn="base"/>
            <a:r>
              <a:rPr lang="lv-LV" b="1" dirty="0"/>
              <a:t>Lietotāju sasniegšana vairākās vietās</a:t>
            </a:r>
            <a:r>
              <a:rPr lang="lv-LV" dirty="0"/>
              <a:t>: izmantojot reklāmas tīkla kampaņas, var sasniegt lietotājus 35 miljonos vietņu, lietotņu un Google īpašumu (</a:t>
            </a:r>
            <a:r>
              <a:rPr lang="lv-LV" dirty="0" err="1"/>
              <a:t>YouTube</a:t>
            </a:r>
            <a:r>
              <a:rPr lang="lv-LV" dirty="0"/>
              <a:t> un </a:t>
            </a:r>
            <a:r>
              <a:rPr lang="lv-LV" dirty="0" err="1"/>
              <a:t>Gmail</a:t>
            </a:r>
            <a:r>
              <a:rPr lang="lv-LV" dirty="0"/>
              <a:t>) visā pasaulē. Tādējādi var paplašināt sasniedzamību ārpus pakalpojuma Google meklēšanas.</a:t>
            </a:r>
          </a:p>
          <a:p>
            <a:pPr fontAlgn="base"/>
            <a:r>
              <a:rPr lang="lv-LV" b="1" dirty="0"/>
              <a:t>Kampaņu izveide atbilstoši saviem mērķiem</a:t>
            </a:r>
            <a:r>
              <a:rPr lang="lv-LV" dirty="0"/>
              <a:t>: var veicināt pārdošanu, potenciālos pirkumus un tīmekļa vietnes datplūsmu vai veicināt sava uzņēmuma atpazīstamību un produkta vai pakalpojuma iegādes apsvēršanu.</a:t>
            </a:r>
          </a:p>
          <a:p>
            <a:pPr fontAlgn="base"/>
            <a:r>
              <a:rPr lang="lv-LV" b="1" dirty="0"/>
              <a:t>Ērta lietošana</a:t>
            </a:r>
            <a:r>
              <a:rPr lang="lv-LV" dirty="0"/>
              <a:t>: reklāmas tīkla kampaņās tiek izmantoti </a:t>
            </a:r>
            <a:r>
              <a:rPr lang="lv-LV" dirty="0" err="1"/>
              <a:t>mašīnmācīšanās</a:t>
            </a:r>
            <a:r>
              <a:rPr lang="lv-LV" dirty="0"/>
              <a:t> risinājumi mērķauditorijas atlasei, cenu noteikšanai un formātiem, lai sasniegtu jaunu vai esošo mērķauditoriju. Tādējādi kampaņa bez grūtībām var nodrošināt vislabākos rezultātus.</a:t>
            </a:r>
          </a:p>
          <a:p>
            <a:pPr fontAlgn="base"/>
            <a:r>
              <a:rPr lang="lv-LV" dirty="0"/>
              <a:t>Avots: </a:t>
            </a:r>
            <a:r>
              <a:rPr lang="lv-LV" dirty="0">
                <a:hlinkClick r:id="rId2"/>
              </a:rPr>
              <a:t>https://support.google.com/google-ads/answer/2404190?hl=lv</a:t>
            </a:r>
            <a:r>
              <a:rPr lang="lv-LV" dirty="0"/>
              <a:t> </a:t>
            </a:r>
          </a:p>
          <a:p>
            <a:pPr>
              <a:spcBef>
                <a:spcPts val="1800"/>
              </a:spcBef>
            </a:pP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47614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/>
          <p:cNvSpPr/>
          <p:nvPr/>
        </p:nvSpPr>
        <p:spPr>
          <a:xfrm>
            <a:off x="-855" y="2571750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/>
          <p:cNvSpPr/>
          <p:nvPr/>
        </p:nvSpPr>
        <p:spPr>
          <a:xfrm>
            <a:off x="0" y="3507854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919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207544"/>
            <a:ext cx="7632079" cy="3143272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lv-LV" b="1" dirty="0"/>
              <a:t>Optimizēta mērķauditorijas atlase</a:t>
            </a:r>
            <a:r>
              <a:rPr lang="lv-LV" dirty="0"/>
              <a:t>: atrodot efektīvākos mērķauditorijas segmentus, kas ietver tādus potenciālos klientus, kuri, visticamāk, palīdz sasniegt </a:t>
            </a:r>
            <a:r>
              <a:rPr lang="lv-LV" dirty="0" err="1"/>
              <a:t>reklāmguvumu</a:t>
            </a:r>
            <a:r>
              <a:rPr lang="lv-LV" dirty="0"/>
              <a:t> mērķus.</a:t>
            </a:r>
          </a:p>
          <a:p>
            <a:pPr fontAlgn="base"/>
            <a:r>
              <a:rPr lang="lv-LV" dirty="0"/>
              <a:t> </a:t>
            </a:r>
            <a:r>
              <a:rPr lang="lv-LV" u="sng" dirty="0"/>
              <a:t>V</a:t>
            </a:r>
            <a:r>
              <a:rPr lang="lv-LV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airāk par optimizēto mērķauditorijas atlasi</a:t>
            </a:r>
            <a:endParaRPr lang="lv-LV" u="sng" dirty="0"/>
          </a:p>
          <a:p>
            <a:pPr fontAlgn="base"/>
            <a:r>
              <a:rPr lang="lv-LV" dirty="0">
                <a:hlinkClick r:id="rId3"/>
              </a:rPr>
              <a:t>https://support.google.com/google-ads/answer/10537509?sjid=984825628149392489-EU</a:t>
            </a:r>
            <a:r>
              <a:rPr lang="lv-LV" dirty="0"/>
              <a:t> </a:t>
            </a:r>
          </a:p>
          <a:p>
            <a:pPr fontAlgn="base"/>
            <a:r>
              <a:rPr lang="lv-LV" b="1" dirty="0"/>
              <a:t>Viedā cenu noteikšana</a:t>
            </a:r>
            <a:r>
              <a:rPr lang="lv-LV" dirty="0"/>
              <a:t>: cenu noteikšana, kam tiek izmantota </a:t>
            </a:r>
            <a:r>
              <a:rPr lang="lv-LV" dirty="0" err="1"/>
              <a:t>mašīnmācīšanās</a:t>
            </a:r>
            <a:r>
              <a:rPr lang="lv-LV" dirty="0"/>
              <a:t>, lai optimizētu </a:t>
            </a:r>
            <a:r>
              <a:rPr lang="lv-LV" dirty="0" err="1"/>
              <a:t>reklāmguvumu</a:t>
            </a:r>
            <a:r>
              <a:rPr lang="lv-LV" dirty="0"/>
              <a:t> skaitu vai </a:t>
            </a:r>
            <a:r>
              <a:rPr lang="lv-LV" dirty="0" err="1"/>
              <a:t>reklāmguvumu</a:t>
            </a:r>
            <a:r>
              <a:rPr lang="lv-LV" dirty="0"/>
              <a:t> vērtību katrā izsolē. Tā var palīdzēt ietaupīt laiku un uzlabot veiktspēju. </a:t>
            </a:r>
          </a:p>
          <a:p>
            <a:pPr fontAlgn="base"/>
            <a:r>
              <a:rPr lang="lv-LV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Vairāk par viedo cenu noteikšanu</a:t>
            </a:r>
            <a:endParaRPr lang="lv-LV" dirty="0"/>
          </a:p>
          <a:p>
            <a:pPr fontAlgn="base"/>
            <a:r>
              <a:rPr lang="lv-LV" dirty="0">
                <a:hlinkClick r:id="rId5"/>
              </a:rPr>
              <a:t>https://support.google.com/google-ads/answer/7065882?sjid=984825628149392489-EU</a:t>
            </a:r>
            <a:r>
              <a:rPr lang="lv-LV" dirty="0"/>
              <a:t>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4"/>
          </a:xfrm>
        </p:spPr>
        <p:txBody>
          <a:bodyPr anchor="t">
            <a:normAutofit/>
          </a:bodyPr>
          <a:lstStyle/>
          <a:p>
            <a:r>
              <a:rPr lang="lv-LV" dirty="0"/>
              <a:t>Google </a:t>
            </a:r>
            <a:r>
              <a:rPr lang="lv-LV" dirty="0" err="1"/>
              <a:t>Ads</a:t>
            </a:r>
            <a:r>
              <a:rPr lang="lv-LV" dirty="0"/>
              <a:t> ieguvumi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80073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0" y="1851670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C19AB1-6BD1-2C4A-A3CB-1713D5F33909}"/>
              </a:ext>
            </a:extLst>
          </p:cNvPr>
          <p:cNvSpPr/>
          <p:nvPr/>
        </p:nvSpPr>
        <p:spPr>
          <a:xfrm>
            <a:off x="-379" y="2423267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398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1670"/>
            <a:ext cx="7787208" cy="244879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3000"/>
              </a:spcBef>
            </a:pPr>
            <a:r>
              <a:rPr lang="lv-LV" dirty="0"/>
              <a:t>Google reklāmas tīkls palīdz atrast piemērotāko mērķauditoriju, izmantojot tā mērķauditorijas atlases iespējas, kas stratēģiski parāda vēstījumu potenciālajiem klientiem īstajā vietā un īstajā laikā. </a:t>
            </a:r>
          </a:p>
          <a:p>
            <a:pPr>
              <a:spcBef>
                <a:spcPts val="3000"/>
              </a:spcBef>
            </a:pPr>
            <a:r>
              <a:rPr lang="lv-LV" b="1" dirty="0"/>
              <a:t>Tālāk atrod jaunus klientus vai piesaista esošos klientus, izmantojot mērķauditorijas segmentus</a:t>
            </a:r>
            <a:r>
              <a:rPr lang="lv-LV" dirty="0"/>
              <a:t>. </a:t>
            </a:r>
            <a:r>
              <a:rPr lang="lv-LV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Līdzīgi segmenti</a:t>
            </a:r>
            <a:r>
              <a:rPr lang="lv-LV" dirty="0"/>
              <a:t> un tirgus segmenti palīdz atrast jaunus paredzamos klientus, mērķauditorijas atlasē iekļaujot lietotājus, kurus interesē produkti. Var arī izmantot savu datu segmentus, lai atkārtoti piesaistītu lietotājus, kas iepriekš apmeklējuši vietni.</a:t>
            </a:r>
          </a:p>
          <a:p>
            <a:pPr>
              <a:spcBef>
                <a:spcPts val="3000"/>
              </a:spcBef>
            </a:pPr>
            <a:r>
              <a:rPr lang="lv-LV" dirty="0"/>
              <a:t>Vairāk par līdzīgiem segmentiem: </a:t>
            </a:r>
            <a:r>
              <a:rPr lang="lv-LV" dirty="0">
                <a:hlinkClick r:id="rId3"/>
              </a:rPr>
              <a:t>https://support.google.com/google-ads/answer/2676774?sjid=984825628149392489-EU</a:t>
            </a:r>
            <a:r>
              <a:rPr lang="lv-LV" dirty="0"/>
              <a:t> </a:t>
            </a:r>
          </a:p>
          <a:p>
            <a:pPr>
              <a:spcBef>
                <a:spcPts val="3000"/>
              </a:spcBef>
            </a:pPr>
            <a:endParaRPr lang="lv-LV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1206466"/>
          </a:xfrm>
        </p:spPr>
        <p:txBody>
          <a:bodyPr anchor="t">
            <a:normAutofit/>
          </a:bodyPr>
          <a:lstStyle/>
          <a:p>
            <a:r>
              <a:rPr lang="en-GB" dirty="0"/>
              <a:t>Google </a:t>
            </a:r>
            <a:r>
              <a:rPr lang="en-GB" dirty="0" err="1"/>
              <a:t>reklāmas</a:t>
            </a:r>
            <a:r>
              <a:rPr lang="en-GB" dirty="0"/>
              <a:t> </a:t>
            </a:r>
            <a:r>
              <a:rPr lang="en-GB" dirty="0" err="1"/>
              <a:t>tīkla</a:t>
            </a:r>
            <a:r>
              <a:rPr lang="en-GB" dirty="0"/>
              <a:t> </a:t>
            </a:r>
            <a:r>
              <a:rPr lang="en-GB" dirty="0" err="1"/>
              <a:t>darbības</a:t>
            </a:r>
            <a:r>
              <a:rPr lang="en-GB" dirty="0"/>
              <a:t> </a:t>
            </a:r>
            <a:r>
              <a:rPr lang="en-GB" dirty="0" err="1"/>
              <a:t>pamatprincipi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1933771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/>
          <p:cNvSpPr/>
          <p:nvPr/>
        </p:nvSpPr>
        <p:spPr>
          <a:xfrm>
            <a:off x="34657" y="2643758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8327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72" y="1430999"/>
            <a:ext cx="7992120" cy="3143272"/>
          </a:xfrm>
        </p:spPr>
        <p:txBody>
          <a:bodyPr>
            <a:noAutofit/>
          </a:bodyPr>
          <a:lstStyle/>
          <a:p>
            <a:r>
              <a:rPr lang="lv-LV" b="1" dirty="0" err="1"/>
              <a:t>Reklāmguvumu</a:t>
            </a:r>
            <a:r>
              <a:rPr lang="lv-LV" b="1" dirty="0"/>
              <a:t> skaitu var palielināt, izmantojot automatizāciju</a:t>
            </a:r>
            <a:r>
              <a:rPr lang="lv-LV" dirty="0"/>
              <a:t>. </a:t>
            </a:r>
            <a:r>
              <a:rPr lang="lv-LV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Automātiskā mērķauditorijas atlase</a:t>
            </a:r>
            <a:r>
              <a:rPr lang="lv-LV" dirty="0"/>
              <a:t> palielina </a:t>
            </a:r>
            <a:r>
              <a:rPr lang="lv-LV" dirty="0" err="1"/>
              <a:t>reklāmguvumu</a:t>
            </a:r>
            <a:r>
              <a:rPr lang="lv-LV" dirty="0"/>
              <a:t> skaitu, atrodot efektīvus mērķauditorijas segmentus, kuru pamatā ir jūsu esošās mērķauditorijas un galvenā lapa. Veicot automātisku optimizāciju laika gaitā, programma Google </a:t>
            </a:r>
            <a:r>
              <a:rPr lang="lv-LV" dirty="0" err="1"/>
              <a:t>Ads</a:t>
            </a:r>
            <a:r>
              <a:rPr lang="lv-LV" dirty="0"/>
              <a:t> var uzzināt, kuri mērķauditorijas segmenti ir piemēroti</a:t>
            </a:r>
          </a:p>
          <a:p>
            <a:r>
              <a:rPr lang="lv-LV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Automātiskā </a:t>
            </a:r>
            <a:r>
              <a:rPr lang="lv-LV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cenu noteikšana</a:t>
            </a:r>
            <a:r>
              <a:rPr lang="lv-LV" dirty="0"/>
              <a:t> automātiski koriģē cenu, lai palīdzētu nodrošināt ieguldījumu atdevi. Viedajās reklāmas tīkla kampaņās ir apvienotas labākās automātiskās mērķauditorijas atlases, cenu noteikšanas un reklāmas materiālu iespējas, lai maksimāli palielinātu </a:t>
            </a:r>
            <a:r>
              <a:rPr lang="lv-LV" dirty="0" err="1"/>
              <a:t>reklāmguvumu</a:t>
            </a:r>
            <a:r>
              <a:rPr lang="lv-LV" dirty="0"/>
              <a:t> skaitu programmā Google </a:t>
            </a:r>
            <a:r>
              <a:rPr lang="lv-LV" dirty="0" err="1"/>
              <a:t>Ads</a:t>
            </a:r>
            <a:r>
              <a:rPr lang="lv-LV" dirty="0"/>
              <a:t>.</a:t>
            </a:r>
          </a:p>
          <a:p>
            <a:endParaRPr lang="lv-LV" sz="14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3"/>
          </a:xfrm>
        </p:spPr>
        <p:txBody>
          <a:bodyPr anchor="t">
            <a:noAutofit/>
          </a:bodyPr>
          <a:lstStyle/>
          <a:p>
            <a:r>
              <a:rPr lang="en-GB" dirty="0"/>
              <a:t>Google </a:t>
            </a:r>
            <a:r>
              <a:rPr lang="en-GB" dirty="0" err="1"/>
              <a:t>reklāmas</a:t>
            </a:r>
            <a:r>
              <a:rPr lang="en-GB" dirty="0"/>
              <a:t> </a:t>
            </a:r>
            <a:r>
              <a:rPr lang="en-GB" dirty="0" err="1"/>
              <a:t>tīkla</a:t>
            </a:r>
            <a:r>
              <a:rPr lang="en-GB" dirty="0"/>
              <a:t> </a:t>
            </a:r>
            <a:r>
              <a:rPr lang="en-GB" dirty="0" err="1"/>
              <a:t>darbības</a:t>
            </a:r>
            <a:r>
              <a:rPr lang="en-GB" dirty="0"/>
              <a:t> </a:t>
            </a:r>
            <a:r>
              <a:rPr lang="en-GB" dirty="0" err="1"/>
              <a:t>pamatprincipi</a:t>
            </a:r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0" y="1563638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0" y="3036268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13733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819</Words>
  <Application>Microsoft Macintosh PowerPoint</Application>
  <PresentationFormat>On-screen Show (16:9)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Projekts “Digitalizācijas iniciatīvas studiju kvalitātes pilnveidei augstskolu stratēģiskās specializācijas jomās”  Projekta Nr. 8.2.3.0/22/A/005</vt:lpstr>
      <vt:lpstr>DIGITĀLAIS MĀRKETINGS</vt:lpstr>
      <vt:lpstr>Maksas reklamēšanas iespējas un risinājumi Google meklēšanas un reklāmas tīklos (Google Ads (AdWords), AdSense un DoubleClick Systems)  </vt:lpstr>
      <vt:lpstr>Google Ads</vt:lpstr>
      <vt:lpstr>Google Ads</vt:lpstr>
      <vt:lpstr>Google Ads ieguvumi</vt:lpstr>
      <vt:lpstr>Google Ads ieguvumi</vt:lpstr>
      <vt:lpstr>Google reklāmas tīkla darbības pamatprincipi</vt:lpstr>
      <vt:lpstr>Google reklāmas tīkla darbības pamatprincipi</vt:lpstr>
      <vt:lpstr>Adaptīvās reklāmas tīkla reklāmas</vt:lpstr>
      <vt:lpstr>Citi reklāmas tīkla reklāmu veidi</vt:lpstr>
      <vt:lpstr>Maksa par klikšķi (PPC)</vt:lpstr>
      <vt:lpstr>PALDIES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VIRSRAKSTS</dc:title>
  <dc:creator>Gundars Strazdiņš</dc:creator>
  <cp:lastModifiedBy>Ginta Majore</cp:lastModifiedBy>
  <cp:revision>53</cp:revision>
  <dcterms:created xsi:type="dcterms:W3CDTF">2019-03-10T15:44:34Z</dcterms:created>
  <dcterms:modified xsi:type="dcterms:W3CDTF">2023-08-17T15:58:18Z</dcterms:modified>
</cp:coreProperties>
</file>