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juF2WUDWHMiac9mUBl/aLbTutq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ab9d4354b_1_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25ab9d4354b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g25ab9d4354b_1_39"/>
          <p:cNvSpPr/>
          <p:nvPr/>
        </p:nvSpPr>
        <p:spPr>
          <a:xfrm>
            <a:off x="0" y="0"/>
            <a:ext cx="12192000" cy="68580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72" name="Google Shape;72;g25ab9d4354b_1_39"/>
          <p:cNvSpPr txBox="1"/>
          <p:nvPr>
            <p:ph type="ctrTitle"/>
          </p:nvPr>
        </p:nvSpPr>
        <p:spPr>
          <a:xfrm>
            <a:off x="857213" y="2857496"/>
            <a:ext cx="9981900" cy="14700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00587E"/>
              </a:buClr>
              <a:buSzPts val="4500"/>
              <a:buFont typeface="Arial"/>
              <a:buNone/>
              <a:defRPr b="1">
                <a:solidFill>
                  <a:srgbClr val="00587E"/>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73" name="Google Shape;73;g25ab9d4354b_1_39"/>
          <p:cNvSpPr txBox="1"/>
          <p:nvPr>
            <p:ph idx="1" type="subTitle"/>
          </p:nvPr>
        </p:nvSpPr>
        <p:spPr>
          <a:xfrm>
            <a:off x="857213" y="4572008"/>
            <a:ext cx="10039200" cy="1066800"/>
          </a:xfrm>
          <a:prstGeom prst="rect">
            <a:avLst/>
          </a:prstGeom>
          <a:noFill/>
          <a:ln>
            <a:noFill/>
          </a:ln>
        </p:spPr>
        <p:txBody>
          <a:bodyPr anchorCtr="0" anchor="t" bIns="60925" lIns="121900" spcFirstLastPara="1" rIns="121900" wrap="square" tIns="60925">
            <a:normAutofit/>
          </a:bodyPr>
          <a:lstStyle>
            <a:lvl1pPr lvl="0" rtl="0" algn="l">
              <a:spcBef>
                <a:spcPts val="400"/>
              </a:spcBef>
              <a:spcAft>
                <a:spcPts val="0"/>
              </a:spcAft>
              <a:buClr>
                <a:srgbClr val="00587E"/>
              </a:buClr>
              <a:buSzPts val="2100"/>
              <a:buNone/>
              <a:defRPr sz="2100">
                <a:solidFill>
                  <a:srgbClr val="00587E"/>
                </a:solidFill>
              </a:defRPr>
            </a:lvl1pPr>
            <a:lvl2pPr lvl="1" rtl="0" algn="ctr">
              <a:spcBef>
                <a:spcPts val="600"/>
              </a:spcBef>
              <a:spcAft>
                <a:spcPts val="0"/>
              </a:spcAft>
              <a:buClr>
                <a:srgbClr val="888888"/>
              </a:buClr>
              <a:buSzPts val="2800"/>
              <a:buNone/>
              <a:defRPr>
                <a:solidFill>
                  <a:srgbClr val="888888"/>
                </a:solidFill>
              </a:defRPr>
            </a:lvl2pPr>
            <a:lvl3pPr lvl="2" rtl="0" algn="ctr">
              <a:spcBef>
                <a:spcPts val="600"/>
              </a:spcBef>
              <a:spcAft>
                <a:spcPts val="0"/>
              </a:spcAft>
              <a:buClr>
                <a:srgbClr val="888888"/>
              </a:buClr>
              <a:buSzPts val="2800"/>
              <a:buNone/>
              <a:defRPr>
                <a:solidFill>
                  <a:srgbClr val="888888"/>
                </a:solidFill>
              </a:defRPr>
            </a:lvl3pPr>
            <a:lvl4pPr lvl="3" rtl="0" algn="ctr">
              <a:spcBef>
                <a:spcPts val="600"/>
              </a:spcBef>
              <a:spcAft>
                <a:spcPts val="0"/>
              </a:spcAft>
              <a:buClr>
                <a:srgbClr val="888888"/>
              </a:buClr>
              <a:buSzPts val="2800"/>
              <a:buNone/>
              <a:defRPr>
                <a:solidFill>
                  <a:srgbClr val="888888"/>
                </a:solidFill>
              </a:defRPr>
            </a:lvl4pPr>
            <a:lvl5pPr lvl="4" rtl="0" algn="ctr">
              <a:spcBef>
                <a:spcPts val="600"/>
              </a:spcBef>
              <a:spcAft>
                <a:spcPts val="0"/>
              </a:spcAft>
              <a:buClr>
                <a:srgbClr val="888888"/>
              </a:buClr>
              <a:buSzPts val="2800"/>
              <a:buNone/>
              <a:defRPr>
                <a:solidFill>
                  <a:srgbClr val="888888"/>
                </a:solidFill>
              </a:defRPr>
            </a:lvl5pPr>
            <a:lvl6pPr lvl="5" rtl="0" algn="ctr">
              <a:spcBef>
                <a:spcPts val="500"/>
              </a:spcBef>
              <a:spcAft>
                <a:spcPts val="0"/>
              </a:spcAft>
              <a:buClr>
                <a:srgbClr val="888888"/>
              </a:buClr>
              <a:buSzPts val="2700"/>
              <a:buNone/>
              <a:defRPr>
                <a:solidFill>
                  <a:srgbClr val="888888"/>
                </a:solidFill>
              </a:defRPr>
            </a:lvl6pPr>
            <a:lvl7pPr lvl="6" rtl="0" algn="ctr">
              <a:spcBef>
                <a:spcPts val="500"/>
              </a:spcBef>
              <a:spcAft>
                <a:spcPts val="0"/>
              </a:spcAft>
              <a:buClr>
                <a:srgbClr val="888888"/>
              </a:buClr>
              <a:buSzPts val="2700"/>
              <a:buNone/>
              <a:defRPr>
                <a:solidFill>
                  <a:srgbClr val="888888"/>
                </a:solidFill>
              </a:defRPr>
            </a:lvl7pPr>
            <a:lvl8pPr lvl="7" rtl="0" algn="ctr">
              <a:spcBef>
                <a:spcPts val="500"/>
              </a:spcBef>
              <a:spcAft>
                <a:spcPts val="0"/>
              </a:spcAft>
              <a:buClr>
                <a:srgbClr val="888888"/>
              </a:buClr>
              <a:buSzPts val="2700"/>
              <a:buNone/>
              <a:defRPr>
                <a:solidFill>
                  <a:srgbClr val="888888"/>
                </a:solidFill>
              </a:defRPr>
            </a:lvl8pPr>
            <a:lvl9pPr lvl="8" rtl="0" algn="ctr">
              <a:spcBef>
                <a:spcPts val="500"/>
              </a:spcBef>
              <a:spcAft>
                <a:spcPts val="0"/>
              </a:spcAft>
              <a:buClr>
                <a:srgbClr val="888888"/>
              </a:buClr>
              <a:buSzPts val="2700"/>
              <a:buNone/>
              <a:defRPr>
                <a:solidFill>
                  <a:srgbClr val="888888"/>
                </a:solidFil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g25ab9d4354b_1_43"/>
          <p:cNvSpPr txBox="1"/>
          <p:nvPr>
            <p:ph type="title"/>
          </p:nvPr>
        </p:nvSpPr>
        <p:spPr>
          <a:xfrm>
            <a:off x="609600" y="476229"/>
            <a:ext cx="8915700" cy="11433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00587E"/>
              </a:buClr>
              <a:buSzPts val="4500"/>
              <a:buFont typeface="Arial"/>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76" name="Google Shape;76;g25ab9d4354b_1_43"/>
          <p:cNvSpPr txBox="1"/>
          <p:nvPr>
            <p:ph idx="1" type="body"/>
          </p:nvPr>
        </p:nvSpPr>
        <p:spPr>
          <a:xfrm>
            <a:off x="609600" y="2000240"/>
            <a:ext cx="8915700" cy="4191300"/>
          </a:xfrm>
          <a:prstGeom prst="rect">
            <a:avLst/>
          </a:prstGeom>
          <a:noFill/>
          <a:ln>
            <a:noFill/>
          </a:ln>
        </p:spPr>
        <p:txBody>
          <a:bodyPr anchorCtr="0" anchor="t" bIns="60925" lIns="121900" spcFirstLastPara="1" rIns="121900" wrap="square" tIns="60925">
            <a:normAutofit/>
          </a:bodyPr>
          <a:lstStyle>
            <a:lvl1pPr indent="-228600" lvl="0" marL="457200" rtl="0" algn="l">
              <a:lnSpc>
                <a:spcPct val="120000"/>
              </a:lnSpc>
              <a:spcBef>
                <a:spcPts val="800"/>
              </a:spcBef>
              <a:spcAft>
                <a:spcPts val="0"/>
              </a:spcAft>
              <a:buClr>
                <a:schemeClr val="dk1"/>
              </a:buClr>
              <a:buSzPts val="2100"/>
              <a:buNone/>
              <a:defRPr/>
            </a:lvl1pPr>
            <a:lvl2pPr indent="-228600" lvl="1" marL="914400" rtl="0" algn="l">
              <a:spcBef>
                <a:spcPts val="500"/>
              </a:spcBef>
              <a:spcAft>
                <a:spcPts val="0"/>
              </a:spcAft>
              <a:buClr>
                <a:schemeClr val="dk1"/>
              </a:buClr>
              <a:buSzPts val="2400"/>
              <a:buNone/>
              <a:defRPr/>
            </a:lvl2pPr>
            <a:lvl3pPr indent="-228600" lvl="2" marL="1371600" rtl="0" algn="l">
              <a:spcBef>
                <a:spcPts val="500"/>
              </a:spcBef>
              <a:spcAft>
                <a:spcPts val="0"/>
              </a:spcAft>
              <a:buClr>
                <a:schemeClr val="dk1"/>
              </a:buClr>
              <a:buSzPts val="2400"/>
              <a:buNone/>
              <a:defRPr/>
            </a:lvl3pPr>
            <a:lvl4pPr indent="-228600" lvl="3" marL="1828800" rtl="0" algn="l">
              <a:spcBef>
                <a:spcPts val="500"/>
              </a:spcBef>
              <a:spcAft>
                <a:spcPts val="0"/>
              </a:spcAft>
              <a:buClr>
                <a:schemeClr val="dk1"/>
              </a:buClr>
              <a:buSzPts val="2400"/>
              <a:buNone/>
              <a:defRPr/>
            </a:lvl4pPr>
            <a:lvl5pPr indent="-228600" lvl="4" marL="2286000" rtl="0" algn="l">
              <a:spcBef>
                <a:spcPts val="500"/>
              </a:spcBef>
              <a:spcAft>
                <a:spcPts val="0"/>
              </a:spcAft>
              <a:buClr>
                <a:schemeClr val="dk1"/>
              </a:buClr>
              <a:buSzPts val="2400"/>
              <a:buNone/>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CE9"/>
        </a:solidFill>
      </p:bgPr>
    </p:bg>
    <p:spTree>
      <p:nvGrpSpPr>
        <p:cNvPr id="77" name="Shape 77"/>
        <p:cNvGrpSpPr/>
        <p:nvPr/>
      </p:nvGrpSpPr>
      <p:grpSpPr>
        <a:xfrm>
          <a:off x="0" y="0"/>
          <a:ext cx="0" cy="0"/>
          <a:chOff x="0" y="0"/>
          <a:chExt cx="0" cy="0"/>
        </a:xfrm>
      </p:grpSpPr>
      <p:sp>
        <p:nvSpPr>
          <p:cNvPr id="78" name="Google Shape;78;g25ab9d4354b_1_46"/>
          <p:cNvSpPr/>
          <p:nvPr/>
        </p:nvSpPr>
        <p:spPr>
          <a:xfrm>
            <a:off x="0" y="0"/>
            <a:ext cx="12192000" cy="6858000"/>
          </a:xfrm>
          <a:prstGeom prst="rect">
            <a:avLst/>
          </a:prstGeom>
          <a:solidFill>
            <a:srgbClr val="00ACE9"/>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79" name="Google Shape;79;g25ab9d4354b_1_46"/>
          <p:cNvSpPr txBox="1"/>
          <p:nvPr>
            <p:ph type="title"/>
          </p:nvPr>
        </p:nvSpPr>
        <p:spPr>
          <a:xfrm>
            <a:off x="857213" y="3971939"/>
            <a:ext cx="10363200" cy="885900"/>
          </a:xfrm>
          <a:prstGeom prst="rect">
            <a:avLst/>
          </a:prstGeom>
          <a:noFill/>
          <a:ln>
            <a:noFill/>
          </a:ln>
        </p:spPr>
        <p:txBody>
          <a:bodyPr anchorCtr="0" anchor="t" bIns="60925" lIns="121900" spcFirstLastPara="1" rIns="121900" wrap="square" tIns="60925">
            <a:noAutofit/>
          </a:bodyPr>
          <a:lstStyle>
            <a:lvl1pPr lvl="0" rtl="0" algn="l">
              <a:spcBef>
                <a:spcPts val="0"/>
              </a:spcBef>
              <a:spcAft>
                <a:spcPts val="0"/>
              </a:spcAft>
              <a:buClr>
                <a:schemeClr val="lt1"/>
              </a:buClr>
              <a:buSzPts val="4500"/>
              <a:buFont typeface="Arial"/>
              <a:buNone/>
              <a:defRPr b="1" sz="4500" cap="none">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80" name="Google Shape;80;g25ab9d4354b_1_46"/>
          <p:cNvSpPr txBox="1"/>
          <p:nvPr>
            <p:ph idx="1" type="body"/>
          </p:nvPr>
        </p:nvSpPr>
        <p:spPr>
          <a:xfrm>
            <a:off x="857213" y="4976835"/>
            <a:ext cx="10363200" cy="9288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400"/>
              </a:spcBef>
              <a:spcAft>
                <a:spcPts val="0"/>
              </a:spcAft>
              <a:buClr>
                <a:schemeClr val="lt1"/>
              </a:buClr>
              <a:buSzPts val="2100"/>
              <a:buNone/>
              <a:defRPr sz="2100">
                <a:solidFill>
                  <a:schemeClr val="lt1"/>
                </a:solidFill>
              </a:defRPr>
            </a:lvl1pPr>
            <a:lvl2pPr indent="-228600" lvl="1" marL="914400" rtl="0" algn="l">
              <a:spcBef>
                <a:spcPts val="500"/>
              </a:spcBef>
              <a:spcAft>
                <a:spcPts val="0"/>
              </a:spcAft>
              <a:buClr>
                <a:srgbClr val="888888"/>
              </a:buClr>
              <a:buSzPts val="2400"/>
              <a:buNone/>
              <a:defRPr sz="2400">
                <a:solidFill>
                  <a:srgbClr val="888888"/>
                </a:solidFill>
              </a:defRPr>
            </a:lvl2pPr>
            <a:lvl3pPr indent="-228600" lvl="2" marL="1371600" rtl="0" algn="l">
              <a:spcBef>
                <a:spcPts val="400"/>
              </a:spcBef>
              <a:spcAft>
                <a:spcPts val="0"/>
              </a:spcAft>
              <a:buClr>
                <a:srgbClr val="888888"/>
              </a:buClr>
              <a:buSzPts val="2100"/>
              <a:buNone/>
              <a:defRPr sz="2100">
                <a:solidFill>
                  <a:srgbClr val="888888"/>
                </a:solidFill>
              </a:defRPr>
            </a:lvl3pPr>
            <a:lvl4pPr indent="-228600" lvl="3" marL="1828800" rtl="0" algn="l">
              <a:spcBef>
                <a:spcPts val="400"/>
              </a:spcBef>
              <a:spcAft>
                <a:spcPts val="0"/>
              </a:spcAft>
              <a:buClr>
                <a:srgbClr val="888888"/>
              </a:buClr>
              <a:buSzPts val="1900"/>
              <a:buNone/>
              <a:defRPr sz="1900">
                <a:solidFill>
                  <a:srgbClr val="888888"/>
                </a:solidFill>
              </a:defRPr>
            </a:lvl4pPr>
            <a:lvl5pPr indent="-228600" lvl="4" marL="2286000" rtl="0" algn="l">
              <a:spcBef>
                <a:spcPts val="400"/>
              </a:spcBef>
              <a:spcAft>
                <a:spcPts val="0"/>
              </a:spcAft>
              <a:buClr>
                <a:srgbClr val="888888"/>
              </a:buClr>
              <a:buSzPts val="1900"/>
              <a:buNone/>
              <a:defRPr sz="1900">
                <a:solidFill>
                  <a:srgbClr val="888888"/>
                </a:solidFill>
              </a:defRPr>
            </a:lvl5pPr>
            <a:lvl6pPr indent="-228600" lvl="5" marL="2743200" rtl="0" algn="l">
              <a:spcBef>
                <a:spcPts val="400"/>
              </a:spcBef>
              <a:spcAft>
                <a:spcPts val="0"/>
              </a:spcAft>
              <a:buClr>
                <a:srgbClr val="888888"/>
              </a:buClr>
              <a:buSzPts val="1900"/>
              <a:buNone/>
              <a:defRPr sz="1900">
                <a:solidFill>
                  <a:srgbClr val="888888"/>
                </a:solidFill>
              </a:defRPr>
            </a:lvl6pPr>
            <a:lvl7pPr indent="-228600" lvl="6" marL="3200400" rtl="0" algn="l">
              <a:spcBef>
                <a:spcPts val="400"/>
              </a:spcBef>
              <a:spcAft>
                <a:spcPts val="0"/>
              </a:spcAft>
              <a:buClr>
                <a:srgbClr val="888888"/>
              </a:buClr>
              <a:buSzPts val="1900"/>
              <a:buNone/>
              <a:defRPr sz="1900">
                <a:solidFill>
                  <a:srgbClr val="888888"/>
                </a:solidFill>
              </a:defRPr>
            </a:lvl7pPr>
            <a:lvl8pPr indent="-228600" lvl="7" marL="3657600" rtl="0" algn="l">
              <a:spcBef>
                <a:spcPts val="400"/>
              </a:spcBef>
              <a:spcAft>
                <a:spcPts val="0"/>
              </a:spcAft>
              <a:buClr>
                <a:srgbClr val="888888"/>
              </a:buClr>
              <a:buSzPts val="1900"/>
              <a:buNone/>
              <a:defRPr sz="1900">
                <a:solidFill>
                  <a:srgbClr val="888888"/>
                </a:solidFill>
              </a:defRPr>
            </a:lvl8pPr>
            <a:lvl9pPr indent="-228600" lvl="8" marL="4114800" rtl="0" algn="l">
              <a:spcBef>
                <a:spcPts val="400"/>
              </a:spcBef>
              <a:spcAft>
                <a:spcPts val="0"/>
              </a:spcAft>
              <a:buClr>
                <a:srgbClr val="888888"/>
              </a:buClr>
              <a:buSzPts val="1900"/>
              <a:buNone/>
              <a:defRPr sz="1900">
                <a:solidFill>
                  <a:srgbClr val="888888"/>
                </a:solidFill>
              </a:defRPr>
            </a:lvl9pPr>
          </a:lstStyle>
          <a:p/>
        </p:txBody>
      </p:sp>
      <p:pic>
        <p:nvPicPr>
          <p:cNvPr id="81" name="Google Shape;81;g25ab9d4354b_1_46"/>
          <p:cNvPicPr preferRelativeResize="0"/>
          <p:nvPr/>
        </p:nvPicPr>
        <p:blipFill rotWithShape="1">
          <a:blip r:embed="rId2">
            <a:alphaModFix/>
          </a:blip>
          <a:srcRect b="0" l="0" r="0" t="0"/>
          <a:stretch/>
        </p:blipFill>
        <p:spPr>
          <a:xfrm>
            <a:off x="927144" y="952483"/>
            <a:ext cx="1263579" cy="1263579"/>
          </a:xfrm>
          <a:prstGeom prst="rect">
            <a:avLst/>
          </a:prstGeom>
          <a:noFill/>
          <a:ln>
            <a:noFill/>
          </a:ln>
        </p:spPr>
      </p:pic>
      <p:pic>
        <p:nvPicPr>
          <p:cNvPr id="82" name="Google Shape;82;g25ab9d4354b_1_46"/>
          <p:cNvPicPr preferRelativeResize="0"/>
          <p:nvPr/>
        </p:nvPicPr>
        <p:blipFill rotWithShape="1">
          <a:blip r:embed="rId3">
            <a:alphaModFix/>
          </a:blip>
          <a:srcRect b="0" l="1130" r="80892" t="0"/>
          <a:stretch/>
        </p:blipFill>
        <p:spPr>
          <a:xfrm rot="10800000">
            <a:off x="11810997" y="0"/>
            <a:ext cx="381003" cy="6858000"/>
          </a:xfrm>
          <a:prstGeom prst="rect">
            <a:avLst/>
          </a:prstGeom>
          <a:noFill/>
          <a:ln>
            <a:noFill/>
          </a:ln>
        </p:spPr>
      </p:pic>
      <p:sp>
        <p:nvSpPr>
          <p:cNvPr id="83" name="Google Shape;83;g25ab9d4354b_1_46"/>
          <p:cNvSpPr/>
          <p:nvPr/>
        </p:nvSpPr>
        <p:spPr>
          <a:xfrm>
            <a:off x="927144" y="2762245"/>
            <a:ext cx="1263600" cy="951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g25ab9d4354b_1_53"/>
          <p:cNvSpPr txBox="1"/>
          <p:nvPr>
            <p:ph type="title"/>
          </p:nvPr>
        </p:nvSpPr>
        <p:spPr>
          <a:xfrm>
            <a:off x="609600" y="476229"/>
            <a:ext cx="8915700" cy="11433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00587E"/>
              </a:buClr>
              <a:buSzPts val="4500"/>
              <a:buFont typeface="Arial"/>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86" name="Google Shape;86;g25ab9d4354b_1_53"/>
          <p:cNvSpPr txBox="1"/>
          <p:nvPr>
            <p:ph idx="1" type="body"/>
          </p:nvPr>
        </p:nvSpPr>
        <p:spPr>
          <a:xfrm>
            <a:off x="609600" y="2095489"/>
            <a:ext cx="5384700" cy="4030800"/>
          </a:xfrm>
          <a:prstGeom prst="rect">
            <a:avLst/>
          </a:prstGeom>
          <a:noFill/>
          <a:ln>
            <a:noFill/>
          </a:ln>
        </p:spPr>
        <p:txBody>
          <a:bodyPr anchorCtr="0" anchor="t" bIns="60925" lIns="121900" spcFirstLastPara="1" rIns="121900" wrap="square" tIns="60925">
            <a:normAutofit/>
          </a:bodyPr>
          <a:lstStyle>
            <a:lvl1pPr indent="-228600" lvl="0" marL="457200" rtl="0" algn="l">
              <a:lnSpc>
                <a:spcPct val="120000"/>
              </a:lnSpc>
              <a:spcBef>
                <a:spcPts val="800"/>
              </a:spcBef>
              <a:spcAft>
                <a:spcPts val="0"/>
              </a:spcAft>
              <a:buClr>
                <a:schemeClr val="dk1"/>
              </a:buClr>
              <a:buSzPts val="2100"/>
              <a:buNone/>
              <a:defRPr sz="2100"/>
            </a:lvl1pPr>
            <a:lvl2pPr indent="-228600" lvl="1" marL="914400" rtl="0" algn="l">
              <a:lnSpc>
                <a:spcPct val="120000"/>
              </a:lnSpc>
              <a:spcBef>
                <a:spcPts val="800"/>
              </a:spcBef>
              <a:spcAft>
                <a:spcPts val="0"/>
              </a:spcAft>
              <a:buClr>
                <a:schemeClr val="dk1"/>
              </a:buClr>
              <a:buSzPts val="2100"/>
              <a:buNone/>
              <a:defRPr sz="2100"/>
            </a:lvl2pPr>
            <a:lvl3pPr indent="-228600" lvl="2" marL="1371600" rtl="0" algn="l">
              <a:lnSpc>
                <a:spcPct val="120000"/>
              </a:lnSpc>
              <a:spcBef>
                <a:spcPts val="800"/>
              </a:spcBef>
              <a:spcAft>
                <a:spcPts val="0"/>
              </a:spcAft>
              <a:buClr>
                <a:schemeClr val="dk1"/>
              </a:buClr>
              <a:buSzPts val="2100"/>
              <a:buNone/>
              <a:defRPr sz="2100"/>
            </a:lvl3pPr>
            <a:lvl4pPr indent="-228600" lvl="3" marL="1828800" rtl="0" algn="l">
              <a:lnSpc>
                <a:spcPct val="120000"/>
              </a:lnSpc>
              <a:spcBef>
                <a:spcPts val="800"/>
              </a:spcBef>
              <a:spcAft>
                <a:spcPts val="0"/>
              </a:spcAft>
              <a:buClr>
                <a:schemeClr val="dk1"/>
              </a:buClr>
              <a:buSzPts val="2100"/>
              <a:buNone/>
              <a:defRPr sz="2100"/>
            </a:lvl4pPr>
            <a:lvl5pPr indent="-228600" lvl="4" marL="2286000" rtl="0" algn="l">
              <a:lnSpc>
                <a:spcPct val="120000"/>
              </a:lnSpc>
              <a:spcBef>
                <a:spcPts val="800"/>
              </a:spcBef>
              <a:spcAft>
                <a:spcPts val="0"/>
              </a:spcAft>
              <a:buClr>
                <a:schemeClr val="dk1"/>
              </a:buClr>
              <a:buSzPts val="2100"/>
              <a:buNone/>
              <a:defRPr sz="2100"/>
            </a:lvl5pPr>
            <a:lvl6pPr indent="-381000" lvl="5" marL="2743200" rtl="0" algn="l">
              <a:spcBef>
                <a:spcPts val="500"/>
              </a:spcBef>
              <a:spcAft>
                <a:spcPts val="0"/>
              </a:spcAft>
              <a:buClr>
                <a:schemeClr val="dk1"/>
              </a:buClr>
              <a:buSzPts val="2400"/>
              <a:buChar char="•"/>
              <a:defRPr sz="2400"/>
            </a:lvl6pPr>
            <a:lvl7pPr indent="-381000" lvl="6" marL="3200400" rtl="0" algn="l">
              <a:spcBef>
                <a:spcPts val="500"/>
              </a:spcBef>
              <a:spcAft>
                <a:spcPts val="0"/>
              </a:spcAft>
              <a:buClr>
                <a:schemeClr val="dk1"/>
              </a:buClr>
              <a:buSzPts val="2400"/>
              <a:buChar char="•"/>
              <a:defRPr sz="2400"/>
            </a:lvl7pPr>
            <a:lvl8pPr indent="-381000" lvl="7" marL="3657600" rtl="0" algn="l">
              <a:spcBef>
                <a:spcPts val="500"/>
              </a:spcBef>
              <a:spcAft>
                <a:spcPts val="0"/>
              </a:spcAft>
              <a:buClr>
                <a:schemeClr val="dk1"/>
              </a:buClr>
              <a:buSzPts val="2400"/>
              <a:buChar char="•"/>
              <a:defRPr sz="2400"/>
            </a:lvl8pPr>
            <a:lvl9pPr indent="-381000" lvl="8" marL="4114800" rtl="0" algn="l">
              <a:spcBef>
                <a:spcPts val="500"/>
              </a:spcBef>
              <a:spcAft>
                <a:spcPts val="0"/>
              </a:spcAft>
              <a:buClr>
                <a:schemeClr val="dk1"/>
              </a:buClr>
              <a:buSzPts val="2400"/>
              <a:buChar char="•"/>
              <a:defRPr sz="2400"/>
            </a:lvl9pPr>
          </a:lstStyle>
          <a:p/>
        </p:txBody>
      </p:sp>
      <p:sp>
        <p:nvSpPr>
          <p:cNvPr id="87" name="Google Shape;87;g25ab9d4354b_1_53"/>
          <p:cNvSpPr txBox="1"/>
          <p:nvPr>
            <p:ph idx="2" type="body"/>
          </p:nvPr>
        </p:nvSpPr>
        <p:spPr>
          <a:xfrm>
            <a:off x="6197600" y="2095489"/>
            <a:ext cx="4660800" cy="4030800"/>
          </a:xfrm>
          <a:prstGeom prst="rect">
            <a:avLst/>
          </a:prstGeom>
          <a:noFill/>
          <a:ln>
            <a:noFill/>
          </a:ln>
        </p:spPr>
        <p:txBody>
          <a:bodyPr anchorCtr="0" anchor="t" bIns="60925" lIns="121900" spcFirstLastPara="1" rIns="121900" wrap="square" tIns="60925">
            <a:normAutofit/>
          </a:bodyPr>
          <a:lstStyle>
            <a:lvl1pPr indent="-228600" lvl="0" marL="457200" rtl="0" algn="l">
              <a:lnSpc>
                <a:spcPct val="120000"/>
              </a:lnSpc>
              <a:spcBef>
                <a:spcPts val="800"/>
              </a:spcBef>
              <a:spcAft>
                <a:spcPts val="0"/>
              </a:spcAft>
              <a:buClr>
                <a:schemeClr val="dk1"/>
              </a:buClr>
              <a:buSzPts val="2100"/>
              <a:buNone/>
              <a:defRPr sz="2100"/>
            </a:lvl1pPr>
            <a:lvl2pPr indent="-228600" lvl="1" marL="914400" rtl="0" algn="l">
              <a:lnSpc>
                <a:spcPct val="120000"/>
              </a:lnSpc>
              <a:spcBef>
                <a:spcPts val="800"/>
              </a:spcBef>
              <a:spcAft>
                <a:spcPts val="0"/>
              </a:spcAft>
              <a:buClr>
                <a:schemeClr val="dk1"/>
              </a:buClr>
              <a:buSzPts val="2100"/>
              <a:buNone/>
              <a:defRPr sz="2100"/>
            </a:lvl2pPr>
            <a:lvl3pPr indent="-228600" lvl="2" marL="1371600" rtl="0" algn="l">
              <a:lnSpc>
                <a:spcPct val="120000"/>
              </a:lnSpc>
              <a:spcBef>
                <a:spcPts val="800"/>
              </a:spcBef>
              <a:spcAft>
                <a:spcPts val="0"/>
              </a:spcAft>
              <a:buClr>
                <a:schemeClr val="dk1"/>
              </a:buClr>
              <a:buSzPts val="2100"/>
              <a:buNone/>
              <a:defRPr sz="2100"/>
            </a:lvl3pPr>
            <a:lvl4pPr indent="-228600" lvl="3" marL="1828800" rtl="0" algn="l">
              <a:lnSpc>
                <a:spcPct val="120000"/>
              </a:lnSpc>
              <a:spcBef>
                <a:spcPts val="800"/>
              </a:spcBef>
              <a:spcAft>
                <a:spcPts val="0"/>
              </a:spcAft>
              <a:buClr>
                <a:schemeClr val="dk1"/>
              </a:buClr>
              <a:buSzPts val="2100"/>
              <a:buNone/>
              <a:defRPr sz="2100"/>
            </a:lvl4pPr>
            <a:lvl5pPr indent="-228600" lvl="4" marL="2286000" rtl="0" algn="l">
              <a:lnSpc>
                <a:spcPct val="120000"/>
              </a:lnSpc>
              <a:spcBef>
                <a:spcPts val="800"/>
              </a:spcBef>
              <a:spcAft>
                <a:spcPts val="0"/>
              </a:spcAft>
              <a:buClr>
                <a:schemeClr val="dk1"/>
              </a:buClr>
              <a:buSzPts val="2100"/>
              <a:buNone/>
              <a:defRPr sz="2100"/>
            </a:lvl5pPr>
            <a:lvl6pPr indent="-381000" lvl="5" marL="2743200" rtl="0" algn="l">
              <a:spcBef>
                <a:spcPts val="500"/>
              </a:spcBef>
              <a:spcAft>
                <a:spcPts val="0"/>
              </a:spcAft>
              <a:buClr>
                <a:schemeClr val="dk1"/>
              </a:buClr>
              <a:buSzPts val="2400"/>
              <a:buChar char="•"/>
              <a:defRPr sz="2400"/>
            </a:lvl6pPr>
            <a:lvl7pPr indent="-381000" lvl="6" marL="3200400" rtl="0" algn="l">
              <a:spcBef>
                <a:spcPts val="500"/>
              </a:spcBef>
              <a:spcAft>
                <a:spcPts val="0"/>
              </a:spcAft>
              <a:buClr>
                <a:schemeClr val="dk1"/>
              </a:buClr>
              <a:buSzPts val="2400"/>
              <a:buChar char="•"/>
              <a:defRPr sz="2400"/>
            </a:lvl7pPr>
            <a:lvl8pPr indent="-381000" lvl="7" marL="3657600" rtl="0" algn="l">
              <a:spcBef>
                <a:spcPts val="500"/>
              </a:spcBef>
              <a:spcAft>
                <a:spcPts val="0"/>
              </a:spcAft>
              <a:buClr>
                <a:schemeClr val="dk1"/>
              </a:buClr>
              <a:buSzPts val="2400"/>
              <a:buChar char="•"/>
              <a:defRPr sz="2400"/>
            </a:lvl8pPr>
            <a:lvl9pPr indent="-381000" lvl="8" marL="4114800" rtl="0" algn="l">
              <a:spcBef>
                <a:spcPts val="500"/>
              </a:spcBef>
              <a:spcAft>
                <a:spcPts val="0"/>
              </a:spcAft>
              <a:buClr>
                <a:schemeClr val="dk1"/>
              </a:buClr>
              <a:buSzPts val="2400"/>
              <a:buChar char="•"/>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g25ab9d4354b_1_57"/>
          <p:cNvSpPr txBox="1"/>
          <p:nvPr>
            <p:ph type="title"/>
          </p:nvPr>
        </p:nvSpPr>
        <p:spPr>
          <a:xfrm>
            <a:off x="609600" y="476229"/>
            <a:ext cx="8915700" cy="11433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00587E"/>
              </a:buClr>
              <a:buSzPts val="4500"/>
              <a:buFont typeface="Arial"/>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 name="Google Shape;44;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 name="Google Shape;4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p:nvPr>
            <p:ph idx="2" type="pic"/>
          </p:nvPr>
        </p:nvSpPr>
        <p:spPr>
          <a:xfrm>
            <a:off x="5183188" y="987425"/>
            <a:ext cx="6172200" cy="4873625"/>
          </a:xfrm>
          <a:prstGeom prst="rect">
            <a:avLst/>
          </a:prstGeom>
          <a:noFill/>
          <a:ln>
            <a:noFill/>
          </a:ln>
        </p:spPr>
      </p:sp>
      <p:sp>
        <p:nvSpPr>
          <p:cNvPr id="51" name="Google Shape;51;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5" name="Shape 55"/>
        <p:cNvGrpSpPr/>
        <p:nvPr/>
      </p:nvGrpSpPr>
      <p:grpSpPr>
        <a:xfrm>
          <a:off x="0" y="0"/>
          <a:ext cx="0" cy="0"/>
          <a:chOff x="0" y="0"/>
          <a:chExt cx="0" cy="0"/>
        </a:xfrm>
      </p:grpSpPr>
      <p:sp>
        <p:nvSpPr>
          <p:cNvPr id="56" name="Google Shape;5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1" name="Shape 61"/>
        <p:cNvGrpSpPr/>
        <p:nvPr/>
      </p:nvGrpSpPr>
      <p:grpSpPr>
        <a:xfrm>
          <a:off x="0" y="0"/>
          <a:ext cx="0" cy="0"/>
          <a:chOff x="0" y="0"/>
          <a:chExt cx="0" cy="0"/>
        </a:xfrm>
      </p:grpSpPr>
      <p:sp>
        <p:nvSpPr>
          <p:cNvPr id="62" name="Google Shape;62;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sp>
        <p:nvSpPr>
          <p:cNvPr id="68" name="Google Shape;68;g25ab9d4354b_1_36"/>
          <p:cNvSpPr txBox="1"/>
          <p:nvPr>
            <p:ph type="title"/>
          </p:nvPr>
        </p:nvSpPr>
        <p:spPr>
          <a:xfrm>
            <a:off x="609600" y="476229"/>
            <a:ext cx="8915700" cy="1143300"/>
          </a:xfrm>
          <a:prstGeom prst="rect">
            <a:avLst/>
          </a:prstGeom>
          <a:noFill/>
          <a:ln>
            <a:noFill/>
          </a:ln>
        </p:spPr>
        <p:txBody>
          <a:bodyPr anchorCtr="0" anchor="ctr" bIns="60925" lIns="121900" spcFirstLastPara="1" rIns="121900" wrap="square" tIns="60925">
            <a:normAutofit/>
          </a:bodyPr>
          <a:lstStyle>
            <a:lvl1pPr lvl="0" marR="0" rtl="0" algn="l">
              <a:spcBef>
                <a:spcPts val="0"/>
              </a:spcBef>
              <a:spcAft>
                <a:spcPts val="0"/>
              </a:spcAft>
              <a:buClr>
                <a:srgbClr val="00587E"/>
              </a:buClr>
              <a:buSzPts val="4500"/>
              <a:buFont typeface="Arial"/>
              <a:buNone/>
              <a:defRPr b="0" i="0" sz="4500" u="none" cap="none" strike="noStrike">
                <a:solidFill>
                  <a:srgbClr val="00587E"/>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69" name="Google Shape;69;g25ab9d4354b_1_36"/>
          <p:cNvSpPr txBox="1"/>
          <p:nvPr>
            <p:ph idx="1" type="body"/>
          </p:nvPr>
        </p:nvSpPr>
        <p:spPr>
          <a:xfrm>
            <a:off x="609600" y="2000240"/>
            <a:ext cx="10972800" cy="4191300"/>
          </a:xfrm>
          <a:prstGeom prst="rect">
            <a:avLst/>
          </a:prstGeom>
          <a:noFill/>
          <a:ln>
            <a:noFill/>
          </a:ln>
        </p:spPr>
        <p:txBody>
          <a:bodyPr anchorCtr="0" anchor="t" bIns="60925" lIns="121900" spcFirstLastPara="1" rIns="121900" wrap="square" tIns="60925">
            <a:normAutofit/>
          </a:bodyPr>
          <a:lstStyle>
            <a:lvl1pPr indent="-228600" lvl="0" marL="457200" marR="0" rtl="0" algn="l">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indent="-228600" lvl="1" marL="914400" marR="0" rtl="0" algn="l">
              <a:spcBef>
                <a:spcPts val="6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228600" lvl="2" marL="1371600" marR="0" rtl="0" algn="l">
              <a:spcBef>
                <a:spcPts val="6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indent="-228600" lvl="3" marL="1828800" marR="0" rtl="0" algn="l">
              <a:spcBef>
                <a:spcPts val="6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indent="-228600" lvl="4" marL="2286000" marR="0" rtl="0" algn="l">
              <a:spcBef>
                <a:spcPts val="6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5ab9d4354b_1_30"/>
          <p:cNvSpPr txBox="1"/>
          <p:nvPr>
            <p:ph type="ctrTitle"/>
          </p:nvPr>
        </p:nvSpPr>
        <p:spPr>
          <a:xfrm>
            <a:off x="815413" y="2660915"/>
            <a:ext cx="9121200" cy="27843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00587E"/>
              </a:buClr>
              <a:buSzPts val="3700"/>
              <a:buFont typeface="Arial"/>
              <a:buNone/>
            </a:pPr>
            <a:r>
              <a:rPr lang="lv-LV" sz="3700"/>
              <a:t>Projekts “Digitalizācijas iniciatīvas studiju kvalitātes pilnveidei augstskolu stratēģiskās specializācijas jomās”</a:t>
            </a:r>
            <a:br>
              <a:rPr lang="lv-LV" sz="3700"/>
            </a:br>
            <a:br>
              <a:rPr lang="lv-LV" sz="1300"/>
            </a:br>
            <a:r>
              <a:rPr lang="lv-LV" sz="2400"/>
              <a:t>Projekta Nr. 8.2.3.0/22/A/005</a:t>
            </a:r>
            <a:endParaRPr b="1" sz="2400"/>
          </a:p>
        </p:txBody>
      </p:sp>
      <p:sp>
        <p:nvSpPr>
          <p:cNvPr id="96" name="Google Shape;96;g25ab9d4354b_1_30"/>
          <p:cNvSpPr txBox="1"/>
          <p:nvPr>
            <p:ph idx="1" type="subTitle"/>
          </p:nvPr>
        </p:nvSpPr>
        <p:spPr>
          <a:xfrm>
            <a:off x="785784" y="5651784"/>
            <a:ext cx="9438900" cy="762000"/>
          </a:xfrm>
          <a:prstGeom prst="rect">
            <a:avLst/>
          </a:prstGeom>
          <a:noFill/>
          <a:ln>
            <a:noFill/>
          </a:ln>
        </p:spPr>
        <p:txBody>
          <a:bodyPr anchorCtr="0" anchor="t" bIns="60925" lIns="121900" spcFirstLastPara="1" rIns="121900" wrap="square" tIns="60925">
            <a:normAutofit/>
          </a:bodyPr>
          <a:lstStyle/>
          <a:p>
            <a:pPr indent="0" lvl="0" marL="0" rtl="0" algn="l">
              <a:spcBef>
                <a:spcPts val="0"/>
              </a:spcBef>
              <a:spcAft>
                <a:spcPts val="0"/>
              </a:spcAft>
              <a:buClr>
                <a:schemeClr val="dk1"/>
              </a:buClr>
              <a:buSzPts val="2100"/>
              <a:buNone/>
            </a:pPr>
            <a:r>
              <a:rPr lang="lv-LV">
                <a:solidFill>
                  <a:schemeClr val="dk1"/>
                </a:solidFill>
              </a:rPr>
              <a:t>Projekta vadošais partneris – Latvijas Biozinātņu un tehnoloģiju universitāte</a:t>
            </a:r>
            <a:endParaRPr/>
          </a:p>
        </p:txBody>
      </p:sp>
      <p:pic>
        <p:nvPicPr>
          <p:cNvPr descr="C:\Users\KristineTi.TMC_A\Pictures\LV_ID_EU_logo_ansamblis_ESF_RGB.jpg" id="97" name="Google Shape;97;g25ab9d4354b_1_30"/>
          <p:cNvPicPr preferRelativeResize="0"/>
          <p:nvPr/>
        </p:nvPicPr>
        <p:blipFill rotWithShape="1">
          <a:blip r:embed="rId3">
            <a:alphaModFix/>
          </a:blip>
          <a:srcRect b="0" l="0" r="0" t="0"/>
          <a:stretch/>
        </p:blipFill>
        <p:spPr>
          <a:xfrm>
            <a:off x="431371" y="740701"/>
            <a:ext cx="7598833" cy="17136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0909"/>
              <a:buNone/>
            </a:pPr>
            <a:r>
              <a:rPr lang="lv-LV">
                <a:solidFill>
                  <a:srgbClr val="00587E"/>
                </a:solidFill>
                <a:latin typeface="Arial"/>
                <a:ea typeface="Arial"/>
                <a:cs typeface="Arial"/>
                <a:sym typeface="Arial"/>
              </a:rPr>
              <a:t>Praktisku ieguvumu piemēri, kā uzņēmumi </a:t>
            </a:r>
            <a:br>
              <a:rPr lang="lv-LV">
                <a:solidFill>
                  <a:srgbClr val="00587E"/>
                </a:solidFill>
                <a:latin typeface="Arial"/>
                <a:ea typeface="Arial"/>
                <a:cs typeface="Arial"/>
                <a:sym typeface="Arial"/>
              </a:rPr>
            </a:br>
            <a:r>
              <a:rPr lang="lv-LV">
                <a:solidFill>
                  <a:srgbClr val="00587E"/>
                </a:solidFill>
                <a:latin typeface="Arial"/>
                <a:ea typeface="Arial"/>
                <a:cs typeface="Arial"/>
                <a:sym typeface="Arial"/>
              </a:rPr>
              <a:t>var izmantot masu auditorijas rīkus</a:t>
            </a:r>
            <a:endParaRPr>
              <a:solidFill>
                <a:srgbClr val="00587E"/>
              </a:solidFill>
              <a:latin typeface="Arial"/>
              <a:ea typeface="Arial"/>
              <a:cs typeface="Arial"/>
              <a:sym typeface="Arial"/>
            </a:endParaRPr>
          </a:p>
        </p:txBody>
      </p:sp>
      <p:sp>
        <p:nvSpPr>
          <p:cNvPr id="163" name="Google Shape;163;p26"/>
          <p:cNvSpPr txBox="1"/>
          <p:nvPr>
            <p:ph idx="1" type="body"/>
          </p:nvPr>
        </p:nvSpPr>
        <p:spPr>
          <a:xfrm>
            <a:off x="838200" y="1825625"/>
            <a:ext cx="7876032" cy="4351338"/>
          </a:xfrm>
          <a:prstGeom prst="rect">
            <a:avLst/>
          </a:prstGeom>
          <a:noFill/>
          <a:ln>
            <a:noFill/>
          </a:ln>
        </p:spPr>
        <p:txBody>
          <a:bodyPr anchorCtr="0" anchor="t" bIns="45700" lIns="91425" spcFirstLastPara="1" rIns="91425" wrap="square" tIns="45700">
            <a:noAutofit/>
          </a:bodyPr>
          <a:lstStyle/>
          <a:p>
            <a:pPr indent="0" lvl="0" marL="114300" rtl="0" algn="l">
              <a:lnSpc>
                <a:spcPct val="107000"/>
              </a:lnSpc>
              <a:spcBef>
                <a:spcPts val="1000"/>
              </a:spcBef>
              <a:spcAft>
                <a:spcPts val="0"/>
              </a:spcAft>
              <a:buSzPts val="1584"/>
              <a:buNone/>
            </a:pPr>
            <a:r>
              <a:rPr b="1" lang="lv-LV" sz="1600">
                <a:latin typeface="Calibri"/>
                <a:ea typeface="Calibri"/>
                <a:cs typeface="Calibri"/>
                <a:sym typeface="Calibri"/>
              </a:rPr>
              <a:t>Tiesaistes reklāmas</a:t>
            </a:r>
            <a:endParaRPr sz="1600"/>
          </a:p>
          <a:p>
            <a:pPr indent="-330200" lvl="1" marL="800100" rtl="0" algn="l">
              <a:lnSpc>
                <a:spcPct val="107000"/>
              </a:lnSpc>
              <a:spcBef>
                <a:spcPts val="1300"/>
              </a:spcBef>
              <a:spcAft>
                <a:spcPts val="0"/>
              </a:spcAft>
              <a:buSzPts val="1600"/>
              <a:buFont typeface="Arial"/>
              <a:buAutoNum type="arabicPeriod"/>
            </a:pPr>
            <a:r>
              <a:rPr lang="lv-LV" sz="1600">
                <a:latin typeface="Calibri"/>
                <a:ea typeface="Calibri"/>
                <a:cs typeface="Calibri"/>
                <a:sym typeface="Calibri"/>
              </a:rPr>
              <a:t>Google AdWords: Piemēram, uzņēmums, kas pārdod sporta apģērbu, var izmantot Google AdWords, lai izvietotu reklāmas par saviem produktiem meklēšanas rezultātos, kad cilvēki meklē sporta apģērbu tiešsaistē.</a:t>
            </a:r>
            <a:endParaRPr sz="1600"/>
          </a:p>
          <a:p>
            <a:pPr indent="-330200" lvl="1" marL="800100" rtl="0" algn="l">
              <a:lnSpc>
                <a:spcPct val="107000"/>
              </a:lnSpc>
              <a:spcBef>
                <a:spcPts val="1300"/>
              </a:spcBef>
              <a:spcAft>
                <a:spcPts val="0"/>
              </a:spcAft>
              <a:buSzPts val="1600"/>
              <a:buFont typeface="Arial"/>
              <a:buAutoNum type="arabicPeriod"/>
            </a:pPr>
            <a:r>
              <a:rPr lang="lv-LV" sz="1600">
                <a:latin typeface="Calibri"/>
                <a:ea typeface="Calibri"/>
                <a:cs typeface="Calibri"/>
                <a:sym typeface="Calibri"/>
              </a:rPr>
              <a:t>Facebook reklāmas: Piemēram, jaundibināts restorāns var izmantot Facebook reklāmas, lai sasniegtu vietējo auditoriju ar reklāmām par īpašām piedāvājumiem, kas palīdzētu piesaistīt vairāk klientu.</a:t>
            </a:r>
            <a:endParaRPr sz="1600"/>
          </a:p>
          <a:p>
            <a:pPr indent="0" lvl="0" marL="0" rtl="0" algn="l">
              <a:lnSpc>
                <a:spcPct val="107000"/>
              </a:lnSpc>
              <a:spcBef>
                <a:spcPts val="1800"/>
              </a:spcBef>
              <a:spcAft>
                <a:spcPts val="0"/>
              </a:spcAft>
              <a:buSzPts val="1584"/>
              <a:buNone/>
            </a:pPr>
            <a:r>
              <a:rPr b="1" lang="lv-LV" sz="1600">
                <a:latin typeface="Calibri"/>
                <a:ea typeface="Calibri"/>
                <a:cs typeface="Calibri"/>
                <a:sym typeface="Calibri"/>
              </a:rPr>
              <a:t>Publicitāte presei un medijos</a:t>
            </a:r>
            <a:r>
              <a:rPr lang="lv-LV" sz="1600">
                <a:latin typeface="Calibri"/>
                <a:ea typeface="Calibri"/>
                <a:cs typeface="Calibri"/>
                <a:sym typeface="Calibri"/>
              </a:rPr>
              <a:t>: Piemēram, tehnoloģiju jaunuzņēmums var izsūtīt preses relīzes un sadarboties ar tehnoloģiju žurnālistiem, lai veicinātu jauno produktu un iegūtu ziņu pārklājumu.</a:t>
            </a:r>
            <a:endParaRPr sz="1600"/>
          </a:p>
          <a:p>
            <a:pPr indent="0" lvl="0" marL="0" rtl="0" algn="l">
              <a:lnSpc>
                <a:spcPct val="107000"/>
              </a:lnSpc>
              <a:spcBef>
                <a:spcPts val="1800"/>
              </a:spcBef>
              <a:spcAft>
                <a:spcPts val="0"/>
              </a:spcAft>
              <a:buSzPts val="1584"/>
              <a:buNone/>
            </a:pPr>
            <a:r>
              <a:rPr b="1" lang="lv-LV" sz="1600">
                <a:latin typeface="Calibri"/>
                <a:ea typeface="Calibri"/>
                <a:cs typeface="Calibri"/>
                <a:sym typeface="Calibri"/>
              </a:rPr>
              <a:t>Ietekmīgu personu sadarbība un influenceru mārketings</a:t>
            </a:r>
            <a:r>
              <a:rPr lang="lv-LV" sz="1600">
                <a:latin typeface="Calibri"/>
                <a:ea typeface="Calibri"/>
                <a:cs typeface="Calibri"/>
                <a:sym typeface="Calibri"/>
              </a:rPr>
              <a:t>: Piemēram, kosmētikas zīmols var sadarboties ar slavenību vai ietekmīgu skaistuma blogeri, lai viņš veicinātu un atsauktu produkta ieguvumus savos sociālajos medijos, piesaistot sekojošos un veicinot pārdošanu.</a:t>
            </a:r>
            <a:endParaRPr sz="1600"/>
          </a:p>
          <a:p>
            <a:pPr indent="-228600" lvl="0" marL="457200" rtl="0" algn="l">
              <a:lnSpc>
                <a:spcPct val="90000"/>
              </a:lnSpc>
              <a:spcBef>
                <a:spcPts val="1800"/>
              </a:spcBef>
              <a:spcAft>
                <a:spcPts val="0"/>
              </a:spcAft>
              <a:buClr>
                <a:schemeClr val="dk1"/>
              </a:buClr>
              <a:buSzPts val="1584"/>
              <a:buNone/>
            </a:pPr>
            <a:r>
              <a:t/>
            </a:r>
            <a:endParaRPr sz="1600"/>
          </a:p>
        </p:txBody>
      </p:sp>
      <p:pic>
        <p:nvPicPr>
          <p:cNvPr id="164" name="Google Shape;164;p26"/>
          <p:cNvPicPr preferRelativeResize="0"/>
          <p:nvPr/>
        </p:nvPicPr>
        <p:blipFill rotWithShape="1">
          <a:blip r:embed="rId3">
            <a:alphaModFix/>
          </a:blip>
          <a:srcRect b="0" l="0" r="0" t="0"/>
          <a:stretch/>
        </p:blipFill>
        <p:spPr>
          <a:xfrm>
            <a:off x="9107805" y="4124325"/>
            <a:ext cx="2571750" cy="2571750"/>
          </a:xfrm>
          <a:prstGeom prst="rect">
            <a:avLst/>
          </a:prstGeom>
          <a:noFill/>
          <a:ln>
            <a:noFill/>
          </a:ln>
        </p:spPr>
      </p:pic>
      <p:pic>
        <p:nvPicPr>
          <p:cNvPr id="165" name="Google Shape;165;p26"/>
          <p:cNvPicPr preferRelativeResize="0"/>
          <p:nvPr/>
        </p:nvPicPr>
        <p:blipFill rotWithShape="1">
          <a:blip r:embed="rId4">
            <a:alphaModFix/>
          </a:blip>
          <a:srcRect b="0" l="0" r="0" t="0"/>
          <a:stretch/>
        </p:blipFill>
        <p:spPr>
          <a:xfrm>
            <a:off x="8942832" y="1552575"/>
            <a:ext cx="2571750" cy="257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838200" y="138530"/>
            <a:ext cx="10515600" cy="5959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lv-LV">
                <a:solidFill>
                  <a:srgbClr val="00587E"/>
                </a:solidFill>
                <a:latin typeface="Arial"/>
                <a:ea typeface="Arial"/>
                <a:cs typeface="Arial"/>
                <a:sym typeface="Arial"/>
              </a:rPr>
              <a:t>Sociālo mediju stratēģijas audits</a:t>
            </a:r>
            <a:endParaRPr>
              <a:solidFill>
                <a:srgbClr val="00587E"/>
              </a:solidFill>
              <a:latin typeface="Arial"/>
              <a:ea typeface="Arial"/>
              <a:cs typeface="Arial"/>
              <a:sym typeface="Arial"/>
            </a:endParaRPr>
          </a:p>
        </p:txBody>
      </p:sp>
      <p:pic>
        <p:nvPicPr>
          <p:cNvPr descr="The Social Media Strategy Design Framework | Download Scientific Diagram" id="171" name="Google Shape;171;p27"/>
          <p:cNvPicPr preferRelativeResize="0"/>
          <p:nvPr/>
        </p:nvPicPr>
        <p:blipFill rotWithShape="1">
          <a:blip r:embed="rId3">
            <a:alphaModFix/>
          </a:blip>
          <a:srcRect b="0" l="0" r="0" t="0"/>
          <a:stretch/>
        </p:blipFill>
        <p:spPr>
          <a:xfrm>
            <a:off x="2494384" y="943007"/>
            <a:ext cx="6960636" cy="4971985"/>
          </a:xfrm>
          <a:prstGeom prst="rect">
            <a:avLst/>
          </a:prstGeom>
          <a:noFill/>
          <a:ln>
            <a:noFill/>
          </a:ln>
        </p:spPr>
      </p:pic>
      <p:sp>
        <p:nvSpPr>
          <p:cNvPr id="172" name="Google Shape;172;p27"/>
          <p:cNvSpPr txBox="1"/>
          <p:nvPr/>
        </p:nvSpPr>
        <p:spPr>
          <a:xfrm>
            <a:off x="395190" y="6212957"/>
            <a:ext cx="114016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lv-LV" sz="900" u="none" cap="none" strike="noStrike">
                <a:solidFill>
                  <a:srgbClr val="000000"/>
                </a:solidFill>
                <a:latin typeface="Arial"/>
                <a:ea typeface="Arial"/>
                <a:cs typeface="Arial"/>
                <a:sym typeface="Arial"/>
              </a:rPr>
              <a:t>Avots: Social Media Strategy Design (Effing, 2013), https://www.google.com/url?sa=i&amp;url=https%3A%2F%2Fwww.researchgate.net%2Ffigure%2FThe-Social-Media-Strategy-Design-Framework_fig1_242334919&amp;psig=AOvVaw0TA149-gbjkNoyoBoDjJ82&amp;ust=1686859470250000&amp;source=images&amp;cd=vfe&amp;ved=0CBMQjhxqFwoTCJCMpq7Hw_8CFQAAAAAdAAAAABA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lv-LV">
                <a:solidFill>
                  <a:srgbClr val="00587E"/>
                </a:solidFill>
                <a:latin typeface="Arial"/>
                <a:ea typeface="Arial"/>
                <a:cs typeface="Arial"/>
                <a:sym typeface="Arial"/>
              </a:rPr>
              <a:t>Sociālo mediju un masu auditorijas rīku labā prakse, veiksmes faktori, kļūdas</a:t>
            </a:r>
            <a:endParaRPr>
              <a:solidFill>
                <a:srgbClr val="00587E"/>
              </a:solidFill>
              <a:latin typeface="Arial"/>
              <a:ea typeface="Arial"/>
              <a:cs typeface="Arial"/>
              <a:sym typeface="Arial"/>
            </a:endParaRPr>
          </a:p>
        </p:txBody>
      </p:sp>
      <p:sp>
        <p:nvSpPr>
          <p:cNvPr id="178" name="Google Shape;178;p28"/>
          <p:cNvSpPr txBox="1"/>
          <p:nvPr>
            <p:ph idx="1" type="body"/>
          </p:nvPr>
        </p:nvSpPr>
        <p:spPr>
          <a:xfrm>
            <a:off x="690175" y="1690700"/>
            <a:ext cx="6784800" cy="4802100"/>
          </a:xfrm>
          <a:prstGeom prst="rect">
            <a:avLst/>
          </a:prstGeom>
          <a:noFill/>
          <a:ln>
            <a:noFill/>
          </a:ln>
        </p:spPr>
        <p:txBody>
          <a:bodyPr anchorCtr="0" anchor="t" bIns="45700" lIns="91425" spcFirstLastPara="1" rIns="91425" wrap="square" tIns="45700">
            <a:noAutofit/>
          </a:bodyPr>
          <a:lstStyle/>
          <a:p>
            <a:pPr indent="-330200" lvl="0" marL="457200" rtl="0" algn="just">
              <a:lnSpc>
                <a:spcPct val="107000"/>
              </a:lnSpc>
              <a:spcBef>
                <a:spcPts val="1000"/>
              </a:spcBef>
              <a:spcAft>
                <a:spcPts val="0"/>
              </a:spcAft>
              <a:buSzPts val="1600"/>
              <a:buChar char="•"/>
            </a:pPr>
            <a:r>
              <a:rPr b="1" lang="lv-LV" sz="1600">
                <a:latin typeface="Calibri"/>
                <a:ea typeface="Calibri"/>
                <a:cs typeface="Calibri"/>
                <a:sym typeface="Calibri"/>
              </a:rPr>
              <a:t>Veiksmīgu uzņēmumu piemēri</a:t>
            </a:r>
            <a:r>
              <a:rPr lang="lv-LV" sz="1600">
                <a:latin typeface="Calibri"/>
                <a:ea typeface="Calibri"/>
                <a:cs typeface="Calibri"/>
                <a:sym typeface="Calibri"/>
              </a:rPr>
              <a:t>: Daži piemēri ir Nike, kas izmantoja spēcīgu sociālo mediju klātbūtni, veidojot aktīvu kopienas iesaistīšanu un radot aizraujošas kampaņas. Coca-Cola ir veiksmīgi izmantojusi masu auditorijas rīkus, lai radītu emocijas un cilvēku savienošanos ar zīmolu. Starbucks ir izcēlies ar personisku un cilvēcisku pieeju sociālajiem medijiem, veidojot dialogu ar klientiem.</a:t>
            </a:r>
            <a:endParaRPr sz="1600"/>
          </a:p>
          <a:p>
            <a:pPr indent="-330200" lvl="0" marL="457200" rtl="0" algn="just">
              <a:lnSpc>
                <a:spcPct val="107000"/>
              </a:lnSpc>
              <a:spcBef>
                <a:spcPts val="1800"/>
              </a:spcBef>
              <a:spcAft>
                <a:spcPts val="0"/>
              </a:spcAft>
              <a:buSzPts val="1600"/>
              <a:buChar char="•"/>
            </a:pPr>
            <a:r>
              <a:rPr b="1" lang="lv-LV" sz="1600">
                <a:latin typeface="Calibri"/>
                <a:ea typeface="Calibri"/>
                <a:cs typeface="Calibri"/>
                <a:sym typeface="Calibri"/>
              </a:rPr>
              <a:t>Lietotāju iesaistīšana un mārketinga kampaņu veiksmes faktori: </a:t>
            </a:r>
            <a:r>
              <a:rPr lang="lv-LV" sz="1600">
                <a:latin typeface="Calibri"/>
                <a:ea typeface="Calibri"/>
                <a:cs typeface="Calibri"/>
                <a:sym typeface="Calibri"/>
              </a:rPr>
              <a:t>Lietotāju iesaistīšana ir svarīga. Kreatīvi un interaktīvi satura veidošana, konkursi un izaicinājumi, kā arī izmantojot influencerus vai lietotāju radītu saturu, veicina iesaistīšanos. Mērķēšana un personalizācija, emocionālā saistība ar auditoriju un satura kvalitāte ir arī veiksmes faktori.</a:t>
            </a:r>
            <a:endParaRPr sz="1600"/>
          </a:p>
          <a:p>
            <a:pPr indent="-330200" lvl="0" marL="457200" rtl="0" algn="just">
              <a:lnSpc>
                <a:spcPct val="107000"/>
              </a:lnSpc>
              <a:spcBef>
                <a:spcPts val="1800"/>
              </a:spcBef>
              <a:spcAft>
                <a:spcPts val="0"/>
              </a:spcAft>
              <a:buSzPts val="1600"/>
              <a:buChar char="•"/>
            </a:pPr>
            <a:r>
              <a:rPr lang="lv-LV" sz="1600">
                <a:latin typeface="Calibri"/>
                <a:ea typeface="Calibri"/>
                <a:cs typeface="Calibri"/>
                <a:sym typeface="Calibri"/>
              </a:rPr>
              <a:t> </a:t>
            </a:r>
            <a:r>
              <a:rPr b="1" lang="lv-LV" sz="1600">
                <a:latin typeface="Calibri"/>
                <a:ea typeface="Calibri"/>
                <a:cs typeface="Calibri"/>
                <a:sym typeface="Calibri"/>
              </a:rPr>
              <a:t>Kļūdas, no kurām jāizvairās komunikācijā ar klientiem:</a:t>
            </a:r>
            <a:r>
              <a:rPr lang="lv-LV" sz="1600">
                <a:latin typeface="Calibri"/>
                <a:ea typeface="Calibri"/>
                <a:cs typeface="Calibri"/>
                <a:sym typeface="Calibri"/>
              </a:rPr>
              <a:t> Nevēlamu faktu noklusēšana vai izvairīšanās sniegt skaidru atbildi var radīt negatīvu reputāciju. Nepareiza mērķauditorijas identificēšana un nepiemērota satura veidošana var novest pie nepareizas vai neinteresantas saziņas. Pārmērīga reklamēšana vai pašreklāma var izraisīt klientu nogurumu. Ir jābūt uzmanīgiem ar sensitīvām  tēmām un jāizvairās no nesaskaņu vai pretrunīgu ziņojumu radīšanas.</a:t>
            </a:r>
            <a:endParaRPr sz="1600"/>
          </a:p>
          <a:p>
            <a:pPr indent="-228600" lvl="0" marL="457200" rtl="0" algn="l">
              <a:lnSpc>
                <a:spcPct val="90000"/>
              </a:lnSpc>
              <a:spcBef>
                <a:spcPts val="1800"/>
              </a:spcBef>
              <a:spcAft>
                <a:spcPts val="0"/>
              </a:spcAft>
              <a:buClr>
                <a:schemeClr val="dk1"/>
              </a:buClr>
              <a:buSzPts val="3273"/>
              <a:buNone/>
            </a:pPr>
            <a:r>
              <a:t/>
            </a:r>
            <a:endParaRPr sz="1600"/>
          </a:p>
        </p:txBody>
      </p:sp>
      <p:pic>
        <p:nvPicPr>
          <p:cNvPr id="179" name="Google Shape;179;p28"/>
          <p:cNvPicPr preferRelativeResize="0"/>
          <p:nvPr/>
        </p:nvPicPr>
        <p:blipFill rotWithShape="1">
          <a:blip r:embed="rId3">
            <a:alphaModFix/>
          </a:blip>
          <a:srcRect b="0" l="0" r="0" t="0"/>
          <a:stretch/>
        </p:blipFill>
        <p:spPr>
          <a:xfrm>
            <a:off x="8023324" y="2520125"/>
            <a:ext cx="2147475" cy="2147475"/>
          </a:xfrm>
          <a:prstGeom prst="rect">
            <a:avLst/>
          </a:prstGeom>
          <a:noFill/>
          <a:ln>
            <a:noFill/>
          </a:ln>
        </p:spPr>
      </p:pic>
      <p:pic>
        <p:nvPicPr>
          <p:cNvPr id="180" name="Google Shape;180;p28"/>
          <p:cNvPicPr preferRelativeResize="0"/>
          <p:nvPr/>
        </p:nvPicPr>
        <p:blipFill rotWithShape="1">
          <a:blip r:embed="rId4">
            <a:alphaModFix/>
          </a:blip>
          <a:srcRect b="0" l="0" r="0" t="0"/>
          <a:stretch/>
        </p:blipFill>
        <p:spPr>
          <a:xfrm>
            <a:off x="10236382" y="2520126"/>
            <a:ext cx="1788813" cy="2147474"/>
          </a:xfrm>
          <a:prstGeom prst="rect">
            <a:avLst/>
          </a:prstGeom>
          <a:noFill/>
          <a:ln>
            <a:noFill/>
          </a:ln>
        </p:spPr>
      </p:pic>
      <p:pic>
        <p:nvPicPr>
          <p:cNvPr id="181" name="Google Shape;181;p28"/>
          <p:cNvPicPr preferRelativeResize="0"/>
          <p:nvPr/>
        </p:nvPicPr>
        <p:blipFill rotWithShape="1">
          <a:blip r:embed="rId5">
            <a:alphaModFix/>
          </a:blip>
          <a:srcRect b="0" l="0" r="0" t="0"/>
          <a:stretch/>
        </p:blipFill>
        <p:spPr>
          <a:xfrm>
            <a:off x="8023325" y="4963624"/>
            <a:ext cx="4001875" cy="14850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838200" y="365125"/>
            <a:ext cx="10515600" cy="9058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lv-LV">
                <a:solidFill>
                  <a:srgbClr val="00587E"/>
                </a:solidFill>
                <a:latin typeface="Arial"/>
                <a:ea typeface="Arial"/>
                <a:cs typeface="Arial"/>
                <a:sym typeface="Arial"/>
              </a:rPr>
              <a:t>Nākotnes tendences un izaicinājumi</a:t>
            </a:r>
            <a:endParaRPr>
              <a:solidFill>
                <a:srgbClr val="00587E"/>
              </a:solidFill>
              <a:latin typeface="Arial"/>
              <a:ea typeface="Arial"/>
              <a:cs typeface="Arial"/>
              <a:sym typeface="Arial"/>
            </a:endParaRPr>
          </a:p>
        </p:txBody>
      </p:sp>
      <p:sp>
        <p:nvSpPr>
          <p:cNvPr id="187" name="Google Shape;187;p29"/>
          <p:cNvSpPr txBox="1"/>
          <p:nvPr>
            <p:ph idx="1" type="body"/>
          </p:nvPr>
        </p:nvSpPr>
        <p:spPr>
          <a:xfrm>
            <a:off x="600450" y="1328075"/>
            <a:ext cx="8322300" cy="461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07000"/>
              </a:lnSpc>
              <a:spcBef>
                <a:spcPts val="1000"/>
              </a:spcBef>
              <a:spcAft>
                <a:spcPts val="0"/>
              </a:spcAft>
              <a:buSzPts val="1600"/>
              <a:buChar char="•"/>
            </a:pPr>
            <a:r>
              <a:rPr lang="lv-LV" sz="1600">
                <a:latin typeface="Calibri"/>
                <a:ea typeface="Calibri"/>
                <a:cs typeface="Calibri"/>
                <a:sym typeface="Calibri"/>
              </a:rPr>
              <a:t>Jaunākie sociālo mediju platformu un rīku attīstības virzieni:  pēdējās </a:t>
            </a:r>
            <a:r>
              <a:rPr lang="lv-LV" sz="1600">
                <a:highlight>
                  <a:srgbClr val="FFFF00"/>
                </a:highlight>
                <a:latin typeface="Calibri"/>
                <a:ea typeface="Calibri"/>
                <a:cs typeface="Calibri"/>
                <a:sym typeface="Calibri"/>
              </a:rPr>
              <a:t>tendences ietver lielāku video satura popularitāti, tiešraides video straumēšanu</a:t>
            </a:r>
            <a:r>
              <a:rPr lang="lv-LV" sz="1600">
                <a:latin typeface="Calibri"/>
                <a:ea typeface="Calibri"/>
                <a:cs typeface="Calibri"/>
                <a:sym typeface="Calibri"/>
              </a:rPr>
              <a:t> un jaunas sociālo mediju platformas, piemēram, TikTok vai Clubhouse. </a:t>
            </a:r>
            <a:r>
              <a:rPr lang="lv-LV" sz="1600">
                <a:highlight>
                  <a:srgbClr val="FFFF00"/>
                </a:highlight>
                <a:latin typeface="Calibri"/>
                <a:ea typeface="Calibri"/>
                <a:cs typeface="Calibri"/>
                <a:sym typeface="Calibri"/>
              </a:rPr>
              <a:t>AR (paplašinātā realitāte) un VR (virtuālā realitāte)</a:t>
            </a:r>
            <a:r>
              <a:rPr lang="lv-LV" sz="1600">
                <a:latin typeface="Calibri"/>
                <a:ea typeface="Calibri"/>
                <a:cs typeface="Calibri"/>
                <a:sym typeface="Calibri"/>
              </a:rPr>
              <a:t> tehnoloģijas arī kļūst arvien svarīgākas, piedāvājot jaunas iespējas lietotājiem.</a:t>
            </a:r>
            <a:endParaRPr sz="1600"/>
          </a:p>
          <a:p>
            <a:pPr indent="-330200" lvl="0" marL="457200" rtl="0" algn="just">
              <a:lnSpc>
                <a:spcPct val="107000"/>
              </a:lnSpc>
              <a:spcBef>
                <a:spcPts val="1800"/>
              </a:spcBef>
              <a:spcAft>
                <a:spcPts val="0"/>
              </a:spcAft>
              <a:buSzPts val="1600"/>
              <a:buChar char="•"/>
            </a:pPr>
            <a:r>
              <a:rPr lang="lv-LV" sz="1600">
                <a:highlight>
                  <a:srgbClr val="FFFF00"/>
                </a:highlight>
                <a:latin typeface="Calibri"/>
                <a:ea typeface="Calibri"/>
                <a:cs typeface="Calibri"/>
                <a:sym typeface="Calibri"/>
              </a:rPr>
              <a:t>Personas datu aizsardzība un privātuma jautājumi</a:t>
            </a:r>
            <a:r>
              <a:rPr lang="lv-LV" sz="1600">
                <a:latin typeface="Calibri"/>
                <a:ea typeface="Calibri"/>
                <a:cs typeface="Calibri"/>
                <a:sym typeface="Calibri"/>
              </a:rPr>
              <a:t>: pieaugoša uzmanība tiek pievērsta personas datu aizsardzībai, kā arī GDPR un privātuma regulējumiem. Sociālo mediju platformām jāievēro stingri datu aizsardzības standarti, lai nodrošinātu lietotāju privātumu un uzticamību.</a:t>
            </a:r>
            <a:endParaRPr sz="1600"/>
          </a:p>
          <a:p>
            <a:pPr indent="-330200" lvl="0" marL="457200" rtl="0" algn="just">
              <a:lnSpc>
                <a:spcPct val="107000"/>
              </a:lnSpc>
              <a:spcBef>
                <a:spcPts val="1800"/>
              </a:spcBef>
              <a:spcAft>
                <a:spcPts val="0"/>
              </a:spcAft>
              <a:buSzPts val="1600"/>
              <a:buChar char="•"/>
            </a:pPr>
            <a:r>
              <a:rPr lang="lv-LV" sz="1600">
                <a:highlight>
                  <a:srgbClr val="FFFF00"/>
                </a:highlight>
                <a:latin typeface="Calibri"/>
                <a:ea typeface="Calibri"/>
                <a:cs typeface="Calibri"/>
                <a:sym typeface="Calibri"/>
              </a:rPr>
              <a:t>Virzība uz personalizētu komunikāciju reālajā laikā</a:t>
            </a:r>
            <a:r>
              <a:rPr lang="lv-LV" sz="1600">
                <a:latin typeface="Calibri"/>
                <a:ea typeface="Calibri"/>
                <a:cs typeface="Calibri"/>
                <a:sym typeface="Calibri"/>
              </a:rPr>
              <a:t>: novērota tendence pievērsties personalizētai un reāllaika komunikācijai, izmantojot mākslīgo intelektu, chatbotus un automātiskās atbildes. Tas ļauj uzņēmumiem sniegt individuālu un ātru atbalstu klientiem, vienlaikus radot personalizētu un interaktīvu pieredzi.</a:t>
            </a:r>
            <a:endParaRPr sz="1600"/>
          </a:p>
          <a:p>
            <a:pPr indent="-330200" lvl="0" marL="457200" rtl="0" algn="just">
              <a:lnSpc>
                <a:spcPct val="107000"/>
              </a:lnSpc>
              <a:spcBef>
                <a:spcPts val="1800"/>
              </a:spcBef>
              <a:spcAft>
                <a:spcPts val="0"/>
              </a:spcAft>
              <a:buSzPts val="1600"/>
              <a:buChar char="•"/>
            </a:pPr>
            <a:r>
              <a:rPr lang="lv-LV" sz="1600">
                <a:latin typeface="Calibri"/>
                <a:ea typeface="Calibri"/>
                <a:cs typeface="Calibri"/>
                <a:sym typeface="Calibri"/>
              </a:rPr>
              <a:t>Komunikācijas nozīme turpmākajā uzņēmējdarbībā: komunikācija ir un būs vitāli svarīga turpmākajā uzņēmējdarbībā, ļaujot uzņēmumiem veidot un uzturēt ilgtermiņa attiecības ar klientiem. </a:t>
            </a:r>
            <a:r>
              <a:rPr lang="lv-LV" sz="1600">
                <a:highlight>
                  <a:srgbClr val="FFFF00"/>
                </a:highlight>
                <a:latin typeface="Calibri"/>
                <a:ea typeface="Calibri"/>
                <a:cs typeface="Calibri"/>
                <a:sym typeface="Calibri"/>
              </a:rPr>
              <a:t>Efektīva komunikācija veicina zīmola uzticamību, klientu iesaistīšanos un pārdošanu</a:t>
            </a:r>
            <a:r>
              <a:rPr lang="lv-LV" sz="1600">
                <a:latin typeface="Calibri"/>
                <a:ea typeface="Calibri"/>
                <a:cs typeface="Calibri"/>
                <a:sym typeface="Calibri"/>
              </a:rPr>
              <a:t>, kā arī nodrošina informācijas apmaiņu un sadarbību ar interesentiem un partneriem.</a:t>
            </a:r>
            <a:endParaRPr sz="1600"/>
          </a:p>
        </p:txBody>
      </p:sp>
      <p:pic>
        <p:nvPicPr>
          <p:cNvPr id="188" name="Google Shape;188;p29"/>
          <p:cNvPicPr preferRelativeResize="0"/>
          <p:nvPr/>
        </p:nvPicPr>
        <p:blipFill rotWithShape="1">
          <a:blip r:embed="rId3">
            <a:alphaModFix/>
          </a:blip>
          <a:srcRect b="0" l="0" r="0" t="0"/>
          <a:stretch/>
        </p:blipFill>
        <p:spPr>
          <a:xfrm>
            <a:off x="9294114" y="2663126"/>
            <a:ext cx="2571750" cy="257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type="ctrTitle"/>
          </p:nvPr>
        </p:nvSpPr>
        <p:spPr>
          <a:xfrm>
            <a:off x="694266" y="1453952"/>
            <a:ext cx="10803466" cy="197504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lv-LV" sz="3500"/>
              <a:t>Studiju kursa</a:t>
            </a:r>
            <a:br>
              <a:rPr lang="lv-LV" sz="3500"/>
            </a:br>
            <a:r>
              <a:rPr b="1" lang="lv-LV" sz="3500"/>
              <a:t>«Digitālais mārketings»</a:t>
            </a:r>
            <a:br>
              <a:rPr b="1" lang="lv-LV" sz="3500"/>
            </a:br>
            <a:r>
              <a:rPr lang="lv-LV" sz="3500"/>
              <a:t>lekciju materiāli</a:t>
            </a:r>
            <a:br>
              <a:rPr lang="lv-LV" sz="3500"/>
            </a:br>
            <a:r>
              <a:rPr lang="lv-LV" sz="2400">
                <a:latin typeface="Calibri"/>
                <a:ea typeface="Calibri"/>
                <a:cs typeface="Calibri"/>
                <a:sym typeface="Calibri"/>
              </a:rPr>
              <a:t>1.5. tēma </a:t>
            </a:r>
            <a:r>
              <a:rPr b="1" lang="lv-LV" sz="2400">
                <a:solidFill>
                  <a:srgbClr val="00587E"/>
                </a:solidFill>
                <a:latin typeface="Calibri"/>
                <a:ea typeface="Calibri"/>
                <a:cs typeface="Calibri"/>
                <a:sym typeface="Calibri"/>
              </a:rPr>
              <a:t>«</a:t>
            </a:r>
            <a:r>
              <a:rPr b="1" lang="lv-LV" sz="2400">
                <a:solidFill>
                  <a:srgbClr val="00587E"/>
                </a:solidFill>
              </a:rPr>
              <a:t>Komunikācija ar klientiem: sociālie mediji, platformas un masu auditorijas rīki</a:t>
            </a:r>
            <a:r>
              <a:rPr b="1" lang="lv-LV" sz="2400">
                <a:solidFill>
                  <a:srgbClr val="00587E"/>
                </a:solidFill>
                <a:latin typeface="Calibri"/>
                <a:ea typeface="Calibri"/>
                <a:cs typeface="Calibri"/>
                <a:sym typeface="Calibri"/>
              </a:rPr>
              <a:t>»</a:t>
            </a:r>
            <a:endParaRPr b="1" sz="2400">
              <a:solidFill>
                <a:srgbClr val="00587E"/>
              </a:solidFill>
              <a:latin typeface="Calibri"/>
              <a:ea typeface="Calibri"/>
              <a:cs typeface="Calibri"/>
              <a:sym typeface="Calibri"/>
            </a:endParaRPr>
          </a:p>
        </p:txBody>
      </p:sp>
      <p:sp>
        <p:nvSpPr>
          <p:cNvPr id="103" name="Google Shape;103;p1"/>
          <p:cNvSpPr/>
          <p:nvPr/>
        </p:nvSpPr>
        <p:spPr>
          <a:xfrm>
            <a:off x="3849757" y="4036679"/>
            <a:ext cx="513115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lv-LV" sz="1800" u="none" cap="none" strike="noStrike">
                <a:solidFill>
                  <a:schemeClr val="dk1"/>
                </a:solidFill>
                <a:latin typeface="Calibri"/>
                <a:ea typeface="Calibri"/>
                <a:cs typeface="Calibri"/>
                <a:sym typeface="Calibri"/>
              </a:rPr>
              <a:t>Autors: dr.oec., prof. Gunta Grīnberga-Zālīte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117652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lv-LV">
                <a:solidFill>
                  <a:srgbClr val="00587E"/>
                </a:solidFill>
                <a:latin typeface="Arial"/>
                <a:ea typeface="Arial"/>
                <a:cs typeface="Arial"/>
                <a:sym typeface="Arial"/>
              </a:rPr>
              <a:t>Komunikācijas ar klientiem būtība un aktualitāte</a:t>
            </a:r>
            <a:endParaRPr>
              <a:solidFill>
                <a:srgbClr val="00587E"/>
              </a:solidFill>
              <a:latin typeface="Arial"/>
              <a:ea typeface="Arial"/>
              <a:cs typeface="Arial"/>
              <a:sym typeface="Arial"/>
            </a:endParaRPr>
          </a:p>
        </p:txBody>
      </p:sp>
      <p:sp>
        <p:nvSpPr>
          <p:cNvPr id="109" name="Google Shape;109;p19"/>
          <p:cNvSpPr txBox="1"/>
          <p:nvPr>
            <p:ph idx="1" type="body"/>
          </p:nvPr>
        </p:nvSpPr>
        <p:spPr>
          <a:xfrm>
            <a:off x="838200" y="1825625"/>
            <a:ext cx="7473696" cy="4351338"/>
          </a:xfrm>
          <a:prstGeom prst="rect">
            <a:avLst/>
          </a:prstGeom>
          <a:noFill/>
          <a:ln>
            <a:noFill/>
          </a:ln>
        </p:spPr>
        <p:txBody>
          <a:bodyPr anchorCtr="0" anchor="t" bIns="45700" lIns="91425" spcFirstLastPara="1" rIns="91425" wrap="square" tIns="45700">
            <a:normAutofit fontScale="62500" lnSpcReduction="20000"/>
          </a:bodyPr>
          <a:lstStyle/>
          <a:p>
            <a:pPr indent="-342900" lvl="0" marL="457200" rtl="0" algn="ctr">
              <a:lnSpc>
                <a:spcPct val="107000"/>
              </a:lnSpc>
              <a:spcBef>
                <a:spcPts val="1000"/>
              </a:spcBef>
              <a:spcAft>
                <a:spcPts val="0"/>
              </a:spcAft>
              <a:buSzPct val="102857"/>
              <a:buChar char="•"/>
            </a:pPr>
            <a:r>
              <a:rPr b="1" lang="lv-LV" u="sng">
                <a:highlight>
                  <a:srgbClr val="FFFF00"/>
                </a:highlight>
                <a:latin typeface="Calibri"/>
                <a:ea typeface="Calibri"/>
                <a:cs typeface="Calibri"/>
                <a:sym typeface="Calibri"/>
              </a:rPr>
              <a:t>Komunikācija</a:t>
            </a:r>
            <a:r>
              <a:rPr lang="lv-LV">
                <a:highlight>
                  <a:srgbClr val="FFFF00"/>
                </a:highlight>
                <a:latin typeface="Calibri"/>
                <a:ea typeface="Calibri"/>
                <a:cs typeface="Calibri"/>
                <a:sym typeface="Calibri"/>
              </a:rPr>
              <a:t> ir būtisks elements uzņēmējdarbībā</a:t>
            </a:r>
            <a:r>
              <a:rPr lang="lv-LV">
                <a:latin typeface="Calibri"/>
                <a:ea typeface="Calibri"/>
                <a:cs typeface="Calibri"/>
                <a:sym typeface="Calibri"/>
              </a:rPr>
              <a:t>, ļaujot uzņēmumiem sazināties ar klientiem, veidot attiecības un nodrošināt abpusēju saprašanos. Tā </a:t>
            </a:r>
            <a:r>
              <a:rPr lang="lv-LV">
                <a:highlight>
                  <a:srgbClr val="FFFF00"/>
                </a:highlight>
                <a:latin typeface="Calibri"/>
                <a:ea typeface="Calibri"/>
                <a:cs typeface="Calibri"/>
                <a:sym typeface="Calibri"/>
              </a:rPr>
              <a:t>palīdz veicināt zīmola izpratni, iegūt atsauksmes un veidot uzticību</a:t>
            </a:r>
            <a:r>
              <a:rPr lang="lv-LV">
                <a:latin typeface="Calibri"/>
                <a:ea typeface="Calibri"/>
                <a:cs typeface="Calibri"/>
                <a:sym typeface="Calibri"/>
              </a:rPr>
              <a:t>. </a:t>
            </a:r>
            <a:endParaRPr/>
          </a:p>
          <a:p>
            <a:pPr indent="-342900" lvl="0" marL="457200" rtl="0" algn="just">
              <a:lnSpc>
                <a:spcPct val="107000"/>
              </a:lnSpc>
              <a:spcBef>
                <a:spcPts val="1800"/>
              </a:spcBef>
              <a:spcAft>
                <a:spcPts val="0"/>
              </a:spcAft>
              <a:buSzPct val="102857"/>
              <a:buChar char="•"/>
            </a:pPr>
            <a:r>
              <a:rPr lang="lv-LV">
                <a:highlight>
                  <a:srgbClr val="FFFF00"/>
                </a:highlight>
                <a:latin typeface="Calibri"/>
                <a:ea typeface="Calibri"/>
                <a:cs typeface="Calibri"/>
                <a:sym typeface="Calibri"/>
              </a:rPr>
              <a:t>Sociālie mediji ir ļoti svarīgs komunikācijas kanāls</a:t>
            </a:r>
            <a:r>
              <a:rPr lang="lv-LV">
                <a:latin typeface="Calibri"/>
                <a:ea typeface="Calibri"/>
                <a:cs typeface="Calibri"/>
                <a:sym typeface="Calibri"/>
              </a:rPr>
              <a:t>, kas </a:t>
            </a:r>
            <a:r>
              <a:rPr lang="lv-LV">
                <a:highlight>
                  <a:srgbClr val="FFFF00"/>
                </a:highlight>
                <a:latin typeface="Calibri"/>
                <a:ea typeface="Calibri"/>
                <a:cs typeface="Calibri"/>
                <a:sym typeface="Calibri"/>
              </a:rPr>
              <a:t>ļauj uzņēmumiem sasniegt un iesaistīt klientus masu mērogā</a:t>
            </a:r>
            <a:r>
              <a:rPr lang="lv-LV">
                <a:latin typeface="Calibri"/>
                <a:ea typeface="Calibri"/>
                <a:cs typeface="Calibri"/>
                <a:sym typeface="Calibri"/>
              </a:rPr>
              <a:t>. Tie </a:t>
            </a:r>
            <a:r>
              <a:rPr lang="lv-LV">
                <a:highlight>
                  <a:srgbClr val="FFFF00"/>
                </a:highlight>
                <a:latin typeface="Calibri"/>
                <a:ea typeface="Calibri"/>
                <a:cs typeface="Calibri"/>
                <a:sym typeface="Calibri"/>
              </a:rPr>
              <a:t>nodrošina nekavējošu un interaktīvu saziņu</a:t>
            </a:r>
            <a:r>
              <a:rPr lang="lv-LV">
                <a:latin typeface="Calibri"/>
                <a:ea typeface="Calibri"/>
                <a:cs typeface="Calibri"/>
                <a:sym typeface="Calibri"/>
              </a:rPr>
              <a:t>, ļauj veidot saskarsmi, sniegt informāciju un piedāvāt atbalstu. </a:t>
            </a:r>
            <a:endParaRPr/>
          </a:p>
          <a:p>
            <a:pPr indent="-342900" lvl="0" marL="457200" rtl="0" algn="just">
              <a:lnSpc>
                <a:spcPct val="107000"/>
              </a:lnSpc>
              <a:spcBef>
                <a:spcPts val="1800"/>
              </a:spcBef>
              <a:spcAft>
                <a:spcPts val="0"/>
              </a:spcAft>
              <a:buSzPct val="102857"/>
              <a:buChar char="•"/>
            </a:pPr>
            <a:r>
              <a:rPr lang="lv-LV">
                <a:highlight>
                  <a:srgbClr val="FFFF00"/>
                </a:highlight>
                <a:latin typeface="Calibri"/>
                <a:ea typeface="Calibri"/>
                <a:cs typeface="Calibri"/>
                <a:sym typeface="Calibri"/>
              </a:rPr>
              <a:t>Masu auditorijas rīki</a:t>
            </a:r>
            <a:r>
              <a:rPr lang="lv-LV">
                <a:latin typeface="Calibri"/>
                <a:ea typeface="Calibri"/>
                <a:cs typeface="Calibri"/>
                <a:sym typeface="Calibri"/>
              </a:rPr>
              <a:t>, piemēram, reklāmas un publicitāte, </a:t>
            </a:r>
            <a:r>
              <a:rPr lang="lv-LV">
                <a:highlight>
                  <a:srgbClr val="FFFF00"/>
                </a:highlight>
                <a:latin typeface="Calibri"/>
                <a:ea typeface="Calibri"/>
                <a:cs typeface="Calibri"/>
                <a:sym typeface="Calibri"/>
              </a:rPr>
              <a:t>ļauj efektīvi sasniegt plašu auditoriju</a:t>
            </a:r>
            <a:r>
              <a:rPr lang="lv-LV">
                <a:latin typeface="Calibri"/>
                <a:ea typeface="Calibri"/>
                <a:cs typeface="Calibri"/>
                <a:sym typeface="Calibri"/>
              </a:rPr>
              <a:t>, palielinot zīmola redzamību un veicinot pārdošanu. Tie sniedz iespēju sasniegt potenciālos klientus dažādās platformās un kanālos.</a:t>
            </a:r>
            <a:endParaRPr/>
          </a:p>
          <a:p>
            <a:pPr indent="0" lvl="0" marL="114300" rtl="0" algn="l">
              <a:lnSpc>
                <a:spcPct val="107000"/>
              </a:lnSpc>
              <a:spcBef>
                <a:spcPts val="1800"/>
              </a:spcBef>
              <a:spcAft>
                <a:spcPts val="0"/>
              </a:spcAft>
              <a:buSzPct val="102857"/>
              <a:buNone/>
            </a:pPr>
            <a:r>
              <a:rPr lang="lv-LV">
                <a:latin typeface="Calibri"/>
                <a:ea typeface="Calibri"/>
                <a:cs typeface="Calibri"/>
                <a:sym typeface="Calibri"/>
              </a:rPr>
              <a:t> </a:t>
            </a:r>
            <a:endParaRPr/>
          </a:p>
          <a:p>
            <a:pPr indent="-228600" lvl="0" marL="457200" rtl="0" algn="l">
              <a:lnSpc>
                <a:spcPct val="90000"/>
              </a:lnSpc>
              <a:spcBef>
                <a:spcPts val="1800"/>
              </a:spcBef>
              <a:spcAft>
                <a:spcPts val="0"/>
              </a:spcAft>
              <a:buClr>
                <a:schemeClr val="dk1"/>
              </a:buClr>
              <a:buSzPct val="102857"/>
              <a:buNone/>
            </a:pPr>
            <a:r>
              <a:t/>
            </a:r>
            <a:endParaRPr/>
          </a:p>
        </p:txBody>
      </p:sp>
      <p:pic>
        <p:nvPicPr>
          <p:cNvPr id="110" name="Google Shape;110;p19"/>
          <p:cNvPicPr preferRelativeResize="0"/>
          <p:nvPr/>
        </p:nvPicPr>
        <p:blipFill rotWithShape="1">
          <a:blip r:embed="rId3">
            <a:alphaModFix/>
          </a:blip>
          <a:srcRect b="0" l="0" r="0" t="0"/>
          <a:stretch/>
        </p:blipFill>
        <p:spPr>
          <a:xfrm>
            <a:off x="8782050" y="1429544"/>
            <a:ext cx="2571750" cy="2571750"/>
          </a:xfrm>
          <a:prstGeom prst="rect">
            <a:avLst/>
          </a:prstGeom>
          <a:noFill/>
          <a:ln>
            <a:noFill/>
          </a:ln>
        </p:spPr>
      </p:pic>
      <p:pic>
        <p:nvPicPr>
          <p:cNvPr id="111" name="Google Shape;111;p19"/>
          <p:cNvPicPr preferRelativeResize="0"/>
          <p:nvPr/>
        </p:nvPicPr>
        <p:blipFill rotWithShape="1">
          <a:blip r:embed="rId4">
            <a:alphaModFix/>
          </a:blip>
          <a:srcRect b="0" l="0" r="0" t="0"/>
          <a:stretch/>
        </p:blipFill>
        <p:spPr>
          <a:xfrm>
            <a:off x="8782050" y="4142581"/>
            <a:ext cx="2571750" cy="2571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lv-LV">
                <a:solidFill>
                  <a:srgbClr val="00587E"/>
                </a:solidFill>
                <a:latin typeface="Arial"/>
                <a:ea typeface="Arial"/>
                <a:cs typeface="Arial"/>
                <a:sym typeface="Arial"/>
              </a:rPr>
              <a:t>Sociālo mediju būtība un iespējas</a:t>
            </a:r>
            <a:endParaRPr>
              <a:solidFill>
                <a:srgbClr val="00587E"/>
              </a:solidFill>
              <a:latin typeface="Arial"/>
              <a:ea typeface="Arial"/>
              <a:cs typeface="Arial"/>
              <a:sym typeface="Arial"/>
            </a:endParaRPr>
          </a:p>
        </p:txBody>
      </p:sp>
      <p:sp>
        <p:nvSpPr>
          <p:cNvPr id="117" name="Google Shape;117;p20"/>
          <p:cNvSpPr txBox="1"/>
          <p:nvPr>
            <p:ph idx="1" type="body"/>
          </p:nvPr>
        </p:nvSpPr>
        <p:spPr>
          <a:xfrm>
            <a:off x="838200" y="1825625"/>
            <a:ext cx="8291322" cy="4351338"/>
          </a:xfrm>
          <a:prstGeom prst="rect">
            <a:avLst/>
          </a:prstGeom>
          <a:noFill/>
          <a:ln>
            <a:noFill/>
          </a:ln>
        </p:spPr>
        <p:txBody>
          <a:bodyPr anchorCtr="0" anchor="t" bIns="45700" lIns="91425" spcFirstLastPara="1" rIns="91425" wrap="square" tIns="45700">
            <a:normAutofit fontScale="70000" lnSpcReduction="20000"/>
          </a:bodyPr>
          <a:lstStyle/>
          <a:p>
            <a:pPr indent="-342900" lvl="0" marL="457200" rtl="0" algn="just">
              <a:lnSpc>
                <a:spcPct val="107000"/>
              </a:lnSpc>
              <a:spcBef>
                <a:spcPts val="1000"/>
              </a:spcBef>
              <a:spcAft>
                <a:spcPts val="0"/>
              </a:spcAft>
              <a:buSzPct val="91836"/>
              <a:buChar char="•"/>
            </a:pPr>
            <a:r>
              <a:rPr b="1" lang="lv-LV" u="sng">
                <a:latin typeface="Calibri"/>
                <a:ea typeface="Calibri"/>
                <a:cs typeface="Calibri"/>
                <a:sym typeface="Calibri"/>
              </a:rPr>
              <a:t>Sociālie mediji ir digitālās platformas</a:t>
            </a:r>
            <a:r>
              <a:rPr lang="lv-LV">
                <a:latin typeface="Calibri"/>
                <a:ea typeface="Calibri"/>
                <a:cs typeface="Calibri"/>
                <a:sym typeface="Calibri"/>
              </a:rPr>
              <a:t>, kurās </a:t>
            </a:r>
            <a:r>
              <a:rPr lang="lv-LV">
                <a:highlight>
                  <a:srgbClr val="FFFF00"/>
                </a:highlight>
                <a:latin typeface="Calibri"/>
                <a:ea typeface="Calibri"/>
                <a:cs typeface="Calibri"/>
                <a:sym typeface="Calibri"/>
              </a:rPr>
              <a:t>lietotāji var dalīties ar saturu, komunicēt un sazināties ar citiem.</a:t>
            </a:r>
            <a:r>
              <a:rPr lang="lv-LV">
                <a:latin typeface="Calibri"/>
                <a:ea typeface="Calibri"/>
                <a:cs typeface="Calibri"/>
                <a:sym typeface="Calibri"/>
              </a:rPr>
              <a:t> Populārākie sociālo mediju kanāli ietver Facebook, Twitter un Instagram. </a:t>
            </a:r>
            <a:endParaRPr/>
          </a:p>
          <a:p>
            <a:pPr indent="-342900" lvl="0" marL="457200" rtl="0" algn="just">
              <a:lnSpc>
                <a:spcPct val="107000"/>
              </a:lnSpc>
              <a:spcBef>
                <a:spcPts val="1800"/>
              </a:spcBef>
              <a:spcAft>
                <a:spcPts val="0"/>
              </a:spcAft>
              <a:buSzPct val="91836"/>
              <a:buChar char="•"/>
            </a:pPr>
            <a:r>
              <a:rPr b="1" lang="lv-LV" u="sng">
                <a:latin typeface="Calibri"/>
                <a:ea typeface="Calibri"/>
                <a:cs typeface="Calibri"/>
                <a:sym typeface="Calibri"/>
              </a:rPr>
              <a:t>Facebook</a:t>
            </a:r>
            <a:r>
              <a:rPr lang="lv-LV">
                <a:latin typeface="Calibri"/>
                <a:ea typeface="Calibri"/>
                <a:cs typeface="Calibri"/>
                <a:sym typeface="Calibri"/>
              </a:rPr>
              <a:t> piedāvā plašu auditoriju, iespēju </a:t>
            </a:r>
            <a:r>
              <a:rPr lang="lv-LV">
                <a:highlight>
                  <a:srgbClr val="FFFF00"/>
                </a:highlight>
                <a:latin typeface="Calibri"/>
                <a:ea typeface="Calibri"/>
                <a:cs typeface="Calibri"/>
                <a:sym typeface="Calibri"/>
              </a:rPr>
              <a:t>dalīties ar saturu, radīt grupas un veidot uzņēmumu lapas</a:t>
            </a:r>
            <a:r>
              <a:rPr lang="lv-LV">
                <a:latin typeface="Calibri"/>
                <a:ea typeface="Calibri"/>
                <a:cs typeface="Calibri"/>
                <a:sym typeface="Calibri"/>
              </a:rPr>
              <a:t>. </a:t>
            </a:r>
            <a:endParaRPr/>
          </a:p>
          <a:p>
            <a:pPr indent="-342900" lvl="0" marL="457200" rtl="0" algn="just">
              <a:lnSpc>
                <a:spcPct val="107000"/>
              </a:lnSpc>
              <a:spcBef>
                <a:spcPts val="1800"/>
              </a:spcBef>
              <a:spcAft>
                <a:spcPts val="0"/>
              </a:spcAft>
              <a:buSzPct val="91836"/>
              <a:buChar char="•"/>
            </a:pPr>
            <a:r>
              <a:rPr b="1" lang="lv-LV" u="sng">
                <a:latin typeface="Calibri"/>
                <a:ea typeface="Calibri"/>
                <a:cs typeface="Calibri"/>
                <a:sym typeface="Calibri"/>
              </a:rPr>
              <a:t>Twitter</a:t>
            </a:r>
            <a:r>
              <a:rPr lang="lv-LV">
                <a:latin typeface="Calibri"/>
                <a:ea typeface="Calibri"/>
                <a:cs typeface="Calibri"/>
                <a:sym typeface="Calibri"/>
              </a:rPr>
              <a:t> ir mikroblogu platforma, kurā </a:t>
            </a:r>
            <a:r>
              <a:rPr lang="lv-LV">
                <a:highlight>
                  <a:srgbClr val="FFFF00"/>
                </a:highlight>
                <a:latin typeface="Calibri"/>
                <a:ea typeface="Calibri"/>
                <a:cs typeface="Calibri"/>
                <a:sym typeface="Calibri"/>
              </a:rPr>
              <a:t>ierobežotu simbolu skaitlī var publicēt īsas ziņas un iegūt plašu sabiedrisko pamanāmību</a:t>
            </a:r>
            <a:r>
              <a:rPr lang="lv-LV">
                <a:latin typeface="Calibri"/>
                <a:ea typeface="Calibri"/>
                <a:cs typeface="Calibri"/>
                <a:sym typeface="Calibri"/>
              </a:rPr>
              <a:t>. Instagram fokusējas uz vizuālo saturu, ļaujot dalīties ar fotoattēliem un video. </a:t>
            </a:r>
            <a:endParaRPr/>
          </a:p>
          <a:p>
            <a:pPr indent="-342900" lvl="0" marL="457200" rtl="0" algn="just">
              <a:lnSpc>
                <a:spcPct val="107000"/>
              </a:lnSpc>
              <a:spcBef>
                <a:spcPts val="1800"/>
              </a:spcBef>
              <a:spcAft>
                <a:spcPts val="0"/>
              </a:spcAft>
              <a:buSzPct val="91836"/>
              <a:buChar char="•"/>
            </a:pPr>
            <a:r>
              <a:rPr lang="lv-LV">
                <a:latin typeface="Calibri"/>
                <a:ea typeface="Calibri"/>
                <a:cs typeface="Calibri"/>
                <a:sym typeface="Calibri"/>
              </a:rPr>
              <a:t>Mērķauditorijas izvēle sociālajos medijos ir svarīga, lai tās lietotājiem būtu interese par uzņēmumu, lai būtu  pielāgota satura veidošana, izpratnes radīšana par produkta/uzņēmuma vērtību un iesaistītu auditoriju.</a:t>
            </a:r>
            <a:endParaRPr/>
          </a:p>
          <a:p>
            <a:pPr indent="-228600" lvl="0" marL="457200" rtl="0" algn="l">
              <a:lnSpc>
                <a:spcPct val="90000"/>
              </a:lnSpc>
              <a:spcBef>
                <a:spcPts val="1800"/>
              </a:spcBef>
              <a:spcAft>
                <a:spcPts val="0"/>
              </a:spcAft>
              <a:buClr>
                <a:schemeClr val="dk1"/>
              </a:buClr>
              <a:buSzPct val="91836"/>
              <a:buNone/>
            </a:pPr>
            <a:r>
              <a:t/>
            </a:r>
            <a:endParaRPr/>
          </a:p>
        </p:txBody>
      </p:sp>
      <p:pic>
        <p:nvPicPr>
          <p:cNvPr id="118" name="Google Shape;118;p20"/>
          <p:cNvPicPr preferRelativeResize="0"/>
          <p:nvPr/>
        </p:nvPicPr>
        <p:blipFill rotWithShape="1">
          <a:blip r:embed="rId3">
            <a:alphaModFix/>
          </a:blip>
          <a:srcRect b="0" l="0" r="0" t="0"/>
          <a:stretch/>
        </p:blipFill>
        <p:spPr>
          <a:xfrm>
            <a:off x="9211818" y="2243709"/>
            <a:ext cx="2571750" cy="257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lv-LV">
                <a:solidFill>
                  <a:srgbClr val="00587E"/>
                </a:solidFill>
                <a:latin typeface="Arial"/>
                <a:ea typeface="Arial"/>
                <a:cs typeface="Arial"/>
                <a:sym typeface="Arial"/>
              </a:rPr>
              <a:t>Sociālo mediju stratēģija</a:t>
            </a:r>
            <a:endParaRPr>
              <a:solidFill>
                <a:srgbClr val="00587E"/>
              </a:solidFill>
              <a:latin typeface="Arial"/>
              <a:ea typeface="Arial"/>
              <a:cs typeface="Arial"/>
              <a:sym typeface="Arial"/>
            </a:endParaRPr>
          </a:p>
        </p:txBody>
      </p:sp>
      <p:sp>
        <p:nvSpPr>
          <p:cNvPr id="124" name="Google Shape;124;p21"/>
          <p:cNvSpPr txBox="1"/>
          <p:nvPr>
            <p:ph idx="1" type="body"/>
          </p:nvPr>
        </p:nvSpPr>
        <p:spPr>
          <a:xfrm>
            <a:off x="838200" y="1825625"/>
            <a:ext cx="8250936" cy="4351338"/>
          </a:xfrm>
          <a:prstGeom prst="rect">
            <a:avLst/>
          </a:prstGeom>
          <a:noFill/>
          <a:ln>
            <a:noFill/>
          </a:ln>
        </p:spPr>
        <p:txBody>
          <a:bodyPr anchorCtr="0" anchor="t" bIns="45700" lIns="91425" spcFirstLastPara="1" rIns="91425" wrap="square" tIns="45700">
            <a:normAutofit fontScale="70000" lnSpcReduction="20000"/>
          </a:bodyPr>
          <a:lstStyle/>
          <a:p>
            <a:pPr indent="-342900" lvl="0" marL="457200" rtl="0" algn="just">
              <a:lnSpc>
                <a:spcPct val="107000"/>
              </a:lnSpc>
              <a:spcBef>
                <a:spcPts val="1000"/>
              </a:spcBef>
              <a:spcAft>
                <a:spcPts val="0"/>
              </a:spcAft>
              <a:buSzPct val="91836"/>
              <a:buChar char="•"/>
            </a:pPr>
            <a:r>
              <a:rPr b="1" lang="lv-LV">
                <a:latin typeface="Calibri"/>
                <a:ea typeface="Calibri"/>
                <a:cs typeface="Calibri"/>
                <a:sym typeface="Calibri"/>
              </a:rPr>
              <a:t>Sociālo mediju stratēģija</a:t>
            </a:r>
            <a:r>
              <a:rPr lang="lv-LV">
                <a:latin typeface="Calibri"/>
                <a:ea typeface="Calibri"/>
                <a:cs typeface="Calibri"/>
                <a:sym typeface="Calibri"/>
              </a:rPr>
              <a:t> ir svarīga, lai veiksmīgi komunicētu ar klientiem. </a:t>
            </a:r>
            <a:r>
              <a:rPr lang="lv-LV">
                <a:highlight>
                  <a:srgbClr val="FFFF00"/>
                </a:highlight>
                <a:latin typeface="Calibri"/>
                <a:ea typeface="Calibri"/>
                <a:cs typeface="Calibri"/>
                <a:sym typeface="Calibri"/>
              </a:rPr>
              <a:t>Mērķu formulēšana </a:t>
            </a:r>
            <a:r>
              <a:rPr lang="lv-LV">
                <a:latin typeface="Calibri"/>
                <a:ea typeface="Calibri"/>
                <a:cs typeface="Calibri"/>
                <a:sym typeface="Calibri"/>
              </a:rPr>
              <a:t>ietver precīzu mērķu noteikšanu, piemēram, palielināt zīmola redzamību vai veicināt pārdošanu. </a:t>
            </a:r>
            <a:endParaRPr/>
          </a:p>
          <a:p>
            <a:pPr indent="-342900" lvl="0" marL="457200" rtl="0" algn="just">
              <a:lnSpc>
                <a:spcPct val="107000"/>
              </a:lnSpc>
              <a:spcBef>
                <a:spcPts val="1800"/>
              </a:spcBef>
              <a:spcAft>
                <a:spcPts val="0"/>
              </a:spcAft>
              <a:buSzPct val="91836"/>
              <a:buChar char="•"/>
            </a:pPr>
            <a:r>
              <a:rPr lang="lv-LV">
                <a:highlight>
                  <a:srgbClr val="FFFF00"/>
                </a:highlight>
                <a:latin typeface="Calibri"/>
                <a:ea typeface="Calibri"/>
                <a:cs typeface="Calibri"/>
                <a:sym typeface="Calibri"/>
              </a:rPr>
              <a:t>Kanālu izvēle un plānošana</a:t>
            </a:r>
            <a:r>
              <a:rPr lang="lv-LV">
                <a:latin typeface="Calibri"/>
                <a:ea typeface="Calibri"/>
                <a:cs typeface="Calibri"/>
                <a:sym typeface="Calibri"/>
              </a:rPr>
              <a:t> ietver atbilstošu sociālo mediju platformu un kanālu izvēli, lai sasniegtu mērķauditoriju. </a:t>
            </a:r>
            <a:endParaRPr/>
          </a:p>
          <a:p>
            <a:pPr indent="-342900" lvl="0" marL="457200" rtl="0" algn="just">
              <a:lnSpc>
                <a:spcPct val="107000"/>
              </a:lnSpc>
              <a:spcBef>
                <a:spcPts val="1800"/>
              </a:spcBef>
              <a:spcAft>
                <a:spcPts val="0"/>
              </a:spcAft>
              <a:buSzPct val="91836"/>
              <a:buChar char="•"/>
            </a:pPr>
            <a:r>
              <a:rPr lang="lv-LV">
                <a:highlight>
                  <a:srgbClr val="FFFF00"/>
                </a:highlight>
                <a:latin typeface="Calibri"/>
                <a:ea typeface="Calibri"/>
                <a:cs typeface="Calibri"/>
                <a:sym typeface="Calibri"/>
              </a:rPr>
              <a:t>Satura veidošana un publicēšana</a:t>
            </a:r>
            <a:r>
              <a:rPr lang="lv-LV">
                <a:latin typeface="Calibri"/>
                <a:ea typeface="Calibri"/>
                <a:cs typeface="Calibri"/>
                <a:sym typeface="Calibri"/>
              </a:rPr>
              <a:t> ir būtisks elements, kurā jāsniedz interesants, aktuāls un vērtīgs saturs klientiem. Interakcija ar klientiem un atbildes sniegšana ļauj uzturēt dialogu, reaģēt uz komentāriem un atbilžu sniegšanu. </a:t>
            </a:r>
            <a:endParaRPr/>
          </a:p>
          <a:p>
            <a:pPr indent="-342900" lvl="0" marL="457200" rtl="0" algn="just">
              <a:lnSpc>
                <a:spcPct val="107000"/>
              </a:lnSpc>
              <a:spcBef>
                <a:spcPts val="1800"/>
              </a:spcBef>
              <a:spcAft>
                <a:spcPts val="0"/>
              </a:spcAft>
              <a:buSzPct val="91836"/>
              <a:buChar char="•"/>
            </a:pPr>
            <a:r>
              <a:rPr lang="lv-LV">
                <a:highlight>
                  <a:srgbClr val="FFFF00"/>
                </a:highlight>
                <a:latin typeface="Calibri"/>
                <a:ea typeface="Calibri"/>
                <a:cs typeface="Calibri"/>
                <a:sym typeface="Calibri"/>
              </a:rPr>
              <a:t>Sociālo mēdiju darbības rezultātu mērīšana un analīze </a:t>
            </a:r>
            <a:r>
              <a:rPr lang="lv-LV">
                <a:latin typeface="Calibri"/>
                <a:ea typeface="Calibri"/>
                <a:cs typeface="Calibri"/>
                <a:sym typeface="Calibri"/>
              </a:rPr>
              <a:t>ļauj novērtēt stratēģijas efektivitāti, izmantojot metrikas un analītiku, un veikt pielāgojumus pēc nepieciešamības.</a:t>
            </a:r>
            <a:endParaRPr/>
          </a:p>
          <a:p>
            <a:pPr indent="-228600" lvl="0" marL="457200" rtl="0" algn="l">
              <a:lnSpc>
                <a:spcPct val="90000"/>
              </a:lnSpc>
              <a:spcBef>
                <a:spcPts val="1800"/>
              </a:spcBef>
              <a:spcAft>
                <a:spcPts val="0"/>
              </a:spcAft>
              <a:buClr>
                <a:schemeClr val="dk1"/>
              </a:buClr>
              <a:buSzPct val="91836"/>
              <a:buNone/>
            </a:pPr>
            <a:r>
              <a:t/>
            </a:r>
            <a:endParaRPr/>
          </a:p>
        </p:txBody>
      </p:sp>
      <p:pic>
        <p:nvPicPr>
          <p:cNvPr id="125" name="Google Shape;125;p21"/>
          <p:cNvPicPr preferRelativeResize="0"/>
          <p:nvPr/>
        </p:nvPicPr>
        <p:blipFill rotWithShape="1">
          <a:blip r:embed="rId3">
            <a:alphaModFix/>
          </a:blip>
          <a:srcRect b="0" l="0" r="0" t="0"/>
          <a:stretch/>
        </p:blipFill>
        <p:spPr>
          <a:xfrm>
            <a:off x="9226677" y="2143125"/>
            <a:ext cx="2571750"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20 Step Social Media Marketing Strategy for Businesses in 2023" id="130" name="Google Shape;130;p22"/>
          <p:cNvPicPr preferRelativeResize="0"/>
          <p:nvPr/>
        </p:nvPicPr>
        <p:blipFill rotWithShape="1">
          <a:blip r:embed="rId3">
            <a:alphaModFix/>
          </a:blip>
          <a:srcRect b="0" l="0" r="0" t="0"/>
          <a:stretch/>
        </p:blipFill>
        <p:spPr>
          <a:xfrm>
            <a:off x="416892" y="117566"/>
            <a:ext cx="6282488" cy="6423193"/>
          </a:xfrm>
          <a:prstGeom prst="rect">
            <a:avLst/>
          </a:prstGeom>
          <a:noFill/>
          <a:ln>
            <a:noFill/>
          </a:ln>
        </p:spPr>
      </p:pic>
      <p:sp>
        <p:nvSpPr>
          <p:cNvPr id="131" name="Google Shape;131;p22"/>
          <p:cNvSpPr txBox="1"/>
          <p:nvPr/>
        </p:nvSpPr>
        <p:spPr>
          <a:xfrm>
            <a:off x="597159" y="6475445"/>
            <a:ext cx="10909041" cy="3847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lv-LV" sz="900" u="none" cap="none" strike="noStrike">
                <a:solidFill>
                  <a:srgbClr val="000000"/>
                </a:solidFill>
                <a:latin typeface="Arial"/>
                <a:ea typeface="Arial"/>
                <a:cs typeface="Arial"/>
                <a:sym typeface="Arial"/>
              </a:rPr>
              <a:t>Avots: Influencer marketin hub (s.a.), https://www.google.com/url?sa=i&amp;url=https%3A%2F%2Finfluencermarketinghub.com%2Fsocial-media-marketing-strategy%2F&amp;psig=AOvVaw1xL8QdAAj4gV9BsYT9f1Uk&amp;ust=1686859159876000&amp;source=images&amp;cd=vfe&amp;ved=0CBMQjhxqFwoTCLDvgZrGw_8CFQAAAAAdAAAAABA</a:t>
            </a:r>
            <a:r>
              <a:rPr b="0" i="0" lang="lv-LV" sz="1000" u="none" cap="none" strike="noStrike">
                <a:solidFill>
                  <a:srgbClr val="000000"/>
                </a:solidFill>
                <a:latin typeface="Arial"/>
                <a:ea typeface="Arial"/>
                <a:cs typeface="Arial"/>
                <a:sym typeface="Arial"/>
              </a:rPr>
              <a:t>_</a:t>
            </a:r>
            <a:endParaRPr/>
          </a:p>
        </p:txBody>
      </p:sp>
      <p:pic>
        <p:nvPicPr>
          <p:cNvPr id="132" name="Google Shape;132;p22"/>
          <p:cNvPicPr preferRelativeResize="0"/>
          <p:nvPr/>
        </p:nvPicPr>
        <p:blipFill rotWithShape="1">
          <a:blip r:embed="rId4">
            <a:alphaModFix/>
          </a:blip>
          <a:srcRect b="0" l="0" r="0" t="0"/>
          <a:stretch/>
        </p:blipFill>
        <p:spPr>
          <a:xfrm>
            <a:off x="6383699" y="1806732"/>
            <a:ext cx="5042748" cy="3262487"/>
          </a:xfrm>
          <a:prstGeom prst="rect">
            <a:avLst/>
          </a:prstGeom>
          <a:noFill/>
          <a:ln>
            <a:noFill/>
          </a:ln>
        </p:spPr>
      </p:pic>
      <p:sp>
        <p:nvSpPr>
          <p:cNvPr id="133" name="Google Shape;133;p22"/>
          <p:cNvSpPr txBox="1"/>
          <p:nvPr/>
        </p:nvSpPr>
        <p:spPr>
          <a:xfrm>
            <a:off x="6876662" y="5253135"/>
            <a:ext cx="4477138" cy="10618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lv-LV" sz="900" u="none" cap="none" strike="noStrike">
                <a:solidFill>
                  <a:srgbClr val="000000"/>
                </a:solidFill>
                <a:latin typeface="Arial"/>
                <a:ea typeface="Arial"/>
                <a:cs typeface="Arial"/>
                <a:sym typeface="Arial"/>
              </a:rPr>
              <a:t>Avots: Smart insights (s.a.), https://www.google.com/url?sa=i&amp;url=https%3A%2F%2Fwww.smartinsights.com%2Fb2b-digital-marketing%2Fb2b-social-media-marketing%2Fcreating-social-media-strategy-b2b-audiences-products-services%2F&amp;psig=AOvVaw1xL8QdAAj4gV9BsYT9f1Uk&amp;ust=1686859159876000&amp;source=images&amp;cd=vfe&amp;ved=0CBMQjhxqFwoTCLDvgZrGw_8CFQAAAAAdAAAAABBK </a:t>
            </a:r>
            <a:endParaRPr/>
          </a:p>
        </p:txBody>
      </p:sp>
      <p:sp>
        <p:nvSpPr>
          <p:cNvPr id="134" name="Google Shape;134;p22"/>
          <p:cNvSpPr txBox="1"/>
          <p:nvPr/>
        </p:nvSpPr>
        <p:spPr>
          <a:xfrm>
            <a:off x="6732360" y="223934"/>
            <a:ext cx="50427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lv-LV" sz="4400" u="none" cap="none" strike="noStrike">
                <a:solidFill>
                  <a:srgbClr val="00587E"/>
                </a:solidFill>
                <a:latin typeface="Arial"/>
                <a:ea typeface="Arial"/>
                <a:cs typeface="Arial"/>
                <a:sym typeface="Arial"/>
              </a:rPr>
              <a:t>Sociālo mediju stratēģijas izstrādes process</a:t>
            </a:r>
            <a:endParaRPr>
              <a:solidFill>
                <a:srgbClr val="00587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lv-LV">
                <a:solidFill>
                  <a:srgbClr val="00587E"/>
                </a:solidFill>
                <a:latin typeface="Arial"/>
                <a:ea typeface="Arial"/>
                <a:cs typeface="Arial"/>
                <a:sym typeface="Arial"/>
              </a:rPr>
              <a:t>Platformas un e-pastu mārketinga iespējas  komunikācijai ar klientiem</a:t>
            </a:r>
            <a:endParaRPr>
              <a:solidFill>
                <a:srgbClr val="00587E"/>
              </a:solidFill>
              <a:latin typeface="Arial"/>
              <a:ea typeface="Arial"/>
              <a:cs typeface="Arial"/>
              <a:sym typeface="Arial"/>
            </a:endParaRPr>
          </a:p>
        </p:txBody>
      </p:sp>
      <p:sp>
        <p:nvSpPr>
          <p:cNvPr id="140" name="Google Shape;140;p23"/>
          <p:cNvSpPr txBox="1"/>
          <p:nvPr>
            <p:ph idx="1" type="body"/>
          </p:nvPr>
        </p:nvSpPr>
        <p:spPr>
          <a:xfrm>
            <a:off x="838200" y="1825625"/>
            <a:ext cx="766572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lv-LV">
                <a:highlight>
                  <a:srgbClr val="FFFF00"/>
                </a:highlight>
                <a:latin typeface="Calibri"/>
                <a:ea typeface="Calibri"/>
                <a:cs typeface="Calibri"/>
                <a:sym typeface="Calibri"/>
              </a:rPr>
              <a:t>Tiešsaistes čati </a:t>
            </a:r>
            <a:r>
              <a:rPr lang="lv-LV">
                <a:latin typeface="Calibri"/>
                <a:ea typeface="Calibri"/>
                <a:cs typeface="Calibri"/>
                <a:sym typeface="Calibri"/>
              </a:rPr>
              <a:t>un atbalsta rīki nodrošina ātru un tiešu saziņu, palīdzot klientiem saņemt atbildes uz jautājumiem un risināt problēmas. </a:t>
            </a:r>
            <a:endParaRPr/>
          </a:p>
          <a:p>
            <a:pPr indent="-342900" lvl="0" marL="457200" rtl="0" algn="just">
              <a:lnSpc>
                <a:spcPct val="90000"/>
              </a:lnSpc>
              <a:spcBef>
                <a:spcPts val="1000"/>
              </a:spcBef>
              <a:spcAft>
                <a:spcPts val="0"/>
              </a:spcAft>
              <a:buSzPts val="1800"/>
              <a:buChar char="•"/>
            </a:pPr>
            <a:r>
              <a:rPr lang="lv-LV">
                <a:highlight>
                  <a:srgbClr val="FFFF00"/>
                </a:highlight>
                <a:latin typeface="Calibri"/>
                <a:ea typeface="Calibri"/>
                <a:cs typeface="Calibri"/>
                <a:sym typeface="Calibri"/>
              </a:rPr>
              <a:t>E-pasta mārketinga sistēmas </a:t>
            </a:r>
            <a:r>
              <a:rPr lang="lv-LV">
                <a:latin typeface="Calibri"/>
                <a:ea typeface="Calibri"/>
                <a:cs typeface="Calibri"/>
                <a:sym typeface="Calibri"/>
              </a:rPr>
              <a:t>ir lielisks veids, kā sasniegt klientus ar personalizētu informāciju, veicot nosūtīšanu masu mērogā. </a:t>
            </a:r>
            <a:endParaRPr/>
          </a:p>
          <a:p>
            <a:pPr indent="-342900" lvl="0" marL="457200" rtl="0" algn="just">
              <a:lnSpc>
                <a:spcPct val="90000"/>
              </a:lnSpc>
              <a:spcBef>
                <a:spcPts val="1000"/>
              </a:spcBef>
              <a:spcAft>
                <a:spcPts val="0"/>
              </a:spcAft>
              <a:buSzPts val="1800"/>
              <a:buChar char="•"/>
            </a:pPr>
            <a:r>
              <a:rPr lang="lv-LV">
                <a:highlight>
                  <a:srgbClr val="FFFF00"/>
                </a:highlight>
                <a:latin typeface="Calibri"/>
                <a:ea typeface="Calibri"/>
                <a:cs typeface="Calibri"/>
                <a:sym typeface="Calibri"/>
              </a:rPr>
              <a:t>Tiešsaistes rezervēšanas un pasūtīšanas platformas</a:t>
            </a:r>
            <a:r>
              <a:rPr lang="lv-LV">
                <a:latin typeface="Calibri"/>
                <a:ea typeface="Calibri"/>
                <a:cs typeface="Calibri"/>
                <a:sym typeface="Calibri"/>
              </a:rPr>
              <a:t> ļauj klientiem viegli veikt rezervācijas vai pasūtījumus, uzlabojot klientu pieredzi un palielinot pārdošanas efektivitāti. </a:t>
            </a:r>
            <a:endParaRPr/>
          </a:p>
        </p:txBody>
      </p:sp>
      <p:pic>
        <p:nvPicPr>
          <p:cNvPr id="141" name="Google Shape;141;p23"/>
          <p:cNvPicPr preferRelativeResize="0"/>
          <p:nvPr/>
        </p:nvPicPr>
        <p:blipFill rotWithShape="1">
          <a:blip r:embed="rId3">
            <a:alphaModFix/>
          </a:blip>
          <a:srcRect b="0" l="0" r="0" t="0"/>
          <a:stretch/>
        </p:blipFill>
        <p:spPr>
          <a:xfrm>
            <a:off x="8998077" y="2078695"/>
            <a:ext cx="2571750" cy="257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lv-LV">
                <a:solidFill>
                  <a:srgbClr val="00587E"/>
                </a:solidFill>
                <a:latin typeface="Arial"/>
                <a:ea typeface="Arial"/>
                <a:cs typeface="Arial"/>
                <a:sym typeface="Arial"/>
              </a:rPr>
              <a:t>Platformas un e-pastu mārketinga izmantošanas praktiski piemēri</a:t>
            </a:r>
            <a:endParaRPr>
              <a:solidFill>
                <a:srgbClr val="00587E"/>
              </a:solidFill>
              <a:latin typeface="Arial"/>
              <a:ea typeface="Arial"/>
              <a:cs typeface="Arial"/>
              <a:sym typeface="Arial"/>
            </a:endParaRPr>
          </a:p>
        </p:txBody>
      </p:sp>
      <p:sp>
        <p:nvSpPr>
          <p:cNvPr id="147" name="Google Shape;147;p24"/>
          <p:cNvSpPr txBox="1"/>
          <p:nvPr>
            <p:ph idx="1" type="body"/>
          </p:nvPr>
        </p:nvSpPr>
        <p:spPr>
          <a:xfrm>
            <a:off x="484632" y="1825625"/>
            <a:ext cx="8897112" cy="4351338"/>
          </a:xfrm>
          <a:prstGeom prst="rect">
            <a:avLst/>
          </a:prstGeom>
          <a:noFill/>
          <a:ln>
            <a:noFill/>
          </a:ln>
        </p:spPr>
        <p:txBody>
          <a:bodyPr anchorCtr="0" anchor="t" bIns="45700" lIns="91425" spcFirstLastPara="1" rIns="91425" wrap="square" tIns="45700">
            <a:normAutofit fontScale="70000"/>
          </a:bodyPr>
          <a:lstStyle/>
          <a:p>
            <a:pPr indent="-331838" lvl="0" marL="457200" rtl="0" algn="just">
              <a:lnSpc>
                <a:spcPct val="107000"/>
              </a:lnSpc>
              <a:spcBef>
                <a:spcPts val="1000"/>
              </a:spcBef>
              <a:spcAft>
                <a:spcPts val="0"/>
              </a:spcAft>
              <a:buSzPct val="82949"/>
              <a:buChar char="•"/>
            </a:pPr>
            <a:r>
              <a:rPr lang="lv-LV">
                <a:latin typeface="Calibri"/>
                <a:ea typeface="Calibri"/>
                <a:cs typeface="Calibri"/>
                <a:sym typeface="Calibri"/>
              </a:rPr>
              <a:t>Tiešsaistes čati un tiešsaistes atbalsta rīki: piemēram, uzņēmums var izmantot tiešsaistes čatu vietnē vai lietotnē, </a:t>
            </a:r>
            <a:r>
              <a:rPr b="1" lang="lv-LV"/>
              <a:t>lai sniegtu klientiem ratbalstu un palīdzību reālajā laikā</a:t>
            </a:r>
            <a:r>
              <a:rPr lang="lv-LV">
                <a:latin typeface="Calibri"/>
                <a:ea typeface="Calibri"/>
                <a:cs typeface="Calibri"/>
                <a:sym typeface="Calibri"/>
              </a:rPr>
              <a:t>, risinot viņu jautājumus un problēmas.</a:t>
            </a:r>
            <a:endParaRPr/>
          </a:p>
          <a:p>
            <a:pPr indent="-331838" lvl="0" marL="457200" rtl="0" algn="just">
              <a:lnSpc>
                <a:spcPct val="107000"/>
              </a:lnSpc>
              <a:spcBef>
                <a:spcPts val="1800"/>
              </a:spcBef>
              <a:spcAft>
                <a:spcPts val="0"/>
              </a:spcAft>
              <a:buSzPct val="82949"/>
              <a:buChar char="•"/>
            </a:pPr>
            <a:r>
              <a:rPr lang="lv-LV">
                <a:latin typeface="Calibri"/>
                <a:ea typeface="Calibri"/>
                <a:cs typeface="Calibri"/>
                <a:sym typeface="Calibri"/>
              </a:rPr>
              <a:t>E-pasta mārketinga sistēmas: piemēram, uzņēmums var izveidot e-pasta kampaņas, </a:t>
            </a:r>
            <a:r>
              <a:rPr b="1" lang="lv-LV"/>
              <a:t>sūtot personalizētus piedāvājumus un jaunumus</a:t>
            </a:r>
            <a:r>
              <a:rPr lang="lv-LV">
                <a:latin typeface="Calibri"/>
                <a:ea typeface="Calibri"/>
                <a:cs typeface="Calibri"/>
                <a:sym typeface="Calibri"/>
              </a:rPr>
              <a:t> saviem abonentiem, veicinot pārdošanu.</a:t>
            </a:r>
            <a:endParaRPr/>
          </a:p>
          <a:p>
            <a:pPr indent="-331838" lvl="0" marL="457200" rtl="0" algn="just">
              <a:lnSpc>
                <a:spcPct val="107000"/>
              </a:lnSpc>
              <a:spcBef>
                <a:spcPts val="1800"/>
              </a:spcBef>
              <a:spcAft>
                <a:spcPts val="0"/>
              </a:spcAft>
              <a:buSzPct val="82949"/>
              <a:buChar char="•"/>
            </a:pPr>
            <a:r>
              <a:rPr lang="lv-LV">
                <a:latin typeface="Calibri"/>
                <a:ea typeface="Calibri"/>
                <a:cs typeface="Calibri"/>
                <a:sym typeface="Calibri"/>
              </a:rPr>
              <a:t>Tiešsaistes rezervēšanas un pasūtīšanas platformas: piemēram, restorāns var izveidot tiešsaistes rezervēšanas sistēmu savā mājaslapā vai mobilajā lietotnē, kur </a:t>
            </a:r>
            <a:r>
              <a:rPr b="1" lang="lv-LV"/>
              <a:t>klienti var ērti rezervēt galdiņu un veikt pasūtījumus</a:t>
            </a:r>
            <a:r>
              <a:rPr lang="lv-LV">
                <a:latin typeface="Calibri"/>
                <a:ea typeface="Calibri"/>
                <a:cs typeface="Calibri"/>
                <a:sym typeface="Calibri"/>
              </a:rPr>
              <a:t>, uzlabojot rezervāciju procesu un samazinot laiku, kas nepieciešams, lai veiktu pasūtījumu.</a:t>
            </a:r>
            <a:endParaRPr/>
          </a:p>
          <a:p>
            <a:pPr indent="-228600" lvl="0" marL="457200" rtl="0" algn="l">
              <a:lnSpc>
                <a:spcPct val="90000"/>
              </a:lnSpc>
              <a:spcBef>
                <a:spcPts val="1800"/>
              </a:spcBef>
              <a:spcAft>
                <a:spcPts val="0"/>
              </a:spcAft>
              <a:buClr>
                <a:schemeClr val="dk1"/>
              </a:buClr>
              <a:buSzPct val="82949"/>
              <a:buNone/>
            </a:pPr>
            <a:r>
              <a:t/>
            </a:r>
            <a:endParaRPr/>
          </a:p>
        </p:txBody>
      </p:sp>
      <p:pic>
        <p:nvPicPr>
          <p:cNvPr id="148" name="Google Shape;148;p24"/>
          <p:cNvPicPr preferRelativeResize="0"/>
          <p:nvPr/>
        </p:nvPicPr>
        <p:blipFill rotWithShape="1">
          <a:blip r:embed="rId3">
            <a:alphaModFix/>
          </a:blip>
          <a:srcRect b="0" l="0" r="0" t="0"/>
          <a:stretch/>
        </p:blipFill>
        <p:spPr>
          <a:xfrm>
            <a:off x="9789985" y="720725"/>
            <a:ext cx="2066925" cy="2209800"/>
          </a:xfrm>
          <a:prstGeom prst="rect">
            <a:avLst/>
          </a:prstGeom>
          <a:noFill/>
          <a:ln>
            <a:noFill/>
          </a:ln>
        </p:spPr>
      </p:pic>
      <p:pic>
        <p:nvPicPr>
          <p:cNvPr id="149" name="Google Shape;149;p24"/>
          <p:cNvPicPr preferRelativeResize="0"/>
          <p:nvPr/>
        </p:nvPicPr>
        <p:blipFill rotWithShape="1">
          <a:blip r:embed="rId4">
            <a:alphaModFix/>
          </a:blip>
          <a:srcRect b="0" l="0" r="0" t="0"/>
          <a:stretch/>
        </p:blipFill>
        <p:spPr>
          <a:xfrm>
            <a:off x="9670241" y="4001294"/>
            <a:ext cx="2306411" cy="1585658"/>
          </a:xfrm>
          <a:prstGeom prst="rect">
            <a:avLst/>
          </a:prstGeom>
          <a:noFill/>
          <a:ln>
            <a:noFill/>
          </a:ln>
        </p:spPr>
      </p:pic>
      <p:pic>
        <p:nvPicPr>
          <p:cNvPr id="150" name="Google Shape;150;p24"/>
          <p:cNvPicPr preferRelativeResize="0"/>
          <p:nvPr/>
        </p:nvPicPr>
        <p:blipFill rotWithShape="1">
          <a:blip r:embed="rId5">
            <a:alphaModFix/>
          </a:blip>
          <a:srcRect b="0" l="0" r="0" t="0"/>
          <a:stretch/>
        </p:blipFill>
        <p:spPr>
          <a:xfrm>
            <a:off x="9592056" y="4664456"/>
            <a:ext cx="2384596" cy="14728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lv-LV">
                <a:solidFill>
                  <a:srgbClr val="00587E"/>
                </a:solidFill>
                <a:latin typeface="Arial"/>
                <a:ea typeface="Arial"/>
                <a:cs typeface="Arial"/>
                <a:sym typeface="Arial"/>
              </a:rPr>
              <a:t>Praktiski ieguvumi uzņēmumiem, izmantojot masu auditorijas rīkus</a:t>
            </a:r>
            <a:endParaRPr>
              <a:solidFill>
                <a:srgbClr val="00587E"/>
              </a:solidFill>
              <a:latin typeface="Arial"/>
              <a:ea typeface="Arial"/>
              <a:cs typeface="Arial"/>
              <a:sym typeface="Arial"/>
            </a:endParaRPr>
          </a:p>
        </p:txBody>
      </p:sp>
      <p:sp>
        <p:nvSpPr>
          <p:cNvPr id="156" name="Google Shape;156;p25"/>
          <p:cNvSpPr txBox="1"/>
          <p:nvPr>
            <p:ph idx="1" type="body"/>
          </p:nvPr>
        </p:nvSpPr>
        <p:spPr>
          <a:xfrm>
            <a:off x="838200" y="1825625"/>
            <a:ext cx="7766304" cy="4351338"/>
          </a:xfrm>
          <a:prstGeom prst="rect">
            <a:avLst/>
          </a:prstGeom>
          <a:noFill/>
          <a:ln>
            <a:noFill/>
          </a:ln>
        </p:spPr>
        <p:txBody>
          <a:bodyPr anchorCtr="0" anchor="t" bIns="45700" lIns="91425" spcFirstLastPara="1" rIns="91425" wrap="square" tIns="45700">
            <a:normAutofit fontScale="77500" lnSpcReduction="20000"/>
          </a:bodyPr>
          <a:lstStyle/>
          <a:p>
            <a:pPr indent="-342900" lvl="0" marL="457200" rtl="0" algn="just">
              <a:lnSpc>
                <a:spcPct val="107000"/>
              </a:lnSpc>
              <a:spcBef>
                <a:spcPts val="1000"/>
              </a:spcBef>
              <a:spcAft>
                <a:spcPts val="0"/>
              </a:spcAft>
              <a:buSzPct val="82949"/>
              <a:buChar char="•"/>
            </a:pPr>
            <a:r>
              <a:rPr lang="lv-LV">
                <a:latin typeface="Calibri"/>
                <a:ea typeface="Calibri"/>
                <a:cs typeface="Calibri"/>
                <a:sym typeface="Calibri"/>
              </a:rPr>
              <a:t>Masu auditorijas rīki ir efektīvi, lai sasniegtu plašu auditoriju. Tiešsaistes reklāmas, piemēram, Google AdWords un Facebook reklāmas, </a:t>
            </a:r>
            <a:r>
              <a:rPr lang="lv-LV">
                <a:highlight>
                  <a:srgbClr val="FFFF00"/>
                </a:highlight>
                <a:latin typeface="Calibri"/>
                <a:ea typeface="Calibri"/>
                <a:cs typeface="Calibri"/>
                <a:sym typeface="Calibri"/>
              </a:rPr>
              <a:t>ļauj precīzi mērķēt reklāmas uz potenciāliem klientiem, palielinot zīmola redzamību un piesaistot jaunus klientus. </a:t>
            </a:r>
            <a:endParaRPr/>
          </a:p>
          <a:p>
            <a:pPr indent="-342900" lvl="0" marL="457200" rtl="0" algn="just">
              <a:lnSpc>
                <a:spcPct val="107000"/>
              </a:lnSpc>
              <a:spcBef>
                <a:spcPts val="1800"/>
              </a:spcBef>
              <a:spcAft>
                <a:spcPts val="0"/>
              </a:spcAft>
              <a:buSzPct val="82949"/>
              <a:buChar char="•"/>
            </a:pPr>
            <a:r>
              <a:rPr lang="lv-LV">
                <a:latin typeface="Calibri"/>
                <a:ea typeface="Calibri"/>
                <a:cs typeface="Calibri"/>
                <a:sym typeface="Calibri"/>
              </a:rPr>
              <a:t>Publicitāte presei un medijos ir veids, kā </a:t>
            </a:r>
            <a:r>
              <a:rPr lang="lv-LV">
                <a:highlight>
                  <a:srgbClr val="FFFF00"/>
                </a:highlight>
                <a:latin typeface="Calibri"/>
                <a:ea typeface="Calibri"/>
                <a:cs typeface="Calibri"/>
                <a:sym typeface="Calibri"/>
              </a:rPr>
              <a:t>iegūt sabiedrisko pamanāmību</a:t>
            </a:r>
            <a:r>
              <a:rPr lang="lv-LV">
                <a:latin typeface="Calibri"/>
                <a:ea typeface="Calibri"/>
                <a:cs typeface="Calibri"/>
                <a:sym typeface="Calibri"/>
              </a:rPr>
              <a:t>, sniedzot informāciju un rakstus par uzņēmumu vai produktu. </a:t>
            </a:r>
            <a:endParaRPr/>
          </a:p>
          <a:p>
            <a:pPr indent="-342900" lvl="0" marL="457200" rtl="0" algn="just">
              <a:lnSpc>
                <a:spcPct val="107000"/>
              </a:lnSpc>
              <a:spcBef>
                <a:spcPts val="1800"/>
              </a:spcBef>
              <a:spcAft>
                <a:spcPts val="0"/>
              </a:spcAft>
              <a:buSzPct val="82949"/>
              <a:buChar char="•"/>
            </a:pPr>
            <a:r>
              <a:rPr lang="lv-LV">
                <a:latin typeface="Calibri"/>
                <a:ea typeface="Calibri"/>
                <a:cs typeface="Calibri"/>
                <a:sym typeface="Calibri"/>
              </a:rPr>
              <a:t>Ietekmīgu personu sadarbība un influenceru mārketings </a:t>
            </a:r>
            <a:r>
              <a:rPr lang="lv-LV">
                <a:highlight>
                  <a:srgbClr val="FFFF00"/>
                </a:highlight>
                <a:latin typeface="Calibri"/>
                <a:ea typeface="Calibri"/>
                <a:cs typeface="Calibri"/>
                <a:sym typeface="Calibri"/>
              </a:rPr>
              <a:t>ļauj sadarboties ar ietekmīgiem indivīdiem, kuriem ir liela sekotāju bāze sociālajos medijos</a:t>
            </a:r>
            <a:r>
              <a:rPr lang="lv-LV">
                <a:latin typeface="Calibri"/>
                <a:ea typeface="Calibri"/>
                <a:cs typeface="Calibri"/>
                <a:sym typeface="Calibri"/>
              </a:rPr>
              <a:t>, lai veicinātu zīmola uzticamību un piesaistītu jaunus klientus.</a:t>
            </a:r>
            <a:endParaRPr/>
          </a:p>
          <a:p>
            <a:pPr indent="-228600" lvl="0" marL="457200" rtl="0" algn="l">
              <a:lnSpc>
                <a:spcPct val="90000"/>
              </a:lnSpc>
              <a:spcBef>
                <a:spcPts val="1800"/>
              </a:spcBef>
              <a:spcAft>
                <a:spcPts val="0"/>
              </a:spcAft>
              <a:buClr>
                <a:schemeClr val="dk1"/>
              </a:buClr>
              <a:buSzPct val="82949"/>
              <a:buNone/>
            </a:pPr>
            <a:r>
              <a:t/>
            </a:r>
            <a:endParaRPr/>
          </a:p>
        </p:txBody>
      </p:sp>
      <p:pic>
        <p:nvPicPr>
          <p:cNvPr id="157" name="Google Shape;157;p25"/>
          <p:cNvPicPr preferRelativeResize="0"/>
          <p:nvPr/>
        </p:nvPicPr>
        <p:blipFill rotWithShape="1">
          <a:blip r:embed="rId3">
            <a:alphaModFix/>
          </a:blip>
          <a:srcRect b="0" l="0" r="0" t="0"/>
          <a:stretch/>
        </p:blipFill>
        <p:spPr>
          <a:xfrm>
            <a:off x="8782050" y="3605213"/>
            <a:ext cx="2571750" cy="257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2023-01-20T11:09:16Z</dcterms:created>
  <dc:creator>Jeļena Lonska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0x010100C68C2120135FDC439BD82F2C4EF3B239</vt:lpwstr>
  </property>
  <property fmtid="{D5CDD505-2E9C-101B-9397-08002B2CF9AE}" pid="3" name="MediaServiceImageTags">
    <vt:lpwstr/>
  </property>
</Properties>
</file>