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sldIdLst>
    <p:sldId id="264" r:id="rId3"/>
    <p:sldId id="265" r:id="rId4"/>
    <p:sldId id="258" r:id="rId5"/>
    <p:sldId id="439" r:id="rId6"/>
    <p:sldId id="440" r:id="rId7"/>
    <p:sldId id="442" r:id="rId8"/>
    <p:sldId id="443" r:id="rId9"/>
    <p:sldId id="444" r:id="rId10"/>
    <p:sldId id="445" r:id="rId11"/>
    <p:sldId id="498" r:id="rId12"/>
    <p:sldId id="446" r:id="rId13"/>
    <p:sldId id="447" r:id="rId14"/>
    <p:sldId id="457" r:id="rId15"/>
    <p:sldId id="458" r:id="rId16"/>
    <p:sldId id="459" r:id="rId17"/>
    <p:sldId id="461" r:id="rId18"/>
    <p:sldId id="462" r:id="rId19"/>
    <p:sldId id="499" r:id="rId20"/>
    <p:sldId id="500" r:id="rId21"/>
    <p:sldId id="501" r:id="rId22"/>
    <p:sldId id="463" r:id="rId23"/>
    <p:sldId id="464" r:id="rId24"/>
    <p:sldId id="263" r:id="rId2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" userDrawn="1">
          <p15:clr>
            <a:srgbClr val="A4A3A4"/>
          </p15:clr>
        </p15:guide>
        <p15:guide id="2" pos="2880">
          <p15:clr>
            <a:srgbClr val="A4A3A4"/>
          </p15:clr>
        </p15:guide>
        <p15:guide id="3" pos="295" userDrawn="1">
          <p15:clr>
            <a:srgbClr val="A4A3A4"/>
          </p15:clr>
        </p15:guide>
        <p15:guide id="4" orient="horz" pos="758" userDrawn="1">
          <p15:clr>
            <a:srgbClr val="A4A3A4"/>
          </p15:clr>
        </p15:guide>
        <p15:guide id="5" orient="horz" pos="103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7E"/>
    <a:srgbClr val="00AC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1"/>
  </p:normalViewPr>
  <p:slideViewPr>
    <p:cSldViewPr>
      <p:cViewPr varScale="1">
        <p:scale>
          <a:sx n="140" d="100"/>
          <a:sy n="140" d="100"/>
        </p:scale>
        <p:origin x="168" y="120"/>
      </p:cViewPr>
      <p:guideLst>
        <p:guide orient="horz" pos="214"/>
        <p:guide pos="2880"/>
        <p:guide pos="295"/>
        <p:guide orient="horz" pos="758"/>
        <p:guide orient="horz" pos="103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58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42910" y="2143122"/>
            <a:ext cx="7486648" cy="1102519"/>
          </a:xfrm>
        </p:spPr>
        <p:txBody>
          <a:bodyPr/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lv-LV" dirty="0"/>
              <a:t>VIRSRAKSTS PREZENTĀCIJAI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42910" y="3429006"/>
            <a:ext cx="7529538" cy="800094"/>
          </a:xfrm>
        </p:spPr>
        <p:txBody>
          <a:bodyPr>
            <a:normAutofit/>
          </a:bodyPr>
          <a:lstStyle>
            <a:lvl1pPr marL="0" indent="0" algn="l">
              <a:buNone/>
              <a:defRPr sz="1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 dirty="0"/>
              <a:t>Te kaut kāds apakšvirstaksts</a:t>
            </a:r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 dirty="0"/>
              <a:t>Slaids ar attēlu sānā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571617"/>
            <a:ext cx="4038600" cy="3023005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defRPr sz="1600" baseline="0"/>
            </a:lvl1pPr>
            <a:lvl2pPr marL="0" indent="0">
              <a:lnSpc>
                <a:spcPct val="120000"/>
              </a:lnSpc>
              <a:spcBef>
                <a:spcPts val="600"/>
              </a:spcBef>
              <a:defRPr sz="1600"/>
            </a:lvl2pPr>
            <a:lvl3pPr marL="0" indent="0">
              <a:lnSpc>
                <a:spcPct val="120000"/>
              </a:lnSpc>
              <a:spcBef>
                <a:spcPts val="600"/>
              </a:spcBef>
              <a:defRPr sz="1600"/>
            </a:lvl3pPr>
            <a:lvl4pPr marL="0" indent="0">
              <a:lnSpc>
                <a:spcPct val="120000"/>
              </a:lnSpc>
              <a:spcBef>
                <a:spcPts val="600"/>
              </a:spcBef>
              <a:defRPr sz="1600"/>
            </a:lvl4pPr>
            <a:lvl5pPr marL="0" indent="0">
              <a:lnSpc>
                <a:spcPct val="120000"/>
              </a:lnSpc>
              <a:spcBef>
                <a:spcPts val="600"/>
              </a:spcBef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dirty="0"/>
              <a:t>Šeit ir teksts. Drīkst mainīt secību arī otrādi – kreisajā pusē attēls un labajā pusē teksts.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571617"/>
            <a:ext cx="3495700" cy="3023005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defRPr sz="1600" baseline="0"/>
            </a:lvl1pPr>
            <a:lvl2pPr marL="0" indent="0">
              <a:lnSpc>
                <a:spcPct val="120000"/>
              </a:lnSpc>
              <a:spcBef>
                <a:spcPts val="600"/>
              </a:spcBef>
              <a:defRPr sz="1600"/>
            </a:lvl2pPr>
            <a:lvl3pPr marL="0" indent="0">
              <a:lnSpc>
                <a:spcPct val="120000"/>
              </a:lnSpc>
              <a:spcBef>
                <a:spcPts val="600"/>
              </a:spcBef>
              <a:defRPr sz="1600"/>
            </a:lvl3pPr>
            <a:lvl4pPr marL="0" indent="0">
              <a:lnSpc>
                <a:spcPct val="120000"/>
              </a:lnSpc>
              <a:spcBef>
                <a:spcPts val="600"/>
              </a:spcBef>
              <a:defRPr sz="1600"/>
            </a:lvl4pPr>
            <a:lvl5pPr marL="0" indent="0">
              <a:lnSpc>
                <a:spcPct val="120000"/>
              </a:lnSpc>
              <a:spcBef>
                <a:spcPts val="600"/>
              </a:spcBef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dirty="0"/>
              <a:t>Šeit ir vieta attēlam, diagrammai, shēmai vai kādam citam ilustrējošam elementam.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253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 dirty="0"/>
              <a:t>Slaids tikai ar virsrakstu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2049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7244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lv-LV" dirty="0"/>
              <a:t>Vienkārša slaida virsraksts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500180"/>
            <a:ext cx="6686568" cy="3143272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600"/>
              </a:spcBef>
              <a:defRPr baseline="0"/>
            </a:lvl1pPr>
          </a:lstStyle>
          <a:p>
            <a:pPr lvl="0"/>
            <a:r>
              <a:rPr lang="lv-LV" dirty="0"/>
              <a:t>Teksts ar informāciju, kas izvietota slaida divu trešdaļu platumā. Ieteicams šim platumam “pāri neiet”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00AC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2910" y="2978954"/>
            <a:ext cx="7772400" cy="664366"/>
          </a:xfrm>
        </p:spPr>
        <p:txBody>
          <a:bodyPr anchor="t">
            <a:noAutofit/>
          </a:bodyPr>
          <a:lstStyle>
            <a:lvl1pPr algn="l">
              <a:defRPr sz="3400" b="1" cap="all" baseline="0">
                <a:solidFill>
                  <a:schemeClr val="bg1"/>
                </a:solidFill>
              </a:defRPr>
            </a:lvl1pPr>
          </a:lstStyle>
          <a:p>
            <a:r>
              <a:rPr lang="lv-LV" dirty="0"/>
              <a:t>Apakšsadaļas virsraksts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42910" y="3732626"/>
            <a:ext cx="7772400" cy="696512"/>
          </a:xfrm>
        </p:spPr>
        <p:txBody>
          <a:bodyPr anchor="t">
            <a:normAutofit/>
          </a:bodyPr>
          <a:lstStyle>
            <a:lvl1pPr marL="0" indent="0">
              <a:buNone/>
              <a:defRPr sz="16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dirty="0"/>
              <a:t>Papildus informācija, ja nepieciešama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 dirty="0"/>
              <a:t>Slaids ar attēlu sānā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571617"/>
            <a:ext cx="4038600" cy="3023005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defRPr sz="1600" baseline="0"/>
            </a:lvl1pPr>
            <a:lvl2pPr marL="0" indent="0">
              <a:lnSpc>
                <a:spcPct val="120000"/>
              </a:lnSpc>
              <a:spcBef>
                <a:spcPts val="600"/>
              </a:spcBef>
              <a:defRPr sz="1600"/>
            </a:lvl2pPr>
            <a:lvl3pPr marL="0" indent="0">
              <a:lnSpc>
                <a:spcPct val="120000"/>
              </a:lnSpc>
              <a:spcBef>
                <a:spcPts val="600"/>
              </a:spcBef>
              <a:defRPr sz="1600"/>
            </a:lvl3pPr>
            <a:lvl4pPr marL="0" indent="0">
              <a:lnSpc>
                <a:spcPct val="120000"/>
              </a:lnSpc>
              <a:spcBef>
                <a:spcPts val="600"/>
              </a:spcBef>
              <a:defRPr sz="1600"/>
            </a:lvl4pPr>
            <a:lvl5pPr marL="0" indent="0">
              <a:lnSpc>
                <a:spcPct val="120000"/>
              </a:lnSpc>
              <a:spcBef>
                <a:spcPts val="600"/>
              </a:spcBef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dirty="0"/>
              <a:t>Šeit ir teksts. Drīkst mainīt secību arī otrādi – kreisajā pusē attēls un labajā pusē teksts.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571617"/>
            <a:ext cx="3495700" cy="3023005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defRPr sz="1600" baseline="0"/>
            </a:lvl1pPr>
            <a:lvl2pPr marL="0" indent="0">
              <a:lnSpc>
                <a:spcPct val="120000"/>
              </a:lnSpc>
              <a:spcBef>
                <a:spcPts val="600"/>
              </a:spcBef>
              <a:defRPr sz="1600"/>
            </a:lvl2pPr>
            <a:lvl3pPr marL="0" indent="0">
              <a:lnSpc>
                <a:spcPct val="120000"/>
              </a:lnSpc>
              <a:spcBef>
                <a:spcPts val="600"/>
              </a:spcBef>
              <a:defRPr sz="1600"/>
            </a:lvl3pPr>
            <a:lvl4pPr marL="0" indent="0">
              <a:lnSpc>
                <a:spcPct val="120000"/>
              </a:lnSpc>
              <a:spcBef>
                <a:spcPts val="600"/>
              </a:spcBef>
              <a:defRPr sz="1600"/>
            </a:lvl4pPr>
            <a:lvl5pPr marL="0" indent="0">
              <a:lnSpc>
                <a:spcPct val="120000"/>
              </a:lnSpc>
              <a:spcBef>
                <a:spcPts val="600"/>
              </a:spcBef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dirty="0"/>
              <a:t>Šeit ir vieta attēlam, diagrammai, shēmai vai kādam citam ilustrējošam elementam.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 dirty="0"/>
              <a:t>Slaids tikai ar virsrakstu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42910" y="2143122"/>
            <a:ext cx="7486648" cy="1102519"/>
          </a:xfrm>
        </p:spPr>
        <p:txBody>
          <a:bodyPr/>
          <a:lstStyle>
            <a:lvl1pPr>
              <a:defRPr b="1" baseline="0">
                <a:solidFill>
                  <a:srgbClr val="00587E"/>
                </a:solidFill>
              </a:defRPr>
            </a:lvl1pPr>
          </a:lstStyle>
          <a:p>
            <a:r>
              <a:rPr lang="lv-LV" dirty="0"/>
              <a:t>VIRSRAKSTS PREZENTĀCIJAI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42910" y="3429006"/>
            <a:ext cx="7529538" cy="800094"/>
          </a:xfrm>
        </p:spPr>
        <p:txBody>
          <a:bodyPr>
            <a:normAutofit/>
          </a:bodyPr>
          <a:lstStyle>
            <a:lvl1pPr marL="0" indent="0" algn="l">
              <a:buNone/>
              <a:defRPr sz="1600" baseline="0">
                <a:solidFill>
                  <a:srgbClr val="00587E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 dirty="0"/>
              <a:t>Te kaut kāds apakšvirstaksts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81400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lv-LV" dirty="0"/>
              <a:t>Vienkārša slaida virsraksts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500180"/>
            <a:ext cx="6686568" cy="3143272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600"/>
              </a:spcBef>
              <a:defRPr baseline="0"/>
            </a:lvl1pPr>
          </a:lstStyle>
          <a:p>
            <a:pPr lvl="0"/>
            <a:r>
              <a:rPr lang="lv-LV" dirty="0"/>
              <a:t>Teksts ar informāciju, kas izvietota slaida divu trešdaļu platumā. Ieteicams šim platumam “pāri neiet”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4133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00AC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AC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2910" y="2978954"/>
            <a:ext cx="7772400" cy="664366"/>
          </a:xfrm>
        </p:spPr>
        <p:txBody>
          <a:bodyPr anchor="t">
            <a:noAutofit/>
          </a:bodyPr>
          <a:lstStyle>
            <a:lvl1pPr algn="l">
              <a:defRPr sz="3400" b="1" cap="all" baseline="0">
                <a:solidFill>
                  <a:schemeClr val="bg1"/>
                </a:solidFill>
              </a:defRPr>
            </a:lvl1pPr>
          </a:lstStyle>
          <a:p>
            <a:r>
              <a:rPr lang="lv-LV" dirty="0"/>
              <a:t>Apakšsadaļas virsraksts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42910" y="3732626"/>
            <a:ext cx="7772400" cy="696512"/>
          </a:xfrm>
        </p:spPr>
        <p:txBody>
          <a:bodyPr anchor="t">
            <a:normAutofit/>
          </a:bodyPr>
          <a:lstStyle>
            <a:lvl1pPr marL="0" indent="0">
              <a:buNone/>
              <a:defRPr sz="16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dirty="0"/>
              <a:t>Papildus informācija, ja nepieciešama</a:t>
            </a:r>
            <a:endParaRPr lang="en-US" dirty="0"/>
          </a:p>
        </p:txBody>
      </p:sp>
      <p:pic>
        <p:nvPicPr>
          <p:cNvPr id="9" name="Picture 5"/>
          <p:cNvPicPr>
            <a:picLocks noChangeAspect="1" noChangeArrowheads="1"/>
          </p:cNvPicPr>
          <p:nvPr userDrawn="1"/>
        </p:nvPicPr>
        <p:blipFill>
          <a:blip r:embed="rId2" cstate="print"/>
          <a:srcRect l="1131" r="80892"/>
          <a:stretch>
            <a:fillRect/>
          </a:stretch>
        </p:blipFill>
        <p:spPr bwMode="auto">
          <a:xfrm rot="10800000">
            <a:off x="8858248" y="0"/>
            <a:ext cx="285752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672804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57172"/>
            <a:ext cx="6686568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dirty="0"/>
              <a:t>Slaida virsraksts šeit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00180"/>
            <a:ext cx="8229600" cy="31432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dirty="0"/>
              <a:t>Šeit ir ievietojams teksts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txStyles>
    <p:titleStyle>
      <a:lvl1pPr algn="l" defTabSz="914400" rtl="0" eaLnBrk="1" latinLnBrk="0" hangingPunct="1">
        <a:spcBef>
          <a:spcPct val="0"/>
        </a:spcBef>
        <a:buNone/>
        <a:defRPr sz="3400" kern="1200" spc="-50" baseline="0">
          <a:solidFill>
            <a:srgbClr val="00587E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sz="1600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None/>
        <a:defRPr sz="2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2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2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2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57172"/>
            <a:ext cx="6686568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dirty="0"/>
              <a:t>Slaida virsraksts šeit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00180"/>
            <a:ext cx="8229600" cy="31432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dirty="0"/>
              <a:t>Šeit ir ievietojams teksts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133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</p:sldLayoutIdLst>
  <p:txStyles>
    <p:titleStyle>
      <a:lvl1pPr algn="l" defTabSz="914400" rtl="0" eaLnBrk="1" latinLnBrk="0" hangingPunct="1">
        <a:spcBef>
          <a:spcPct val="0"/>
        </a:spcBef>
        <a:buNone/>
        <a:defRPr sz="3400" kern="1200" spc="-50" baseline="0">
          <a:solidFill>
            <a:srgbClr val="00587E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sz="1600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None/>
        <a:defRPr sz="2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2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2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2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dpintegratedcomm.com/jdp-raksta/par-lieto%C5%A1anu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I3B7_xKazw" TargetMode="External"/><Relationship Id="rId2" Type="http://schemas.openxmlformats.org/officeDocument/2006/relationships/hyperlink" Target="http://www.influenceri.lv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74oik3WA_7Q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uznemums.lv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dpintegratedcomm.com/jdp-raksta/sms-m%C4%81rketings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dpintegratedcomm.com/jdp-raksta/blog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995686"/>
            <a:ext cx="6840760" cy="208823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lv-LV" sz="2800" dirty="0"/>
              <a:t>Projekts “</a:t>
            </a:r>
            <a:r>
              <a:rPr lang="lv-LV" sz="2800" dirty="0" err="1"/>
              <a:t>Digitalizācijas</a:t>
            </a:r>
            <a:r>
              <a:rPr lang="lv-LV" sz="2800" dirty="0"/>
              <a:t> iniciatīvas studiju kvalitātes pilnveidei augstskolu stratēģiskās specializācijas jomās”</a:t>
            </a:r>
            <a:br>
              <a:rPr lang="lv-LV" sz="2800" dirty="0"/>
            </a:br>
            <a:r>
              <a:rPr lang="lv-LV" sz="1000" dirty="0"/>
              <a:t/>
            </a:r>
            <a:br>
              <a:rPr lang="lv-LV" sz="1000" dirty="0"/>
            </a:br>
            <a:r>
              <a:rPr lang="lv-LV" sz="1800" dirty="0"/>
              <a:t>Projekta Nr. 8.2.3.0/22/A/005</a:t>
            </a:r>
            <a:endParaRPr lang="en-US" sz="1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9338" y="4238838"/>
            <a:ext cx="6696744" cy="571522"/>
          </a:xfrm>
        </p:spPr>
        <p:txBody>
          <a:bodyPr>
            <a:normAutofit fontScale="92500" lnSpcReduction="10000"/>
          </a:bodyPr>
          <a:lstStyle/>
          <a:p>
            <a:r>
              <a:rPr lang="lv-LV" dirty="0">
                <a:solidFill>
                  <a:schemeClr val="tx1"/>
                </a:solidFill>
              </a:rPr>
              <a:t>Projekta vadošais partneris – Latvijas </a:t>
            </a:r>
            <a:r>
              <a:rPr lang="lv-LV" dirty="0" err="1">
                <a:solidFill>
                  <a:schemeClr val="tx1"/>
                </a:solidFill>
              </a:rPr>
              <a:t>Biozinātņu</a:t>
            </a:r>
            <a:r>
              <a:rPr lang="lv-LV" dirty="0">
                <a:solidFill>
                  <a:schemeClr val="tx1"/>
                </a:solidFill>
              </a:rPr>
              <a:t> un tehnoloģiju universitāte</a:t>
            </a:r>
          </a:p>
          <a:p>
            <a:r>
              <a:rPr lang="lv-LV" dirty="0">
                <a:solidFill>
                  <a:schemeClr val="tx1"/>
                </a:solidFill>
              </a:rPr>
              <a:t>Projekta partneris – Biznesa augstskola </a:t>
            </a:r>
            <a:r>
              <a:rPr lang="lv-LV" i="1" dirty="0">
                <a:solidFill>
                  <a:schemeClr val="tx1"/>
                </a:solidFill>
              </a:rPr>
              <a:t>Turība</a:t>
            </a:r>
            <a:endParaRPr lang="en-US" i="1" dirty="0">
              <a:solidFill>
                <a:schemeClr val="tx1"/>
              </a:solidFill>
            </a:endParaRPr>
          </a:p>
        </p:txBody>
      </p:sp>
      <p:pic>
        <p:nvPicPr>
          <p:cNvPr id="5" name="Picture 4" descr="C:\Users\KristineTi.TMC_A\Pictures\LV_ID_EU_logo_ansamblis_ESF_RGB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55526"/>
            <a:ext cx="5699125" cy="12852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474E13C-403D-6248-B8BA-600552861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3324"/>
            <a:ext cx="6686568" cy="3744689"/>
          </a:xfrm>
        </p:spPr>
        <p:txBody>
          <a:bodyPr>
            <a:noAutofit/>
          </a:bodyPr>
          <a:lstStyle/>
          <a:p>
            <a:pPr lvl="0"/>
            <a:r>
              <a:rPr lang="lv-LV" sz="1400" b="1" dirty="0" smtClean="0"/>
              <a:t>Videoklipi. </a:t>
            </a:r>
            <a:r>
              <a:rPr lang="lv-LV" sz="1400" dirty="0" smtClean="0"/>
              <a:t>Vietnes </a:t>
            </a:r>
            <a:r>
              <a:rPr lang="lv-LV" sz="1400" dirty="0"/>
              <a:t>saturam ne vienmēr </a:t>
            </a:r>
            <a:r>
              <a:rPr lang="lv-LV" sz="1400" dirty="0" smtClean="0"/>
              <a:t>ir rakstisks formāts. </a:t>
            </a:r>
            <a:r>
              <a:rPr lang="lv-LV" sz="1400" dirty="0"/>
              <a:t>Nereti tā ir videoklipu pievienošana ar saistošu un vērtīgu </a:t>
            </a:r>
            <a:r>
              <a:rPr lang="lv-LV" sz="1400" dirty="0" smtClean="0"/>
              <a:t>papildu </a:t>
            </a:r>
            <a:r>
              <a:rPr lang="lv-LV" sz="1400" dirty="0"/>
              <a:t>informāciju </a:t>
            </a:r>
            <a:r>
              <a:rPr lang="lv-LV" sz="1400" dirty="0" smtClean="0"/>
              <a:t>klientam</a:t>
            </a:r>
            <a:endParaRPr lang="x-none" sz="1400" dirty="0"/>
          </a:p>
          <a:p>
            <a:pPr lvl="0"/>
            <a:endParaRPr lang="lv-LV" sz="1400" b="1" dirty="0" smtClean="0"/>
          </a:p>
          <a:p>
            <a:pPr lvl="0"/>
            <a:r>
              <a:rPr lang="lv-LV" sz="1400" b="1" dirty="0" err="1" smtClean="0"/>
              <a:t>Infografika</a:t>
            </a:r>
            <a:r>
              <a:rPr lang="lv-LV" sz="1400" b="1" dirty="0" smtClean="0"/>
              <a:t>. </a:t>
            </a:r>
            <a:r>
              <a:rPr lang="lv-LV" sz="1400" dirty="0" smtClean="0"/>
              <a:t>Vēl </a:t>
            </a:r>
            <a:r>
              <a:rPr lang="lv-LV" sz="1400" dirty="0"/>
              <a:t>viens vizuālā satura veids, kas atvieglo informācijas uztveri. Īpaši piemērots statistikas </a:t>
            </a:r>
            <a:r>
              <a:rPr lang="lv-LV" sz="1400" dirty="0" smtClean="0"/>
              <a:t>atspoguļošanai</a:t>
            </a:r>
            <a:endParaRPr lang="x-none" sz="1400" dirty="0"/>
          </a:p>
          <a:p>
            <a:pPr lvl="0"/>
            <a:endParaRPr lang="lv-LV" sz="1400" b="1" dirty="0" smtClean="0"/>
          </a:p>
          <a:p>
            <a:pPr lvl="0"/>
            <a:r>
              <a:rPr lang="lv-LV" sz="1400" b="1" dirty="0" err="1" smtClean="0"/>
              <a:t>Podkāsti</a:t>
            </a:r>
            <a:r>
              <a:rPr lang="lv-LV" sz="1400" b="1" dirty="0" smtClean="0"/>
              <a:t> </a:t>
            </a:r>
            <a:r>
              <a:rPr lang="lv-LV" sz="1400" b="1" dirty="0"/>
              <a:t>jeb </a:t>
            </a:r>
            <a:r>
              <a:rPr lang="lv-LV" sz="1400" b="1" dirty="0" err="1" smtClean="0"/>
              <a:t>raidieraksti</a:t>
            </a:r>
            <a:r>
              <a:rPr lang="lv-LV" sz="1400" b="1" dirty="0" smtClean="0"/>
              <a:t>. </a:t>
            </a:r>
            <a:r>
              <a:rPr lang="lv-LV" sz="1400" dirty="0" smtClean="0"/>
              <a:t>Audio </a:t>
            </a:r>
            <a:r>
              <a:rPr lang="lv-LV" sz="1400" dirty="0"/>
              <a:t>satura </a:t>
            </a:r>
            <a:r>
              <a:rPr lang="lv-LV" sz="1400" dirty="0" smtClean="0"/>
              <a:t>formāts</a:t>
            </a:r>
            <a:r>
              <a:rPr lang="lv-LV" sz="1400" dirty="0"/>
              <a:t>, kas dod iespēju veidot lojālo kopienu. Nereti blogi tiek piedāvāti arī video vai </a:t>
            </a:r>
            <a:r>
              <a:rPr lang="lv-LV" sz="1400" dirty="0" err="1"/>
              <a:t>raidierakstu</a:t>
            </a:r>
            <a:r>
              <a:rPr lang="lv-LV" sz="1400" dirty="0"/>
              <a:t> formātā. Rezultātā klients var izvēlēties vēlamo </a:t>
            </a:r>
            <a:r>
              <a:rPr lang="lv-LV" sz="1400" dirty="0" smtClean="0"/>
              <a:t>formātu </a:t>
            </a:r>
            <a:endParaRPr lang="lv-LV" sz="1400" dirty="0"/>
          </a:p>
          <a:p>
            <a:pPr lvl="0"/>
            <a:endParaRPr lang="lv-LV" sz="1400" b="1" dirty="0"/>
          </a:p>
          <a:p>
            <a:pPr lvl="0"/>
            <a:r>
              <a:rPr lang="lv-LV" sz="1400" b="1" dirty="0" err="1" smtClean="0"/>
              <a:t>Vebināri</a:t>
            </a:r>
            <a:r>
              <a:rPr lang="lv-LV" sz="1400" b="1" dirty="0" smtClean="0"/>
              <a:t>. </a:t>
            </a:r>
            <a:r>
              <a:rPr lang="lv-LV" sz="1400" dirty="0" smtClean="0"/>
              <a:t>“Tīmekļa</a:t>
            </a:r>
            <a:r>
              <a:rPr lang="lv-LV" sz="1400" dirty="0"/>
              <a:t>” un “semināra” apvienošana. Nereti tiek piedāvāti </a:t>
            </a:r>
            <a:r>
              <a:rPr lang="lv-LV" sz="1400" i="1" dirty="0" err="1" smtClean="0"/>
              <a:t>live</a:t>
            </a:r>
            <a:r>
              <a:rPr lang="lv-LV" sz="1400" dirty="0" smtClean="0"/>
              <a:t> </a:t>
            </a:r>
            <a:r>
              <a:rPr lang="lv-LV" sz="1400" dirty="0"/>
              <a:t>jeb dzīvajā </a:t>
            </a:r>
            <a:r>
              <a:rPr lang="lv-LV" sz="1400" dirty="0" smtClean="0"/>
              <a:t>formātā</a:t>
            </a:r>
            <a:endParaRPr lang="x-none" sz="14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57172"/>
            <a:ext cx="6686568" cy="846153"/>
          </a:xfrm>
        </p:spPr>
        <p:txBody>
          <a:bodyPr anchor="t">
            <a:noAutofit/>
          </a:bodyPr>
          <a:lstStyle/>
          <a:p>
            <a:r>
              <a:rPr lang="lv-LV" dirty="0" smtClean="0"/>
              <a:t>Izveidotā satura veidi (2)</a:t>
            </a:r>
            <a:endParaRPr lang="lv-LV" dirty="0"/>
          </a:p>
        </p:txBody>
      </p:sp>
      <p:sp>
        <p:nvSpPr>
          <p:cNvPr id="6" name="Rectangle 5"/>
          <p:cNvSpPr/>
          <p:nvPr/>
        </p:nvSpPr>
        <p:spPr>
          <a:xfrm>
            <a:off x="0" y="1275606"/>
            <a:ext cx="288000" cy="180000"/>
          </a:xfrm>
          <a:prstGeom prst="rect">
            <a:avLst/>
          </a:prstGeom>
          <a:solidFill>
            <a:srgbClr val="0058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7" name="Rectangle 6"/>
          <p:cNvSpPr/>
          <p:nvPr/>
        </p:nvSpPr>
        <p:spPr>
          <a:xfrm>
            <a:off x="0" y="2211710"/>
            <a:ext cx="288000" cy="180000"/>
          </a:xfrm>
          <a:prstGeom prst="rect">
            <a:avLst/>
          </a:prstGeom>
          <a:solidFill>
            <a:srgbClr val="0058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8" name="Rectangle 7"/>
          <p:cNvSpPr/>
          <p:nvPr/>
        </p:nvSpPr>
        <p:spPr>
          <a:xfrm>
            <a:off x="0" y="3147814"/>
            <a:ext cx="288000" cy="180000"/>
          </a:xfrm>
          <a:prstGeom prst="rect">
            <a:avLst/>
          </a:prstGeom>
          <a:solidFill>
            <a:srgbClr val="0058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9" name="Rectangle 8"/>
          <p:cNvSpPr/>
          <p:nvPr/>
        </p:nvSpPr>
        <p:spPr>
          <a:xfrm>
            <a:off x="0" y="4336382"/>
            <a:ext cx="288000" cy="180000"/>
          </a:xfrm>
          <a:prstGeom prst="rect">
            <a:avLst/>
          </a:prstGeom>
          <a:solidFill>
            <a:srgbClr val="0058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7346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2" y="1203598"/>
            <a:ext cx="6911999" cy="3240881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lv-LV" sz="1400" dirty="0"/>
              <a:t>Sociālo mediju mārketings ir spēcīgs digitālā mārketinga stratēģijas pamatelements, kas ietver zīmola reklamēšanu sociālajos kanālos, lai palielinātu zīmola atpazīstamību, piesaistītu datplūsmu vietnei un piesaistītu potenciālos klientus</a:t>
            </a:r>
          </a:p>
          <a:p>
            <a:pPr>
              <a:spcBef>
                <a:spcPts val="1800"/>
              </a:spcBef>
            </a:pPr>
            <a:r>
              <a:rPr lang="lv-LV" sz="1400" dirty="0"/>
              <a:t>Ir dažādi sociālo mediju kanāli, piemēram, </a:t>
            </a:r>
            <a:r>
              <a:rPr lang="lv-LV" sz="1400" i="1" dirty="0" err="1"/>
              <a:t>Facebook</a:t>
            </a:r>
            <a:r>
              <a:rPr lang="lv-LV" sz="1400" dirty="0"/>
              <a:t>, </a:t>
            </a:r>
            <a:r>
              <a:rPr lang="lv-LV" sz="1400" i="1" dirty="0" err="1"/>
              <a:t>Instagram</a:t>
            </a:r>
            <a:r>
              <a:rPr lang="lv-LV" sz="1400" dirty="0"/>
              <a:t>, </a:t>
            </a:r>
            <a:r>
              <a:rPr lang="lv-LV" sz="1400" i="1" dirty="0" err="1"/>
              <a:t>Twitter</a:t>
            </a:r>
            <a:r>
              <a:rPr lang="lv-LV" sz="1400" dirty="0"/>
              <a:t>, </a:t>
            </a:r>
            <a:r>
              <a:rPr lang="lv-LV" sz="1400" i="1" dirty="0" err="1"/>
              <a:t>YouTube</a:t>
            </a:r>
            <a:r>
              <a:rPr lang="lv-LV" sz="1400" dirty="0"/>
              <a:t>, </a:t>
            </a:r>
            <a:r>
              <a:rPr lang="lv-LV" sz="1400" i="1" dirty="0" err="1"/>
              <a:t>Pinterest</a:t>
            </a:r>
            <a:r>
              <a:rPr lang="lv-LV" sz="1400" dirty="0"/>
              <a:t>, </a:t>
            </a:r>
            <a:r>
              <a:rPr lang="lv-LV" sz="1400" i="1" dirty="0" err="1"/>
              <a:t>LinkedIn</a:t>
            </a:r>
            <a:r>
              <a:rPr lang="lv-LV" sz="1400" dirty="0"/>
              <a:t>, </a:t>
            </a:r>
            <a:r>
              <a:rPr lang="lv-LV" sz="1400" i="1" dirty="0" err="1"/>
              <a:t>TikTok</a:t>
            </a:r>
            <a:r>
              <a:rPr lang="lv-LV" sz="1400" dirty="0"/>
              <a:t> u.c. </a:t>
            </a:r>
            <a:endParaRPr lang="x-none" sz="1400" dirty="0"/>
          </a:p>
          <a:p>
            <a:pPr>
              <a:spcBef>
                <a:spcPts val="1800"/>
              </a:spcBef>
            </a:pPr>
            <a:r>
              <a:rPr lang="lv-LV" sz="1400" dirty="0"/>
              <a:t>Sociālajos tīklos īpaši svarīga ir </a:t>
            </a:r>
            <a:r>
              <a:rPr lang="lv-LV" sz="1400" dirty="0" err="1"/>
              <a:t>mirkļbirku</a:t>
            </a:r>
            <a:r>
              <a:rPr lang="lv-LV" sz="1400" dirty="0"/>
              <a:t> jeb </a:t>
            </a:r>
            <a:r>
              <a:rPr lang="lv-LV" sz="1400" i="1" dirty="0" err="1"/>
              <a:t>haštagu</a:t>
            </a:r>
            <a:r>
              <a:rPr lang="lv-LV" sz="1400" dirty="0"/>
              <a:t> lietošana. </a:t>
            </a:r>
            <a:endParaRPr lang="lv-LV" sz="1400" dirty="0" smtClean="0"/>
          </a:p>
          <a:p>
            <a:pPr>
              <a:spcBef>
                <a:spcPts val="1800"/>
              </a:spcBef>
            </a:pPr>
            <a:r>
              <a:rPr lang="lv-LV" sz="1000" dirty="0" smtClean="0"/>
              <a:t>Vairāk </a:t>
            </a:r>
            <a:r>
              <a:rPr lang="lv-LV" sz="1000" dirty="0"/>
              <a:t>Derkevica-Pilskunga, J. (2020). Par # lietošanu: kontrolsaraksts. </a:t>
            </a:r>
            <a:br>
              <a:rPr lang="lv-LV" sz="1000" dirty="0"/>
            </a:br>
            <a:r>
              <a:rPr lang="lv-LV" sz="1000" dirty="0" smtClean="0"/>
              <a:t>Iegūts </a:t>
            </a:r>
            <a:r>
              <a:rPr lang="lv-LV" sz="1000" dirty="0"/>
              <a:t>30.10.2022. no </a:t>
            </a:r>
            <a:r>
              <a:rPr lang="lv-LV" sz="1000" u="sng" dirty="0">
                <a:hlinkClick r:id="rId2"/>
              </a:rPr>
              <a:t>https://www.jdpintegratedcomm.com/jdp-raksta/par-lieto%C5%A1anu</a:t>
            </a:r>
            <a:endParaRPr lang="x-none" sz="1000" dirty="0"/>
          </a:p>
          <a:p>
            <a:pPr>
              <a:spcBef>
                <a:spcPts val="1800"/>
              </a:spcBef>
            </a:pPr>
            <a:endParaRPr lang="lv-LV" sz="1000" b="1" dirty="0">
              <a:solidFill>
                <a:srgbClr val="FF0000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357172"/>
            <a:ext cx="6686568" cy="774418"/>
          </a:xfrm>
        </p:spPr>
        <p:txBody>
          <a:bodyPr anchor="t">
            <a:normAutofit/>
          </a:bodyPr>
          <a:lstStyle/>
          <a:p>
            <a:r>
              <a:rPr lang="lv-LV" dirty="0"/>
              <a:t>Sociālo mediju </a:t>
            </a:r>
            <a:r>
              <a:rPr lang="lv-LV" dirty="0" smtClean="0"/>
              <a:t>mārketings</a:t>
            </a:r>
            <a:endParaRPr lang="lv-LV" dirty="0"/>
          </a:p>
        </p:txBody>
      </p:sp>
      <p:sp>
        <p:nvSpPr>
          <p:cNvPr id="7" name="Rectangle 6"/>
          <p:cNvSpPr/>
          <p:nvPr/>
        </p:nvSpPr>
        <p:spPr>
          <a:xfrm>
            <a:off x="0" y="1276127"/>
            <a:ext cx="288000" cy="180000"/>
          </a:xfrm>
          <a:prstGeom prst="rect">
            <a:avLst/>
          </a:prstGeom>
          <a:solidFill>
            <a:srgbClr val="0058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8" name="Rectangle 7"/>
          <p:cNvSpPr/>
          <p:nvPr/>
        </p:nvSpPr>
        <p:spPr>
          <a:xfrm>
            <a:off x="0" y="2320263"/>
            <a:ext cx="288000" cy="180000"/>
          </a:xfrm>
          <a:prstGeom prst="rect">
            <a:avLst/>
          </a:prstGeom>
          <a:solidFill>
            <a:srgbClr val="0058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9" name="Rectangle 8"/>
          <p:cNvSpPr/>
          <p:nvPr/>
        </p:nvSpPr>
        <p:spPr>
          <a:xfrm>
            <a:off x="0" y="3003798"/>
            <a:ext cx="288000" cy="180000"/>
          </a:xfrm>
          <a:prstGeom prst="rect">
            <a:avLst/>
          </a:prstGeom>
          <a:solidFill>
            <a:srgbClr val="0058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2458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lv-LV" dirty="0"/>
              <a:t>Maksa par klikšķi (PPC</a:t>
            </a:r>
            <a:r>
              <a:rPr lang="lv-LV" dirty="0" smtClean="0"/>
              <a:t>)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3324"/>
            <a:ext cx="7499176" cy="3744689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lv-LV" sz="1400" dirty="0"/>
              <a:t>PPC, saīsinājumā nozīmē “maksas par klikšķi</a:t>
            </a:r>
            <a:r>
              <a:rPr lang="lv-LV" sz="1400" dirty="0" smtClean="0"/>
              <a:t>”. Tas </a:t>
            </a:r>
            <a:r>
              <a:rPr lang="lv-LV" sz="1400" dirty="0"/>
              <a:t>ir maksas tiešsaistes reklāmas veids</a:t>
            </a:r>
          </a:p>
          <a:p>
            <a:pPr>
              <a:spcBef>
                <a:spcPts val="1800"/>
              </a:spcBef>
            </a:pPr>
            <a:r>
              <a:rPr lang="lv-LV" sz="1400" dirty="0"/>
              <a:t>Tāpat kā SEO, arī PPC ir meklētājprogrammu mārketinga vai SEM veids</a:t>
            </a:r>
          </a:p>
          <a:p>
            <a:pPr>
              <a:spcBef>
                <a:spcPts val="1800"/>
              </a:spcBef>
            </a:pPr>
            <a:r>
              <a:rPr lang="lv-LV" sz="1400" dirty="0" smtClean="0"/>
              <a:t>Maksas </a:t>
            </a:r>
            <a:r>
              <a:rPr lang="lv-LV" sz="1400" dirty="0"/>
              <a:t>reklāmas tiek plānotas caur </a:t>
            </a:r>
            <a:r>
              <a:rPr lang="lv-LV" sz="1400" i="1" dirty="0"/>
              <a:t>Google </a:t>
            </a:r>
            <a:r>
              <a:rPr lang="lv-LV" sz="1400" i="1" dirty="0" err="1" smtClean="0"/>
              <a:t>Ads</a:t>
            </a:r>
            <a:r>
              <a:rPr lang="lv-LV" sz="1400" i="1" dirty="0" smtClean="0"/>
              <a:t>, </a:t>
            </a:r>
            <a:r>
              <a:rPr lang="lv-LV" sz="1400" dirty="0"/>
              <a:t>un ir iespējams izvietot internetā</a:t>
            </a:r>
          </a:p>
          <a:p>
            <a:pPr>
              <a:spcBef>
                <a:spcPts val="1800"/>
              </a:spcBef>
            </a:pPr>
            <a:r>
              <a:rPr lang="lv-LV" sz="1400" dirty="0"/>
              <a:t>Izmantojot šo modeli, reklāmdevēji maksā </a:t>
            </a:r>
            <a:r>
              <a:rPr lang="lv-LV" sz="1400" dirty="0" smtClean="0"/>
              <a:t>katru </a:t>
            </a:r>
            <a:r>
              <a:rPr lang="lv-LV" sz="1400" dirty="0"/>
              <a:t>reizi, kad tiek noklikšķināts uz viņu saites</a:t>
            </a:r>
          </a:p>
          <a:p>
            <a:pPr>
              <a:spcBef>
                <a:spcPts val="1800"/>
              </a:spcBef>
            </a:pPr>
            <a:r>
              <a:rPr lang="lv-LV" sz="1400" dirty="0"/>
              <a:t>PPC mērķis ir novirzīt apmeklētāju plūsmu uz vietni, lai radītu potenciālos pirkumus un veicinātu pārdošanu</a:t>
            </a:r>
            <a:endParaRPr lang="x-none" sz="1400" dirty="0"/>
          </a:p>
          <a:p>
            <a:pPr>
              <a:spcBef>
                <a:spcPts val="1800"/>
              </a:spcBef>
            </a:pPr>
            <a:r>
              <a:rPr lang="lv-LV" sz="1400" i="1" dirty="0" err="1"/>
              <a:t>Facebook</a:t>
            </a:r>
            <a:r>
              <a:rPr lang="lv-LV" sz="1400" dirty="0"/>
              <a:t>, </a:t>
            </a:r>
            <a:r>
              <a:rPr lang="lv-LV" sz="1400" i="1" dirty="0" err="1"/>
              <a:t>LinkedIn</a:t>
            </a:r>
            <a:r>
              <a:rPr lang="lv-LV" sz="1400" dirty="0"/>
              <a:t> un </a:t>
            </a:r>
            <a:r>
              <a:rPr lang="lv-LV" sz="1400" i="1" dirty="0" err="1"/>
              <a:t>Twitter</a:t>
            </a:r>
            <a:r>
              <a:rPr lang="lv-LV" sz="1400" dirty="0"/>
              <a:t> arī var izmantot maksas par klikšķi </a:t>
            </a:r>
            <a:r>
              <a:rPr lang="lv-LV" sz="1400" dirty="0" smtClean="0"/>
              <a:t>modeli</a:t>
            </a:r>
            <a:endParaRPr lang="lv-LV" sz="1400" dirty="0"/>
          </a:p>
        </p:txBody>
      </p:sp>
    </p:spTree>
    <p:extLst>
      <p:ext uri="{BB962C8B-B14F-4D97-AF65-F5344CB8AC3E}">
        <p14:creationId xmlns:p14="http://schemas.microsoft.com/office/powerpoint/2010/main" val="1055983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172"/>
            <a:ext cx="7499176" cy="857250"/>
          </a:xfrm>
        </p:spPr>
        <p:txBody>
          <a:bodyPr anchor="t">
            <a:noAutofit/>
          </a:bodyPr>
          <a:lstStyle/>
          <a:p>
            <a:r>
              <a:rPr lang="lv-LV" i="1" dirty="0" err="1"/>
              <a:t>Affiliate</a:t>
            </a:r>
            <a:r>
              <a:rPr lang="lv-LV" dirty="0"/>
              <a:t> </a:t>
            </a:r>
            <a:r>
              <a:rPr lang="lv-LV" dirty="0" smtClean="0"/>
              <a:t>mārketings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214422"/>
            <a:ext cx="6839991" cy="3733592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lv-LV" sz="1400" i="1" dirty="0" err="1"/>
              <a:t>Affiliate</a:t>
            </a:r>
            <a:r>
              <a:rPr lang="lv-LV" sz="1400" dirty="0"/>
              <a:t> mārketings ir digitālā mārketinga prakse, kurā viena puse, piemēram, ietekmētājs vai zīmols, saņem komisiju par kāda cita produktu vai pakalpojumu reklamēšanu</a:t>
            </a:r>
          </a:p>
          <a:p>
            <a:pPr>
              <a:spcBef>
                <a:spcPts val="1800"/>
              </a:spcBef>
            </a:pPr>
            <a:r>
              <a:rPr lang="lv-LV" sz="1400" dirty="0"/>
              <a:t>Saskaņā ar </a:t>
            </a:r>
            <a:r>
              <a:rPr lang="lv-LV" sz="1400" i="1" dirty="0" err="1"/>
              <a:t>Affiliate</a:t>
            </a:r>
            <a:r>
              <a:rPr lang="lv-LV" sz="1400" dirty="0"/>
              <a:t> mārketinga modeli uzņēmums nodrošina šai pusei (ko sauc par filiāli) </a:t>
            </a:r>
            <a:r>
              <a:rPr lang="lv-LV" sz="1400" dirty="0" smtClean="0"/>
              <a:t>īpašu </a:t>
            </a:r>
            <a:r>
              <a:rPr lang="lv-LV" sz="1400" dirty="0"/>
              <a:t>saiti, kas parasti novirza uz lapu, kurā var iegādāties produktu</a:t>
            </a:r>
          </a:p>
          <a:p>
            <a:pPr>
              <a:spcBef>
                <a:spcPts val="1800"/>
              </a:spcBef>
            </a:pPr>
            <a:r>
              <a:rPr lang="lv-LV" sz="1400" dirty="0" smtClean="0"/>
              <a:t>Filiāle publicē </a:t>
            </a:r>
            <a:r>
              <a:rPr lang="lv-LV" sz="1400" dirty="0"/>
              <a:t>ziņas par šo produktu (parasti savā emuārā vai sociālo mediju lapās), savā saturā reklamējot norādīto saiti</a:t>
            </a:r>
          </a:p>
          <a:p>
            <a:pPr>
              <a:spcBef>
                <a:spcPts val="1800"/>
              </a:spcBef>
            </a:pPr>
            <a:r>
              <a:rPr lang="lv-LV" sz="1400" dirty="0"/>
              <a:t>Kad lietotāji noklikšķina uz </a:t>
            </a:r>
            <a:r>
              <a:rPr lang="lv-LV" sz="1400" dirty="0" smtClean="0"/>
              <a:t>šo saiti </a:t>
            </a:r>
            <a:r>
              <a:rPr lang="lv-LV" sz="1400" dirty="0"/>
              <a:t>un pērk, tas ir abpusēji izdevīgs gan zīmolam, gan saistītajam uzņēmumam: uzņēmums veic pārdošanu, un saistītais uzņēmums nopelna komisiju par šo pārdošanu</a:t>
            </a:r>
          </a:p>
        </p:txBody>
      </p:sp>
    </p:spTree>
    <p:extLst>
      <p:ext uri="{BB962C8B-B14F-4D97-AF65-F5344CB8AC3E}">
        <p14:creationId xmlns:p14="http://schemas.microsoft.com/office/powerpoint/2010/main" val="347001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515" y="1639342"/>
            <a:ext cx="6250726" cy="222855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lv-LV" sz="1400" dirty="0"/>
              <a:t>Tajā ir iesaistīta cita persona, kas reklamē zīmolu, parasti sociālajos medijos vai savā </a:t>
            </a:r>
            <a:r>
              <a:rPr lang="lv-LV" sz="1400" dirty="0" smtClean="0"/>
              <a:t>blogā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lv-LV" sz="1400" dirty="0" err="1" smtClean="0"/>
              <a:t>Influenceru</a:t>
            </a:r>
            <a:r>
              <a:rPr lang="lv-LV" sz="1400" dirty="0" smtClean="0"/>
              <a:t> </a:t>
            </a:r>
            <a:r>
              <a:rPr lang="lv-LV" sz="1400" dirty="0"/>
              <a:t>darbību stingri uzrauga Patērētāju tiesību aizsardzības centrs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lv-LV" sz="1400" dirty="0"/>
              <a:t>Ietekmētāju mārketings ir efektīvs, jo tas palīdz zīmoliem sasniegt konkrētu </a:t>
            </a:r>
            <a:r>
              <a:rPr lang="lv-LV" sz="1400" dirty="0" err="1"/>
              <a:t>influenceru</a:t>
            </a:r>
            <a:r>
              <a:rPr lang="lv-LV" sz="1400" dirty="0"/>
              <a:t> fanu jeb sekotāju bāzi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lv-LV" sz="1400" dirty="0"/>
              <a:t>Svarīgi izvēlēties stratēģiski atbilstošākos </a:t>
            </a:r>
            <a:r>
              <a:rPr lang="lv-LV" sz="1400" dirty="0" err="1"/>
              <a:t>influencerus</a:t>
            </a:r>
            <a:r>
              <a:rPr lang="lv-LV" sz="1400" dirty="0"/>
              <a:t>. Tie ne vienmēr būs ar lielāko sekotāju </a:t>
            </a:r>
            <a:r>
              <a:rPr lang="lv-LV" sz="1400" dirty="0" smtClean="0"/>
              <a:t>skaitu</a:t>
            </a:r>
            <a:endParaRPr lang="lv-LV" sz="12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57171"/>
            <a:ext cx="7499176" cy="1277953"/>
          </a:xfrm>
        </p:spPr>
        <p:txBody>
          <a:bodyPr anchor="t">
            <a:noAutofit/>
          </a:bodyPr>
          <a:lstStyle/>
          <a:p>
            <a:r>
              <a:rPr lang="lv-LV" dirty="0"/>
              <a:t>Ietekmētāju jeb </a:t>
            </a:r>
            <a:r>
              <a:rPr lang="lv-LV" dirty="0" smtClean="0"/>
              <a:t/>
            </a:r>
            <a:br>
              <a:rPr lang="lv-LV" dirty="0" smtClean="0"/>
            </a:br>
            <a:r>
              <a:rPr lang="lv-LV" dirty="0" err="1" smtClean="0"/>
              <a:t>influenceru</a:t>
            </a:r>
            <a:r>
              <a:rPr lang="lv-LV" dirty="0" smtClean="0"/>
              <a:t> mārketings</a:t>
            </a:r>
            <a:endParaRPr lang="lv-LV" dirty="0"/>
          </a:p>
        </p:txBody>
      </p:sp>
      <p:sp>
        <p:nvSpPr>
          <p:cNvPr id="2" name="Rectangle 1"/>
          <p:cNvSpPr/>
          <p:nvPr/>
        </p:nvSpPr>
        <p:spPr>
          <a:xfrm>
            <a:off x="457200" y="4227934"/>
            <a:ext cx="80648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lv-LV" sz="1000" dirty="0" err="1">
                <a:latin typeface="Arial" panose="020B0604020202020204" pitchFamily="34" charset="0"/>
                <a:cs typeface="Arial" panose="020B0604020202020204" pitchFamily="34" charset="0"/>
              </a:rPr>
              <a:t>Influenceru</a:t>
            </a:r>
            <a:r>
              <a:rPr lang="lv-LV" sz="1000" dirty="0">
                <a:latin typeface="Arial" panose="020B0604020202020204" pitchFamily="34" charset="0"/>
                <a:cs typeface="Arial" panose="020B0604020202020204" pitchFamily="34" charset="0"/>
              </a:rPr>
              <a:t> indekss (</a:t>
            </a:r>
            <a:r>
              <a:rPr lang="lv-LV" sz="1000" dirty="0" err="1">
                <a:latin typeface="Arial" panose="020B0604020202020204" pitchFamily="34" charset="0"/>
                <a:cs typeface="Arial" panose="020B0604020202020204" pitchFamily="34" charset="0"/>
              </a:rPr>
              <a:t>n.d</a:t>
            </a:r>
            <a:r>
              <a:rPr lang="lv-LV" sz="1000" dirty="0">
                <a:latin typeface="Arial" panose="020B0604020202020204" pitchFamily="34" charset="0"/>
                <a:cs typeface="Arial" panose="020B0604020202020204" pitchFamily="34" charset="0"/>
              </a:rPr>
              <a:t>.). Iegūts 30.10.2022. no </a:t>
            </a:r>
            <a:r>
              <a:rPr lang="lv-LV" sz="1000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http://www.influenceri.lv/</a:t>
            </a:r>
            <a:r>
              <a:rPr lang="lv-LV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x-non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lv-LV" sz="1000" dirty="0">
                <a:latin typeface="Arial" panose="020B0604020202020204" pitchFamily="34" charset="0"/>
                <a:cs typeface="Arial" panose="020B0604020202020204" pitchFamily="34" charset="0"/>
              </a:rPr>
              <a:t>Kazaka, O. (2021). </a:t>
            </a:r>
            <a:r>
              <a:rPr lang="lv-LV" sz="1000" dirty="0" err="1">
                <a:latin typeface="Arial" panose="020B0604020202020204" pitchFamily="34" charset="0"/>
                <a:cs typeface="Arial" panose="020B0604020202020204" pitchFamily="34" charset="0"/>
              </a:rPr>
              <a:t>Influenceru</a:t>
            </a:r>
            <a:r>
              <a:rPr lang="lv-LV" sz="1000" dirty="0">
                <a:latin typeface="Arial" panose="020B0604020202020204" pitchFamily="34" charset="0"/>
                <a:cs typeface="Arial" panose="020B0604020202020204" pitchFamily="34" charset="0"/>
              </a:rPr>
              <a:t> mārketinga tirgus situācija Latvijā. Iegūts 30.10.2022. no </a:t>
            </a:r>
            <a:r>
              <a:rPr lang="lv-LV" sz="1000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https://www.youtube.com/watch?v=hI3B7_xKazw</a:t>
            </a:r>
            <a:endParaRPr lang="x-non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lv-LV" sz="1000" dirty="0">
                <a:latin typeface="Arial" panose="020B0604020202020204" pitchFamily="34" charset="0"/>
                <a:cs typeface="Arial" panose="020B0604020202020204" pitchFamily="34" charset="0"/>
              </a:rPr>
              <a:t>Kazaka, O. (2021). </a:t>
            </a:r>
            <a:r>
              <a:rPr lang="lv-LV" sz="1000" dirty="0" err="1">
                <a:latin typeface="Arial" panose="020B0604020202020204" pitchFamily="34" charset="0"/>
                <a:cs typeface="Arial" panose="020B0604020202020204" pitchFamily="34" charset="0"/>
              </a:rPr>
              <a:t>Olsen</a:t>
            </a:r>
            <a:r>
              <a:rPr lang="lv-LV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sz="1000" dirty="0" err="1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lv-LV" sz="10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lv-LV" sz="1000" dirty="0" err="1">
                <a:latin typeface="Arial" panose="020B0604020202020204" pitchFamily="34" charset="0"/>
                <a:cs typeface="Arial" panose="020B0604020202020204" pitchFamily="34" charset="0"/>
              </a:rPr>
              <a:t>Date</a:t>
            </a:r>
            <a:r>
              <a:rPr lang="lv-LV" sz="1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lv-LV" sz="1000" dirty="0" err="1">
                <a:latin typeface="Arial" panose="020B0604020202020204" pitchFamily="34" charset="0"/>
                <a:cs typeface="Arial" panose="020B0604020202020204" pitchFamily="34" charset="0"/>
              </a:rPr>
              <a:t>Incfluenceru</a:t>
            </a:r>
            <a:r>
              <a:rPr lang="lv-LV" sz="1000" dirty="0">
                <a:latin typeface="Arial" panose="020B0604020202020204" pitchFamily="34" charset="0"/>
                <a:cs typeface="Arial" panose="020B0604020202020204" pitchFamily="34" charset="0"/>
              </a:rPr>
              <a:t> mārketings. Iegūts 30.10.2022. no </a:t>
            </a:r>
            <a:r>
              <a:rPr lang="lv-LV" sz="1000" u="sng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https://www.youtube.com/watch?v=74oik3WA_7Q</a:t>
            </a:r>
            <a:r>
              <a:rPr lang="lv-LV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x-non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97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639343"/>
            <a:ext cx="6911999" cy="300379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1000"/>
              </a:spcBef>
            </a:pPr>
            <a:r>
              <a:rPr lang="lv-LV" dirty="0"/>
              <a:t>Populāra digitālā mārketinga stratēģija, kas ietver saziņu ar mērķauditoriju, izmantojot e-pastu, lai uzlabotu iesaisti, reklamētu produktus un veicinātu </a:t>
            </a:r>
            <a:r>
              <a:rPr lang="lv-LV" dirty="0" err="1"/>
              <a:t>reklāmguvumus</a:t>
            </a:r>
            <a:r>
              <a:rPr lang="lv-LV" dirty="0"/>
              <a:t> un pārdošanu</a:t>
            </a:r>
          </a:p>
          <a:p>
            <a:pPr>
              <a:lnSpc>
                <a:spcPct val="110000"/>
              </a:lnSpc>
              <a:spcBef>
                <a:spcPts val="1000"/>
              </a:spcBef>
            </a:pPr>
            <a:endParaRPr lang="lv-LV" dirty="0"/>
          </a:p>
          <a:p>
            <a:pPr>
              <a:lnSpc>
                <a:spcPct val="110000"/>
              </a:lnSpc>
              <a:spcBef>
                <a:spcPts val="1000"/>
              </a:spcBef>
            </a:pPr>
            <a:r>
              <a:rPr lang="lv-LV" dirty="0"/>
              <a:t>Labāk </a:t>
            </a:r>
            <a:r>
              <a:rPr lang="lv-LV" dirty="0" smtClean="0"/>
              <a:t>strādā </a:t>
            </a:r>
            <a:r>
              <a:rPr lang="lv-LV" dirty="0"/>
              <a:t>lojālajiem klientiem, bet tiek izmantota arī jaunu klientu piesaistē</a:t>
            </a:r>
            <a:endParaRPr lang="x-none" dirty="0"/>
          </a:p>
          <a:p>
            <a:pPr marL="342900" indent="-342900">
              <a:lnSpc>
                <a:spcPct val="110000"/>
              </a:lnSpc>
              <a:spcBef>
                <a:spcPts val="1000"/>
              </a:spcBef>
              <a:buFont typeface="+mj-lt"/>
              <a:buAutoNum type="arabicPeriod"/>
            </a:pPr>
            <a:endParaRPr lang="lv-LV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57172"/>
            <a:ext cx="7499176" cy="857250"/>
          </a:xfrm>
        </p:spPr>
        <p:txBody>
          <a:bodyPr anchor="t">
            <a:noAutofit/>
          </a:bodyPr>
          <a:lstStyle/>
          <a:p>
            <a:r>
              <a:rPr lang="lv-LV" dirty="0"/>
              <a:t>E-pasta un īsziņu </a:t>
            </a:r>
            <a:r>
              <a:rPr lang="lv-LV" dirty="0" smtClean="0"/>
              <a:t/>
            </a:r>
            <a:br>
              <a:rPr lang="lv-LV" dirty="0" smtClean="0"/>
            </a:br>
            <a:r>
              <a:rPr lang="lv-LV" dirty="0" smtClean="0"/>
              <a:t>jeb </a:t>
            </a:r>
            <a:r>
              <a:rPr lang="lv-LV" dirty="0"/>
              <a:t>mobilais mārketings</a:t>
            </a:r>
          </a:p>
        </p:txBody>
      </p:sp>
    </p:spTree>
    <p:extLst>
      <p:ext uri="{BB962C8B-B14F-4D97-AF65-F5344CB8AC3E}">
        <p14:creationId xmlns:p14="http://schemas.microsoft.com/office/powerpoint/2010/main" val="251816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476" y="1203324"/>
            <a:ext cx="7699924" cy="3816697"/>
          </a:xfrm>
        </p:spPr>
        <p:txBody>
          <a:bodyPr>
            <a:normAutofit/>
          </a:bodyPr>
          <a:lstStyle/>
          <a:p>
            <a:pPr lvl="0">
              <a:lnSpc>
                <a:spcPct val="110000"/>
              </a:lnSpc>
              <a:spcBef>
                <a:spcPts val="1800"/>
              </a:spcBef>
            </a:pPr>
            <a:r>
              <a:rPr lang="lv-LV" b="1" dirty="0"/>
              <a:t>E-pasta kampaņas </a:t>
            </a:r>
            <a:r>
              <a:rPr lang="lv-LV" dirty="0"/>
              <a:t>reklamē produktus, nodrošina īpašus piedāvājumus vai kuponus vai mudina cilvēkus reģistrēties produkta vai pakalpojuma saņemšanai</a:t>
            </a:r>
            <a:endParaRPr lang="x-none" dirty="0"/>
          </a:p>
          <a:p>
            <a:pPr lvl="0">
              <a:lnSpc>
                <a:spcPct val="110000"/>
              </a:lnSpc>
              <a:spcBef>
                <a:spcPts val="1800"/>
              </a:spcBef>
            </a:pPr>
            <a:r>
              <a:rPr lang="lv-LV" b="1" dirty="0"/>
              <a:t>E-pasta biļeteni </a:t>
            </a:r>
            <a:r>
              <a:rPr lang="lv-LV" dirty="0"/>
              <a:t>tiek sūtīti konsekventi, lai sniegtu abonentiem regulārus atjauninājumus, piemēram, jaunus emuāra ierakstus, nozares jaunumus vai gaidāmos notikumus</a:t>
            </a:r>
            <a:endParaRPr lang="x-none" dirty="0"/>
          </a:p>
          <a:p>
            <a:pPr lvl="0">
              <a:lnSpc>
                <a:spcPct val="110000"/>
              </a:lnSpc>
              <a:spcBef>
                <a:spcPts val="1800"/>
              </a:spcBef>
            </a:pPr>
            <a:r>
              <a:rPr lang="lv-LV" b="1" dirty="0"/>
              <a:t>Automatizēti mārketinga e-pasta ziņojumi </a:t>
            </a:r>
            <a:r>
              <a:rPr lang="lv-LV" dirty="0"/>
              <a:t>tiek nosūtīti automātiski, pamatojoties uz iepriekš definētiem aktivizētājiem, un tie ietver sveiciena e-pasta ziņojumus, dzimšanas dienas e-pasta ziņojumus un atgādinājuma e-pasta ziņojumus</a:t>
            </a:r>
            <a:endParaRPr lang="x-none" dirty="0"/>
          </a:p>
          <a:p>
            <a:pPr lvl="0">
              <a:lnSpc>
                <a:spcPct val="110000"/>
              </a:lnSpc>
              <a:spcBef>
                <a:spcPts val="1800"/>
              </a:spcBef>
            </a:pPr>
            <a:r>
              <a:rPr lang="lv-LV" b="1" dirty="0"/>
              <a:t>Automatizētie darījumu e-pasta ziņojumi </a:t>
            </a:r>
            <a:r>
              <a:rPr lang="lv-LV" dirty="0"/>
              <a:t>ietver automātiskus pasūtījumu apstiprinājumus, piegādes atjauninājumus un atgādinājumus par </a:t>
            </a:r>
            <a:r>
              <a:rPr lang="lv-LV" dirty="0" smtClean="0"/>
              <a:t>tikšanos</a:t>
            </a:r>
            <a:endParaRPr lang="lv-LV" dirty="0"/>
          </a:p>
          <a:p>
            <a:pPr>
              <a:lnSpc>
                <a:spcPct val="110000"/>
              </a:lnSpc>
              <a:spcBef>
                <a:spcPts val="1800"/>
              </a:spcBef>
            </a:pPr>
            <a:endParaRPr lang="lv-LV" sz="18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57172"/>
            <a:ext cx="7499176" cy="857250"/>
          </a:xfrm>
        </p:spPr>
        <p:txBody>
          <a:bodyPr anchor="t">
            <a:noAutofit/>
          </a:bodyPr>
          <a:lstStyle/>
          <a:p>
            <a:r>
              <a:rPr lang="lv-LV" dirty="0"/>
              <a:t>M</a:t>
            </a:r>
            <a:r>
              <a:rPr lang="lv-LV" dirty="0" smtClean="0"/>
              <a:t>ārketinga </a:t>
            </a:r>
            <a:r>
              <a:rPr lang="lv-LV" dirty="0"/>
              <a:t>e-pasta veidi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1275606"/>
            <a:ext cx="288000" cy="180000"/>
          </a:xfrm>
          <a:prstGeom prst="rect">
            <a:avLst/>
          </a:prstGeom>
          <a:solidFill>
            <a:srgbClr val="0058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7" name="Rectangle 6"/>
          <p:cNvSpPr/>
          <p:nvPr/>
        </p:nvSpPr>
        <p:spPr>
          <a:xfrm>
            <a:off x="-27064" y="2067694"/>
            <a:ext cx="288000" cy="180000"/>
          </a:xfrm>
          <a:prstGeom prst="rect">
            <a:avLst/>
          </a:prstGeom>
          <a:solidFill>
            <a:srgbClr val="0058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0" name="Rectangle 9"/>
          <p:cNvSpPr/>
          <p:nvPr/>
        </p:nvSpPr>
        <p:spPr>
          <a:xfrm>
            <a:off x="0" y="4151922"/>
            <a:ext cx="288000" cy="180000"/>
          </a:xfrm>
          <a:prstGeom prst="rect">
            <a:avLst/>
          </a:prstGeom>
          <a:solidFill>
            <a:srgbClr val="0058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1" name="Rectangle 10"/>
          <p:cNvSpPr/>
          <p:nvPr/>
        </p:nvSpPr>
        <p:spPr>
          <a:xfrm>
            <a:off x="0" y="3109808"/>
            <a:ext cx="288000" cy="180000"/>
          </a:xfrm>
          <a:prstGeom prst="rect">
            <a:avLst/>
          </a:prstGeom>
          <a:solidFill>
            <a:srgbClr val="0058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1600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339725"/>
            <a:ext cx="6686568" cy="846153"/>
          </a:xfrm>
        </p:spPr>
        <p:txBody>
          <a:bodyPr anchor="t">
            <a:normAutofit/>
          </a:bodyPr>
          <a:lstStyle/>
          <a:p>
            <a:r>
              <a:rPr lang="lv-LV" dirty="0" smtClean="0"/>
              <a:t>Ieteikumi </a:t>
            </a:r>
            <a:r>
              <a:rPr lang="lv-LV" dirty="0"/>
              <a:t>jeb </a:t>
            </a:r>
            <a:r>
              <a:rPr lang="lv-LV" i="1" dirty="0" err="1" smtClean="0"/>
              <a:t>tips&amp;tricks</a:t>
            </a:r>
            <a:r>
              <a:rPr lang="lv-LV" dirty="0" smtClean="0"/>
              <a:t> (1)</a:t>
            </a:r>
            <a:endParaRPr lang="lv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D2820A8-88B8-AE43-9C0E-128426FC9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2067694"/>
            <a:ext cx="6686568" cy="2952328"/>
          </a:xfrm>
        </p:spPr>
        <p:txBody>
          <a:bodyPr>
            <a:normAutofit lnSpcReduction="10000"/>
          </a:bodyPr>
          <a:lstStyle/>
          <a:p>
            <a:r>
              <a:rPr lang="lv-LV" sz="1400" b="1" dirty="0"/>
              <a:t>Temata (</a:t>
            </a:r>
            <a:r>
              <a:rPr lang="lv-LV" sz="1400" b="1" i="1" dirty="0" err="1"/>
              <a:t>subject</a:t>
            </a:r>
            <a:r>
              <a:rPr lang="lv-LV" sz="1400" b="1" i="1" dirty="0"/>
              <a:t> </a:t>
            </a:r>
            <a:r>
              <a:rPr lang="lv-LV" sz="1400" b="1" i="1" dirty="0" err="1"/>
              <a:t>line</a:t>
            </a:r>
            <a:r>
              <a:rPr lang="lv-LV" sz="1400" b="1" dirty="0"/>
              <a:t>) </a:t>
            </a:r>
            <a:r>
              <a:rPr lang="lv-LV" sz="1400" b="1" dirty="0" smtClean="0"/>
              <a:t>laukā</a:t>
            </a:r>
            <a:endParaRPr lang="x-none" sz="1400" dirty="0"/>
          </a:p>
          <a:p>
            <a:pPr lvl="0"/>
            <a:r>
              <a:rPr lang="lv-LV" sz="1400" dirty="0"/>
              <a:t>Ne vairāk kā 100 zīmes</a:t>
            </a:r>
            <a:endParaRPr lang="x-none" sz="1400" dirty="0"/>
          </a:p>
          <a:p>
            <a:pPr lvl="0"/>
            <a:r>
              <a:rPr lang="lv-LV" sz="1400" dirty="0"/>
              <a:t>Nelietot CAPS LOCKS</a:t>
            </a:r>
            <a:endParaRPr lang="x-none" sz="1400" dirty="0"/>
          </a:p>
          <a:p>
            <a:pPr lvl="0"/>
            <a:r>
              <a:rPr lang="lv-LV" sz="1400" dirty="0"/>
              <a:t>Nelietot par e-pasta saturu</a:t>
            </a:r>
            <a:endParaRPr lang="x-none" sz="1400" dirty="0"/>
          </a:p>
          <a:p>
            <a:pPr lvl="0"/>
            <a:r>
              <a:rPr lang="lv-LV" sz="1400" dirty="0"/>
              <a:t>Nelietot pārāk daudz numurus</a:t>
            </a:r>
            <a:endParaRPr lang="x-none" sz="1400" dirty="0"/>
          </a:p>
          <a:p>
            <a:pPr lvl="0"/>
            <a:r>
              <a:rPr lang="lv-LV" sz="1400" dirty="0"/>
              <a:t>Lietot emocijzīmes</a:t>
            </a:r>
            <a:endParaRPr lang="x-none" sz="1400" dirty="0"/>
          </a:p>
          <a:p>
            <a:pPr lvl="0"/>
            <a:r>
              <a:rPr lang="lv-LV" sz="1400" dirty="0"/>
              <a:t>Ieteicama </a:t>
            </a:r>
            <a:r>
              <a:rPr lang="lv-LV" sz="1400" dirty="0" err="1"/>
              <a:t>personalizācija</a:t>
            </a:r>
            <a:endParaRPr lang="x-none" sz="1400" dirty="0"/>
          </a:p>
          <a:p>
            <a:pPr lvl="0"/>
            <a:r>
              <a:rPr lang="lv-LV" sz="1400" dirty="0"/>
              <a:t>Tā ir radoša – var uzdot jautājumus / teikt ko negaidītu</a:t>
            </a:r>
            <a:endParaRPr lang="x-none" sz="1400" dirty="0"/>
          </a:p>
          <a:p>
            <a:pPr lvl="0"/>
            <a:r>
              <a:rPr lang="lv-LV" sz="1400" dirty="0"/>
              <a:t>Uzmanību var pievērst arī ar #</a:t>
            </a:r>
            <a:endParaRPr lang="x-none" sz="1400" dirty="0"/>
          </a:p>
          <a:p>
            <a:endParaRPr lang="x-none" sz="14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2752" y="1203325"/>
            <a:ext cx="6686568" cy="72035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400" kern="1200" spc="-50" baseline="0">
                <a:solidFill>
                  <a:srgbClr val="00587E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lv-LV" sz="1800" dirty="0" smtClean="0">
                <a:solidFill>
                  <a:schemeClr val="tx1"/>
                </a:solidFill>
              </a:rPr>
              <a:t>Veidojot ziņas, e-pastu mārketingā ir svarīgi ņemt vērā sekojošos ieteikumus jeb </a:t>
            </a:r>
            <a:r>
              <a:rPr lang="lv-LV" sz="1800" i="1" dirty="0" err="1" smtClean="0">
                <a:solidFill>
                  <a:schemeClr val="tx1"/>
                </a:solidFill>
              </a:rPr>
              <a:t>tips&amp;tricks</a:t>
            </a:r>
            <a:endParaRPr lang="lv-LV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57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D2820A8-88B8-AE43-9C0E-128426FC9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203324"/>
            <a:ext cx="6686568" cy="3816697"/>
          </a:xfrm>
        </p:spPr>
        <p:txBody>
          <a:bodyPr>
            <a:normAutofit fontScale="85000" lnSpcReduction="20000"/>
          </a:bodyPr>
          <a:lstStyle/>
          <a:p>
            <a:r>
              <a:rPr lang="lv-LV" b="1" dirty="0" err="1"/>
              <a:t>Pirmsgalvenes</a:t>
            </a:r>
            <a:r>
              <a:rPr lang="lv-LV" b="1" dirty="0"/>
              <a:t> jeb </a:t>
            </a:r>
            <a:r>
              <a:rPr lang="lv-LV" b="1" i="1" dirty="0" err="1"/>
              <a:t>Pre</a:t>
            </a:r>
            <a:r>
              <a:rPr lang="lv-LV" b="1" i="1" dirty="0"/>
              <a:t> </a:t>
            </a:r>
            <a:r>
              <a:rPr lang="lv-LV" b="1" i="1" dirty="0" err="1"/>
              <a:t>header</a:t>
            </a:r>
            <a:r>
              <a:rPr lang="lv-LV" b="1" i="1" dirty="0"/>
              <a:t> </a:t>
            </a:r>
            <a:r>
              <a:rPr lang="lv-LV" b="1" dirty="0"/>
              <a:t>laukā</a:t>
            </a:r>
            <a:endParaRPr lang="x-none" dirty="0"/>
          </a:p>
          <a:p>
            <a:pPr lvl="0"/>
            <a:r>
              <a:rPr lang="lv-LV" dirty="0"/>
              <a:t>Iekļaujams īss kopsavilkums no e-pasta satura</a:t>
            </a:r>
            <a:endParaRPr lang="x-none" dirty="0"/>
          </a:p>
          <a:p>
            <a:pPr lvl="0"/>
            <a:r>
              <a:rPr lang="lv-LV" dirty="0"/>
              <a:t>Tas ir radošs</a:t>
            </a:r>
            <a:endParaRPr lang="x-none" dirty="0"/>
          </a:p>
          <a:p>
            <a:pPr lvl="0"/>
            <a:r>
              <a:rPr lang="lv-LV" dirty="0"/>
              <a:t>Piemēram, “Nenokavē oktobrī”</a:t>
            </a:r>
            <a:endParaRPr lang="x-none" dirty="0"/>
          </a:p>
          <a:p>
            <a:pPr lvl="0"/>
            <a:r>
              <a:rPr lang="lv-LV" dirty="0"/>
              <a:t>Ierobežots vietu skaits</a:t>
            </a:r>
            <a:endParaRPr lang="x-none" dirty="0"/>
          </a:p>
          <a:p>
            <a:pPr lvl="0"/>
            <a:r>
              <a:rPr lang="lv-LV" dirty="0"/>
              <a:t>Izmanto FOMO (</a:t>
            </a:r>
            <a:r>
              <a:rPr lang="lv-LV" i="1" dirty="0" err="1"/>
              <a:t>Fears</a:t>
            </a:r>
            <a:r>
              <a:rPr lang="lv-LV" i="1" dirty="0"/>
              <a:t> </a:t>
            </a:r>
            <a:r>
              <a:rPr lang="lv-LV" i="1" dirty="0" err="1"/>
              <a:t>of</a:t>
            </a:r>
            <a:r>
              <a:rPr lang="lv-LV" i="1" dirty="0"/>
              <a:t> </a:t>
            </a:r>
            <a:r>
              <a:rPr lang="lv-LV" i="1" dirty="0" err="1"/>
              <a:t>Missing</a:t>
            </a:r>
            <a:r>
              <a:rPr lang="lv-LV" i="1" dirty="0"/>
              <a:t> </a:t>
            </a:r>
            <a:r>
              <a:rPr lang="lv-LV" i="1" dirty="0" err="1"/>
              <a:t>out</a:t>
            </a:r>
            <a:r>
              <a:rPr lang="lv-LV" i="1" dirty="0"/>
              <a:t> </a:t>
            </a:r>
            <a:r>
              <a:rPr lang="lv-LV" dirty="0"/>
              <a:t>jeb Bailes pazaudēt</a:t>
            </a:r>
            <a:r>
              <a:rPr lang="lv-LV" dirty="0" smtClean="0"/>
              <a:t>)</a:t>
            </a:r>
            <a:endParaRPr lang="x-none" dirty="0"/>
          </a:p>
          <a:p>
            <a:endParaRPr lang="lv-LV" b="1" dirty="0" smtClean="0"/>
          </a:p>
          <a:p>
            <a:r>
              <a:rPr lang="lv-LV" b="1" dirty="0" smtClean="0"/>
              <a:t>Sūtītāja </a:t>
            </a:r>
            <a:r>
              <a:rPr lang="lv-LV" b="1" dirty="0"/>
              <a:t>vārda / uzvārda </a:t>
            </a:r>
            <a:r>
              <a:rPr lang="lv-LV" b="1" dirty="0" smtClean="0"/>
              <a:t>laukā</a:t>
            </a:r>
            <a:endParaRPr lang="x-none" dirty="0"/>
          </a:p>
          <a:p>
            <a:pPr lvl="0"/>
            <a:r>
              <a:rPr lang="lv-LV" dirty="0"/>
              <a:t>Uzņēmuma nosaukums / privātpersonas e-pasts, kam ir savi objektīvi plusi un mīnusi. </a:t>
            </a:r>
            <a:r>
              <a:rPr lang="lv-LV" dirty="0" smtClean="0"/>
              <a:t>Personalizēts e-pasts </a:t>
            </a:r>
            <a:r>
              <a:rPr lang="lv-LV" dirty="0"/>
              <a:t>būs uzrunājošāks, ja salīdzina ar </a:t>
            </a:r>
            <a:r>
              <a:rPr lang="lv-LV" u="sng" dirty="0">
                <a:hlinkClick r:id="rId2"/>
              </a:rPr>
              <a:t>info@uznemums.lv</a:t>
            </a:r>
            <a:r>
              <a:rPr lang="lv-LV" dirty="0"/>
              <a:t> </a:t>
            </a:r>
            <a:endParaRPr lang="x-none" dirty="0"/>
          </a:p>
          <a:p>
            <a:endParaRPr lang="lv-LV" b="1" dirty="0" smtClean="0"/>
          </a:p>
          <a:p>
            <a:r>
              <a:rPr lang="lv-LV" b="1" dirty="0" smtClean="0"/>
              <a:t>Atbildēt </a:t>
            </a:r>
            <a:r>
              <a:rPr lang="lv-LV" b="1" dirty="0"/>
              <a:t>uz adresi (</a:t>
            </a:r>
            <a:r>
              <a:rPr lang="lv-LV" b="1" i="1" dirty="0" err="1"/>
              <a:t>Reply</a:t>
            </a:r>
            <a:r>
              <a:rPr lang="lv-LV" b="1" i="1" dirty="0"/>
              <a:t> to </a:t>
            </a:r>
            <a:r>
              <a:rPr lang="lv-LV" b="1" i="1" dirty="0" err="1"/>
              <a:t>address</a:t>
            </a:r>
            <a:r>
              <a:rPr lang="lv-LV" b="1" dirty="0" smtClean="0"/>
              <a:t>)</a:t>
            </a:r>
            <a:endParaRPr lang="x-none" dirty="0"/>
          </a:p>
          <a:p>
            <a:pPr lvl="0"/>
            <a:r>
              <a:rPr lang="lv-LV" dirty="0"/>
              <a:t>Svarīgi </a:t>
            </a:r>
            <a:r>
              <a:rPr lang="lv-LV" dirty="0" smtClean="0"/>
              <a:t>pievienot</a:t>
            </a:r>
            <a:endParaRPr lang="x-none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8313" y="339725"/>
            <a:ext cx="6686568" cy="846153"/>
          </a:xfrm>
        </p:spPr>
        <p:txBody>
          <a:bodyPr anchor="t">
            <a:normAutofit/>
          </a:bodyPr>
          <a:lstStyle/>
          <a:p>
            <a:r>
              <a:rPr lang="lv-LV" dirty="0" smtClean="0"/>
              <a:t>Ieteikumi </a:t>
            </a:r>
            <a:r>
              <a:rPr lang="lv-LV" dirty="0"/>
              <a:t>jeb </a:t>
            </a:r>
            <a:r>
              <a:rPr lang="lv-LV" i="1" dirty="0" err="1" smtClean="0"/>
              <a:t>tips&amp;tricks</a:t>
            </a:r>
            <a:r>
              <a:rPr lang="lv-LV" i="1" dirty="0" smtClean="0"/>
              <a:t> </a:t>
            </a:r>
            <a:r>
              <a:rPr lang="lv-LV" dirty="0" smtClean="0"/>
              <a:t>(2)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56697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D2820A8-88B8-AE43-9C0E-128426FC9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207822"/>
            <a:ext cx="3959671" cy="314327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lv-LV" sz="1400" b="1" dirty="0" smtClean="0"/>
              <a:t>Saturs</a:t>
            </a:r>
            <a:endParaRPr lang="x-none" sz="1400" dirty="0"/>
          </a:p>
          <a:p>
            <a:pPr lvl="0">
              <a:lnSpc>
                <a:spcPct val="100000"/>
              </a:lnSpc>
              <a:spcBef>
                <a:spcPts val="1800"/>
              </a:spcBef>
            </a:pPr>
            <a:r>
              <a:rPr lang="lv-LV" sz="1400" dirty="0"/>
              <a:t>Galvene – dod pārskatu par saturu</a:t>
            </a:r>
            <a:endParaRPr lang="x-none" sz="1400" dirty="0"/>
          </a:p>
          <a:p>
            <a:pPr lvl="0">
              <a:lnSpc>
                <a:spcPct val="100000"/>
              </a:lnSpc>
              <a:spcBef>
                <a:spcPts val="1800"/>
              </a:spcBef>
            </a:pPr>
            <a:r>
              <a:rPr lang="lv-LV" sz="1400" dirty="0"/>
              <a:t>70 </a:t>
            </a:r>
            <a:r>
              <a:rPr lang="lv-LV" sz="1400" dirty="0" err="1"/>
              <a:t>pixels</a:t>
            </a:r>
            <a:endParaRPr lang="x-none" sz="1400" dirty="0"/>
          </a:p>
          <a:p>
            <a:pPr lvl="0">
              <a:lnSpc>
                <a:spcPct val="100000"/>
              </a:lnSpc>
              <a:spcBef>
                <a:spcPts val="1800"/>
              </a:spcBef>
            </a:pPr>
            <a:r>
              <a:rPr lang="lv-LV" sz="1400" dirty="0"/>
              <a:t>Vienkārši</a:t>
            </a:r>
            <a:endParaRPr lang="x-none" sz="1400" dirty="0"/>
          </a:p>
          <a:p>
            <a:pPr lvl="0">
              <a:lnSpc>
                <a:spcPct val="100000"/>
              </a:lnSpc>
              <a:spcBef>
                <a:spcPts val="1800"/>
              </a:spcBef>
            </a:pPr>
            <a:r>
              <a:rPr lang="lv-LV" sz="1400" dirty="0"/>
              <a:t>Attēli (</a:t>
            </a:r>
            <a:r>
              <a:rPr lang="lv-LV" sz="1400" i="1" dirty="0" err="1"/>
              <a:t>Images</a:t>
            </a:r>
            <a:r>
              <a:rPr lang="lv-LV" sz="1400" dirty="0"/>
              <a:t>) – lietot tikai tad, ja nepieciešams. Ja iespējams – nelietot</a:t>
            </a:r>
            <a:endParaRPr lang="x-none" sz="1400" dirty="0"/>
          </a:p>
          <a:p>
            <a:pPr lvl="0">
              <a:lnSpc>
                <a:spcPct val="100000"/>
              </a:lnSpc>
              <a:spcBef>
                <a:spcPts val="1800"/>
              </a:spcBef>
            </a:pPr>
            <a:r>
              <a:rPr lang="lv-LV" sz="1400" dirty="0"/>
              <a:t>Labāk palikt profesionāliem tekstos</a:t>
            </a:r>
            <a:endParaRPr lang="x-none" sz="1400" dirty="0"/>
          </a:p>
          <a:p>
            <a:pPr lvl="0">
              <a:lnSpc>
                <a:spcPct val="100000"/>
              </a:lnSpc>
              <a:spcBef>
                <a:spcPts val="1800"/>
              </a:spcBef>
            </a:pPr>
            <a:r>
              <a:rPr lang="lv-LV" sz="1400" dirty="0"/>
              <a:t>Uzmanīgi ar </a:t>
            </a:r>
            <a:r>
              <a:rPr lang="lv-LV" sz="1400" i="1" dirty="0" smtClean="0"/>
              <a:t>.</a:t>
            </a:r>
            <a:r>
              <a:rPr lang="lv-LV" sz="1400" i="1" dirty="0" err="1" smtClean="0"/>
              <a:t>gif</a:t>
            </a:r>
            <a:r>
              <a:rPr lang="lv-LV" sz="1400" i="1" dirty="0" smtClean="0"/>
              <a:t> </a:t>
            </a:r>
            <a:r>
              <a:rPr lang="lv-LV" sz="1400" dirty="0"/>
              <a:t>– ne visiem tie rādās</a:t>
            </a:r>
            <a:endParaRPr lang="x-none" sz="1400" dirty="0"/>
          </a:p>
          <a:p>
            <a:pPr lvl="0">
              <a:lnSpc>
                <a:spcPct val="100000"/>
              </a:lnSpc>
              <a:spcBef>
                <a:spcPts val="1800"/>
              </a:spcBef>
            </a:pPr>
            <a:r>
              <a:rPr lang="lv-LV" sz="1400" dirty="0"/>
              <a:t>Nelietot pārāk lielus</a:t>
            </a:r>
            <a:endParaRPr lang="x-none" sz="1400" dirty="0"/>
          </a:p>
          <a:p>
            <a:pPr>
              <a:lnSpc>
                <a:spcPct val="100000"/>
              </a:lnSpc>
              <a:spcBef>
                <a:spcPts val="1800"/>
              </a:spcBef>
            </a:pPr>
            <a:endParaRPr lang="x-none" sz="14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8313" y="339725"/>
            <a:ext cx="6686568" cy="846153"/>
          </a:xfrm>
        </p:spPr>
        <p:txBody>
          <a:bodyPr anchor="t">
            <a:normAutofit/>
          </a:bodyPr>
          <a:lstStyle/>
          <a:p>
            <a:r>
              <a:rPr lang="lv-LV" dirty="0" smtClean="0"/>
              <a:t>Ieteikumi </a:t>
            </a:r>
            <a:r>
              <a:rPr lang="lv-LV" dirty="0"/>
              <a:t>jeb </a:t>
            </a:r>
            <a:r>
              <a:rPr lang="lv-LV" i="1" dirty="0" err="1" smtClean="0"/>
              <a:t>tips&amp;tricks</a:t>
            </a:r>
            <a:r>
              <a:rPr lang="lv-LV" dirty="0"/>
              <a:t> </a:t>
            </a:r>
            <a:r>
              <a:rPr lang="lv-LV" dirty="0" smtClean="0"/>
              <a:t>(3)</a:t>
            </a:r>
            <a:endParaRPr lang="lv-LV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="" xmlns:a16="http://schemas.microsoft.com/office/drawing/2014/main" id="{0D2820A8-88B8-AE43-9C0E-128426FC940B}"/>
              </a:ext>
            </a:extLst>
          </p:cNvPr>
          <p:cNvSpPr txBox="1">
            <a:spLocks/>
          </p:cNvSpPr>
          <p:nvPr/>
        </p:nvSpPr>
        <p:spPr>
          <a:xfrm>
            <a:off x="4572000" y="1207822"/>
            <a:ext cx="4103687" cy="3143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600"/>
              </a:spcBef>
              <a:buFont typeface="Arial" pitchFamily="34" charset="0"/>
              <a:buNone/>
              <a:defRPr sz="160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1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lv-LV" sz="1400" dirty="0" smtClean="0"/>
              <a:t>Teksts – nekopēt tiešus tekstus no mājaslapas, reklāmām utt., bet radīt citu saturu</a:t>
            </a:r>
            <a:endParaRPr lang="x-none" sz="1400" dirty="0" smtClean="0"/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lv-LV" sz="1400" dirty="0" smtClean="0"/>
              <a:t>Viens </a:t>
            </a:r>
            <a:r>
              <a:rPr lang="lv-LV" sz="1400" i="1" dirty="0" err="1" smtClean="0"/>
              <a:t>point</a:t>
            </a:r>
            <a:r>
              <a:rPr lang="lv-LV" sz="1400" dirty="0" smtClean="0"/>
              <a:t> jeb aspekts katrā e-pastā</a:t>
            </a:r>
            <a:endParaRPr lang="x-none" sz="1400" dirty="0" smtClean="0"/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lv-LV" sz="1400" dirty="0" smtClean="0"/>
              <a:t>Izmantot psiholoģiju</a:t>
            </a:r>
            <a:endParaRPr lang="x-none" sz="1400" dirty="0" smtClean="0"/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lv-LV" sz="1400" dirty="0" smtClean="0"/>
              <a:t>Nelikt par daudz satura/piedāvājumu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lv-LV" sz="1400" dirty="0" smtClean="0"/>
              <a:t>Teksts ved uz CTA (aicinājums rīkoties)</a:t>
            </a:r>
            <a:endParaRPr lang="x-none" sz="1400" dirty="0" smtClean="0"/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lv-LV" sz="1400" dirty="0" smtClean="0"/>
              <a:t>Kur iespējams – personalizēt</a:t>
            </a:r>
            <a:endParaRPr lang="x-none" sz="1400" dirty="0" smtClean="0"/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lv-LV" sz="1400" dirty="0" smtClean="0"/>
              <a:t>Specifiski/unikāli lasītājam – parādīt privilēģiju – vest uz </a:t>
            </a:r>
            <a:r>
              <a:rPr lang="lv-LV" sz="1400" dirty="0" err="1" smtClean="0"/>
              <a:t>podkāstiem</a:t>
            </a:r>
            <a:r>
              <a:rPr lang="lv-LV" sz="1400" dirty="0" smtClean="0"/>
              <a:t>/</a:t>
            </a:r>
            <a:r>
              <a:rPr lang="lv-LV" sz="1400" i="1" dirty="0" err="1" smtClean="0"/>
              <a:t>subscribing</a:t>
            </a:r>
            <a:r>
              <a:rPr lang="lv-LV" sz="1400" dirty="0" smtClean="0"/>
              <a:t>/kaut ko slēgtu/ lietot saites – dažādās krāsās</a:t>
            </a:r>
            <a:endParaRPr lang="x-none" sz="1400" dirty="0" smtClean="0"/>
          </a:p>
          <a:p>
            <a:pPr>
              <a:lnSpc>
                <a:spcPct val="100000"/>
              </a:lnSpc>
              <a:spcBef>
                <a:spcPts val="1800"/>
              </a:spcBef>
            </a:pPr>
            <a:endParaRPr lang="x-none" sz="1400" dirty="0" smtClean="0"/>
          </a:p>
          <a:p>
            <a:pPr>
              <a:lnSpc>
                <a:spcPct val="100000"/>
              </a:lnSpc>
              <a:spcBef>
                <a:spcPts val="1800"/>
              </a:spcBef>
            </a:pPr>
            <a:endParaRPr lang="x-none" sz="1400" dirty="0"/>
          </a:p>
        </p:txBody>
      </p:sp>
    </p:spTree>
    <p:extLst>
      <p:ext uri="{BB962C8B-B14F-4D97-AF65-F5344CB8AC3E}">
        <p14:creationId xmlns:p14="http://schemas.microsoft.com/office/powerpoint/2010/main" val="149539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2143122"/>
            <a:ext cx="7486648" cy="1102519"/>
          </a:xfrm>
        </p:spPr>
        <p:txBody>
          <a:bodyPr/>
          <a:lstStyle/>
          <a:p>
            <a:r>
              <a:rPr lang="lv-LV" b="1" dirty="0"/>
              <a:t>DIGITĀLAIS MĀRKETINGS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72" y="3429006"/>
            <a:ext cx="7529538" cy="1357322"/>
          </a:xfrm>
        </p:spPr>
        <p:txBody>
          <a:bodyPr>
            <a:normAutofit/>
          </a:bodyPr>
          <a:lstStyle/>
          <a:p>
            <a:r>
              <a:rPr lang="lv-LV" dirty="0"/>
              <a:t>Jolanta </a:t>
            </a:r>
            <a:r>
              <a:rPr lang="lv-LV" dirty="0" err="1"/>
              <a:t>Derkevica</a:t>
            </a:r>
            <a:r>
              <a:rPr lang="lv-LV" dirty="0"/>
              <a:t>-Pilskunga, </a:t>
            </a:r>
            <a:r>
              <a:rPr lang="lv-LV" dirty="0" err="1"/>
              <a:t>PhD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95358" y="3143254"/>
            <a:ext cx="1876378" cy="7142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7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D2820A8-88B8-AE43-9C0E-128426FC9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203324"/>
            <a:ext cx="6686568" cy="3744689"/>
          </a:xfrm>
        </p:spPr>
        <p:txBody>
          <a:bodyPr>
            <a:normAutofit/>
          </a:bodyPr>
          <a:lstStyle/>
          <a:p>
            <a:r>
              <a:rPr lang="lv-LV" sz="1400" b="1" dirty="0" smtClean="0"/>
              <a:t>Aicinājums </a:t>
            </a:r>
            <a:r>
              <a:rPr lang="lv-LV" sz="1400" b="1" dirty="0"/>
              <a:t>rīkoties jeb </a:t>
            </a:r>
            <a:r>
              <a:rPr lang="lv-LV" sz="1400" b="1" i="1" dirty="0" err="1"/>
              <a:t>Call</a:t>
            </a:r>
            <a:r>
              <a:rPr lang="lv-LV" sz="1400" b="1" i="1" dirty="0"/>
              <a:t> to </a:t>
            </a:r>
            <a:r>
              <a:rPr lang="lv-LV" sz="1400" b="1" i="1" dirty="0" err="1"/>
              <a:t>action</a:t>
            </a:r>
            <a:endParaRPr lang="x-none" sz="1400" i="1" dirty="0"/>
          </a:p>
          <a:p>
            <a:pPr lvl="0"/>
            <a:r>
              <a:rPr lang="lv-LV" sz="1400" dirty="0"/>
              <a:t>Acīmredzami – pērc šeit</a:t>
            </a:r>
            <a:endParaRPr lang="x-none" sz="1400" dirty="0"/>
          </a:p>
          <a:p>
            <a:pPr lvl="0"/>
            <a:r>
              <a:rPr lang="lv-LV" sz="1400" dirty="0"/>
              <a:t>Ja iespējams – lietot tikai vienu vai divas</a:t>
            </a:r>
            <a:endParaRPr lang="x-none" sz="1400" dirty="0"/>
          </a:p>
          <a:p>
            <a:pPr lvl="0"/>
            <a:r>
              <a:rPr lang="lv-LV" sz="1400" dirty="0" smtClean="0"/>
              <a:t>Piemēram, </a:t>
            </a:r>
            <a:r>
              <a:rPr lang="lv-LV" sz="1400" dirty="0"/>
              <a:t>viena CTA poga, kur tālāk redzami visi produkti – tas strādā labāk</a:t>
            </a:r>
            <a:endParaRPr lang="x-none" sz="1400" dirty="0"/>
          </a:p>
          <a:p>
            <a:pPr lvl="0"/>
            <a:r>
              <a:rPr lang="lv-LV" sz="1400" dirty="0"/>
              <a:t>Var būt arī </a:t>
            </a:r>
            <a:r>
              <a:rPr lang="lv-LV" sz="1400" dirty="0" smtClean="0"/>
              <a:t>e-pasta sākumā</a:t>
            </a:r>
            <a:endParaRPr lang="x-none" sz="1400" dirty="0"/>
          </a:p>
          <a:p>
            <a:pPr lvl="0"/>
            <a:r>
              <a:rPr lang="lv-LV" sz="1400" dirty="0"/>
              <a:t>Lieto zīmola krāsas</a:t>
            </a:r>
            <a:endParaRPr lang="x-none" sz="1400" dirty="0"/>
          </a:p>
          <a:p>
            <a:endParaRPr lang="lv-LV" sz="1400" b="1" dirty="0" smtClean="0"/>
          </a:p>
          <a:p>
            <a:r>
              <a:rPr lang="lv-LV" sz="1400" b="1" dirty="0" smtClean="0"/>
              <a:t>Kājene</a:t>
            </a:r>
            <a:endParaRPr lang="x-none" sz="1400" dirty="0"/>
          </a:p>
          <a:p>
            <a:pPr lvl="0"/>
            <a:r>
              <a:rPr lang="lv-LV" sz="1400" dirty="0" smtClean="0"/>
              <a:t>Saite uz </a:t>
            </a:r>
            <a:r>
              <a:rPr lang="lv-LV" sz="1400" i="1" dirty="0" err="1"/>
              <a:t>unsubscribe</a:t>
            </a:r>
            <a:r>
              <a:rPr lang="lv-LV" sz="1400" dirty="0"/>
              <a:t> jeb ir jādod iespēja atteikties no e-pastu saņemšanas</a:t>
            </a:r>
            <a:endParaRPr lang="x-none" sz="1400" dirty="0"/>
          </a:p>
          <a:p>
            <a:pPr lvl="0"/>
            <a:r>
              <a:rPr lang="lv-LV" sz="1400" dirty="0"/>
              <a:t>Pievienot sociālo mediju ikonas</a:t>
            </a:r>
            <a:endParaRPr lang="x-none" sz="1400" dirty="0"/>
          </a:p>
          <a:p>
            <a:pPr lvl="0"/>
            <a:r>
              <a:rPr lang="lv-LV" sz="1400" dirty="0"/>
              <a:t>Adresi / mājaslapu / logo utt.</a:t>
            </a:r>
            <a:endParaRPr lang="x-none" sz="1400" dirty="0"/>
          </a:p>
          <a:p>
            <a:endParaRPr lang="x-none" sz="14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8313" y="339725"/>
            <a:ext cx="6686568" cy="846153"/>
          </a:xfrm>
        </p:spPr>
        <p:txBody>
          <a:bodyPr anchor="t">
            <a:normAutofit/>
          </a:bodyPr>
          <a:lstStyle/>
          <a:p>
            <a:r>
              <a:rPr lang="lv-LV" dirty="0" smtClean="0"/>
              <a:t>Ieteikumi </a:t>
            </a:r>
            <a:r>
              <a:rPr lang="lv-LV" dirty="0"/>
              <a:t>jeb </a:t>
            </a:r>
            <a:r>
              <a:rPr lang="lv-LV" i="1" dirty="0" err="1" smtClean="0"/>
              <a:t>tips&amp;tricks</a:t>
            </a:r>
            <a:r>
              <a:rPr lang="lv-LV" dirty="0"/>
              <a:t> </a:t>
            </a:r>
            <a:r>
              <a:rPr lang="lv-LV" dirty="0" smtClean="0"/>
              <a:t>(4)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07233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57172"/>
            <a:ext cx="6686568" cy="846153"/>
          </a:xfrm>
        </p:spPr>
        <p:txBody>
          <a:bodyPr anchor="t">
            <a:normAutofit/>
          </a:bodyPr>
          <a:lstStyle/>
          <a:p>
            <a:r>
              <a:rPr lang="lv-LV" dirty="0"/>
              <a:t>SMS mārketings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3BC41DE6-5425-C449-81EE-EF0AA53FC7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203325"/>
            <a:ext cx="6686568" cy="3143272"/>
          </a:xfrm>
        </p:spPr>
        <p:txBody>
          <a:bodyPr>
            <a:noAutofit/>
          </a:bodyPr>
          <a:lstStyle/>
          <a:p>
            <a:r>
              <a:rPr lang="lv-LV" b="1" dirty="0"/>
              <a:t>Arī </a:t>
            </a:r>
            <a:r>
              <a:rPr lang="lv-LV" b="1" i="1" dirty="0" err="1"/>
              <a:t>sms</a:t>
            </a:r>
            <a:r>
              <a:rPr lang="lv-LV" b="1" dirty="0"/>
              <a:t> mārketingam ir savi noformēšanas nosacījumi</a:t>
            </a:r>
          </a:p>
          <a:p>
            <a:pPr>
              <a:spcBef>
                <a:spcPts val="1800"/>
              </a:spcBef>
            </a:pPr>
            <a:r>
              <a:rPr lang="lv-LV" dirty="0"/>
              <a:t>Gan e-pastu, gan īsziņu mārketingā ir iespējams izmantot dažādus rīkus, platformas, kas piedāvā arī automatizētu pakalpojumu</a:t>
            </a:r>
          </a:p>
          <a:p>
            <a:pPr>
              <a:spcBef>
                <a:spcPts val="1800"/>
              </a:spcBef>
            </a:pPr>
            <a:r>
              <a:rPr lang="lv-LV" dirty="0"/>
              <a:t>Ieteikums iepazīties ar katra priekšrocībām un trūkumiem </a:t>
            </a:r>
            <a:endParaRPr lang="x-none" dirty="0"/>
          </a:p>
          <a:p>
            <a:pPr>
              <a:spcBef>
                <a:spcPts val="1800"/>
              </a:spcBef>
            </a:pPr>
            <a:r>
              <a:rPr lang="lv-LV" dirty="0"/>
              <a:t>Automatizācijas e-pasti parasti ietver, piemēram, “paldies, apstiprinājuma un sveiciena e-pasta ziņojumi”, sociālo mediju ziņu plānošanu, tiešraides čatu, datu analītiku u.c. </a:t>
            </a:r>
          </a:p>
          <a:p>
            <a:endParaRPr lang="lv-LV" sz="1000" dirty="0" smtClean="0"/>
          </a:p>
          <a:p>
            <a:r>
              <a:rPr lang="lv-LV" sz="1000" dirty="0" err="1" smtClean="0"/>
              <a:t>Derkevica</a:t>
            </a:r>
            <a:r>
              <a:rPr lang="lv-LV" sz="1000" dirty="0" smtClean="0"/>
              <a:t>-Pilskungs</a:t>
            </a:r>
            <a:r>
              <a:rPr lang="lv-LV" sz="1000" dirty="0"/>
              <a:t>, J. (2020). SMS klientam – gaumīgi rets atļaujas mārketings. </a:t>
            </a:r>
            <a:br>
              <a:rPr lang="lv-LV" sz="1000" dirty="0"/>
            </a:br>
            <a:r>
              <a:rPr lang="lv-LV" sz="1000" dirty="0" smtClean="0"/>
              <a:t>Iegūts </a:t>
            </a:r>
            <a:r>
              <a:rPr lang="lv-LV" sz="1000" dirty="0"/>
              <a:t>30.10.2022. no </a:t>
            </a:r>
            <a:r>
              <a:rPr lang="lv-LV" sz="1000" u="sng" dirty="0">
                <a:hlinkClick r:id="rId2"/>
              </a:rPr>
              <a:t>https://www.jdpintegratedcomm.com/jdp-raksta/sms-m%C4%81rketings</a:t>
            </a:r>
            <a:endParaRPr lang="x-none" sz="1000" dirty="0"/>
          </a:p>
        </p:txBody>
      </p:sp>
    </p:spTree>
    <p:extLst>
      <p:ext uri="{BB962C8B-B14F-4D97-AF65-F5344CB8AC3E}">
        <p14:creationId xmlns:p14="http://schemas.microsoft.com/office/powerpoint/2010/main" val="151767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57172"/>
            <a:ext cx="6686568" cy="846153"/>
          </a:xfrm>
        </p:spPr>
        <p:txBody>
          <a:bodyPr anchor="t">
            <a:normAutofit/>
          </a:bodyPr>
          <a:lstStyle/>
          <a:p>
            <a:r>
              <a:rPr lang="lv-LV" dirty="0"/>
              <a:t>Paškontroles jautājumi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3968361A-FFFD-034E-93F8-1D73DF6A9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04796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2143122"/>
            <a:ext cx="7486648" cy="1102519"/>
          </a:xfrm>
        </p:spPr>
        <p:txBody>
          <a:bodyPr/>
          <a:lstStyle/>
          <a:p>
            <a:r>
              <a:rPr lang="lv-LV" b="1" dirty="0"/>
              <a:t>PALDIES 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695358" y="3143254"/>
            <a:ext cx="1876378" cy="7142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857488" y="1571618"/>
            <a:ext cx="5500726" cy="714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1472" y="2499742"/>
            <a:ext cx="7772400" cy="1872208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lv-LV" sz="2000" dirty="0"/>
              <a:t>Satura mārketings: </a:t>
            </a:r>
            <a:r>
              <a:rPr lang="lv-LV" sz="2000" dirty="0" smtClean="0"/>
              <a:t/>
            </a:r>
            <a:br>
              <a:rPr lang="lv-LV" sz="2000" dirty="0" smtClean="0"/>
            </a:br>
            <a:r>
              <a:rPr lang="lv-LV" sz="2000" dirty="0" smtClean="0"/>
              <a:t>meklēšanas </a:t>
            </a:r>
            <a:r>
              <a:rPr lang="lv-LV" sz="2000" dirty="0"/>
              <a:t>rezultātu optimizācija, </a:t>
            </a:r>
            <a:r>
              <a:rPr lang="lv-LV" sz="2000" dirty="0" smtClean="0"/>
              <a:t/>
            </a:r>
            <a:br>
              <a:rPr lang="lv-LV" sz="2000" dirty="0" smtClean="0"/>
            </a:br>
            <a:r>
              <a:rPr lang="lv-LV" sz="2000" dirty="0" smtClean="0"/>
              <a:t>pareiza </a:t>
            </a:r>
            <a:r>
              <a:rPr lang="lv-LV" sz="2000" dirty="0"/>
              <a:t>pozicionēšana, pārvaldība, </a:t>
            </a:r>
            <a:r>
              <a:rPr lang="lv-LV" sz="2000" dirty="0" smtClean="0"/>
              <a:t/>
            </a:r>
            <a:br>
              <a:rPr lang="lv-LV" sz="2000" dirty="0" smtClean="0"/>
            </a:br>
            <a:r>
              <a:rPr lang="lv-LV" sz="2000" dirty="0" smtClean="0"/>
              <a:t>pielāgošana </a:t>
            </a:r>
            <a:r>
              <a:rPr lang="lv-LV" sz="2000" dirty="0"/>
              <a:t>un automatizācija</a:t>
            </a:r>
            <a:r>
              <a:rPr lang="x-none" sz="2000" dirty="0"/>
              <a:t>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231" y="346075"/>
            <a:ext cx="7427168" cy="857250"/>
          </a:xfrm>
        </p:spPr>
        <p:txBody>
          <a:bodyPr anchor="t">
            <a:noAutofit/>
          </a:bodyPr>
          <a:lstStyle/>
          <a:p>
            <a:r>
              <a:rPr lang="lv-LV" dirty="0"/>
              <a:t>Digitālā mārketinga veidi</a:t>
            </a:r>
            <a:r>
              <a:rPr lang="x-none" dirty="0"/>
              <a:t> 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078" y="1779662"/>
            <a:ext cx="3970906" cy="325480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lv-LV" sz="1200" dirty="0" smtClean="0"/>
              <a:t>Meklētājprogrammu </a:t>
            </a:r>
            <a:r>
              <a:rPr lang="lv-LV" sz="1200" dirty="0"/>
              <a:t>optimizācija (SEO)</a:t>
            </a:r>
            <a:endParaRPr lang="x-none" sz="1200" dirty="0"/>
          </a:p>
          <a:p>
            <a:pPr>
              <a:lnSpc>
                <a:spcPct val="100000"/>
              </a:lnSpc>
            </a:pPr>
            <a:r>
              <a:rPr lang="lv-LV" sz="1200" dirty="0"/>
              <a:t>Satura mārketings</a:t>
            </a:r>
            <a:endParaRPr lang="x-none" sz="1200" dirty="0"/>
          </a:p>
          <a:p>
            <a:pPr>
              <a:lnSpc>
                <a:spcPct val="100000"/>
              </a:lnSpc>
            </a:pPr>
            <a:r>
              <a:rPr lang="lv-LV" sz="1200" dirty="0"/>
              <a:t>Sociālo mediju mārketings</a:t>
            </a:r>
            <a:endParaRPr lang="x-none" sz="1200" dirty="0"/>
          </a:p>
          <a:p>
            <a:pPr>
              <a:lnSpc>
                <a:spcPct val="100000"/>
              </a:lnSpc>
            </a:pPr>
            <a:r>
              <a:rPr lang="lv-LV" sz="1200" dirty="0"/>
              <a:t>Maksa par klikšķi (PPC)</a:t>
            </a:r>
            <a:endParaRPr lang="x-none" sz="1200" dirty="0"/>
          </a:p>
          <a:p>
            <a:pPr>
              <a:lnSpc>
                <a:spcPct val="100000"/>
              </a:lnSpc>
            </a:pPr>
            <a:r>
              <a:rPr lang="lv-LV" sz="1200" dirty="0"/>
              <a:t>Vietējā reklāma</a:t>
            </a:r>
            <a:endParaRPr lang="x-none" sz="1200" dirty="0"/>
          </a:p>
          <a:p>
            <a:pPr>
              <a:lnSpc>
                <a:spcPct val="100000"/>
              </a:lnSpc>
            </a:pPr>
            <a:r>
              <a:rPr lang="lv-LV" sz="1200" i="1" dirty="0" err="1"/>
              <a:t>Affiliate</a:t>
            </a:r>
            <a:r>
              <a:rPr lang="lv-LV" sz="1200" dirty="0"/>
              <a:t> mārketings</a:t>
            </a:r>
            <a:endParaRPr lang="x-none" sz="1200" dirty="0"/>
          </a:p>
          <a:p>
            <a:pPr>
              <a:lnSpc>
                <a:spcPct val="100000"/>
              </a:lnSpc>
            </a:pPr>
            <a:r>
              <a:rPr lang="lv-LV" sz="1200" dirty="0"/>
              <a:t>Ietekmētāju jeb </a:t>
            </a:r>
            <a:r>
              <a:rPr lang="lv-LV" sz="1200" dirty="0" err="1"/>
              <a:t>influenceru</a:t>
            </a:r>
            <a:r>
              <a:rPr lang="lv-LV" sz="1200" dirty="0"/>
              <a:t> mārketings</a:t>
            </a:r>
            <a:endParaRPr lang="x-none" sz="1200" dirty="0"/>
          </a:p>
          <a:p>
            <a:pPr>
              <a:lnSpc>
                <a:spcPct val="100000"/>
              </a:lnSpc>
            </a:pPr>
            <a:r>
              <a:rPr lang="lv-LV" sz="1200" dirty="0"/>
              <a:t>E-pasta mārketings</a:t>
            </a:r>
            <a:endParaRPr lang="x-none" sz="1200" dirty="0"/>
          </a:p>
          <a:p>
            <a:pPr>
              <a:lnSpc>
                <a:spcPct val="100000"/>
              </a:lnSpc>
            </a:pPr>
            <a:r>
              <a:rPr lang="lv-LV" sz="1200" dirty="0"/>
              <a:t>Mārketinga automatizācija</a:t>
            </a:r>
            <a:endParaRPr lang="x-none" sz="1200" dirty="0"/>
          </a:p>
          <a:p>
            <a:pPr>
              <a:lnSpc>
                <a:spcPct val="100000"/>
              </a:lnSpc>
            </a:pPr>
            <a:r>
              <a:rPr lang="lv-LV" sz="1200" dirty="0"/>
              <a:t>Tiešsaistes PR</a:t>
            </a:r>
            <a:endParaRPr lang="x-none" sz="1200" dirty="0"/>
          </a:p>
          <a:p>
            <a:pPr>
              <a:lnSpc>
                <a:spcPct val="100000"/>
              </a:lnSpc>
            </a:pPr>
            <a:r>
              <a:rPr lang="lv-LV" sz="1200" dirty="0"/>
              <a:t>Mobilais mārketings</a:t>
            </a:r>
            <a:endParaRPr lang="x-none" sz="1200" dirty="0"/>
          </a:p>
          <a:p>
            <a:pPr>
              <a:lnSpc>
                <a:spcPct val="100000"/>
              </a:lnSpc>
            </a:pPr>
            <a:r>
              <a:rPr lang="lv-LV" sz="1200" dirty="0" err="1"/>
              <a:t>Reklāmguvumu</a:t>
            </a:r>
            <a:r>
              <a:rPr lang="lv-LV" sz="1200" dirty="0"/>
              <a:t> līmeņa optimizācija (CRO)</a:t>
            </a:r>
            <a:endParaRPr lang="x-none" sz="1200" dirty="0"/>
          </a:p>
        </p:txBody>
      </p:sp>
      <p:sp>
        <p:nvSpPr>
          <p:cNvPr id="4" name="Rectangle 3"/>
          <p:cNvSpPr/>
          <p:nvPr/>
        </p:nvSpPr>
        <p:spPr>
          <a:xfrm>
            <a:off x="468313" y="1203325"/>
            <a:ext cx="6115500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Daži </a:t>
            </a:r>
            <a:r>
              <a:rPr lang="lv-LV" dirty="0" smtClean="0">
                <a:latin typeface="Arial" panose="020B0604020202020204" pitchFamily="34" charset="0"/>
                <a:cs typeface="Arial" panose="020B0604020202020204" pitchFamily="34" charset="0"/>
              </a:rPr>
              <a:t>visizplatītākie </a:t>
            </a:r>
            <a:r>
              <a:rPr lang="lv-LV" dirty="0">
                <a:latin typeface="Arial" panose="020B0604020202020204" pitchFamily="34" charset="0"/>
                <a:cs typeface="Arial" panose="020B0604020202020204" pitchFamily="34" charset="0"/>
              </a:rPr>
              <a:t>šīs mārketinga stratēģijas piemēri</a:t>
            </a:r>
            <a:endParaRPr lang="x-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07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172"/>
            <a:ext cx="7499176" cy="1134458"/>
          </a:xfrm>
        </p:spPr>
        <p:txBody>
          <a:bodyPr anchor="t">
            <a:noAutofit/>
          </a:bodyPr>
          <a:lstStyle/>
          <a:p>
            <a:r>
              <a:rPr lang="lv-LV" dirty="0"/>
              <a:t>Meklētājprogrammu </a:t>
            </a:r>
            <a:r>
              <a:rPr lang="lv-LV" dirty="0" smtClean="0"/>
              <a:t/>
            </a:r>
            <a:br>
              <a:rPr lang="lv-LV" dirty="0" smtClean="0"/>
            </a:br>
            <a:r>
              <a:rPr lang="lv-LV" dirty="0" smtClean="0"/>
              <a:t>optimizācija </a:t>
            </a:r>
            <a:r>
              <a:rPr lang="lv-LV" dirty="0"/>
              <a:t>(SEO)</a:t>
            </a:r>
            <a:r>
              <a:rPr lang="x-none" dirty="0"/>
              <a:t/>
            </a:r>
            <a:br>
              <a:rPr lang="x-none" dirty="0"/>
            </a:b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517" y="1635380"/>
            <a:ext cx="3725443" cy="1526024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>
            <a:noAutofit/>
          </a:bodyPr>
          <a:lstStyle/>
          <a:p>
            <a:pPr>
              <a:spcBef>
                <a:spcPts val="1200"/>
              </a:spcBef>
            </a:pPr>
            <a:r>
              <a:rPr lang="lv-LV" dirty="0"/>
              <a:t>Digitālā mārketinga pamatelements SEO, kas ir vietnes optimizēšanas prakse, ar mērķi panākt augstākus meklētājprogrammu rezultātus </a:t>
            </a:r>
            <a:r>
              <a:rPr lang="lv-LV" i="1" dirty="0" smtClean="0"/>
              <a:t>Google</a:t>
            </a:r>
            <a:r>
              <a:rPr lang="lv-LV" dirty="0" smtClean="0"/>
              <a:t> </a:t>
            </a:r>
            <a:endParaRPr lang="lv-LV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60032" y="3292658"/>
            <a:ext cx="33843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Avots: https</a:t>
            </a:r>
            <a:r>
              <a:rPr lang="lv-LV" sz="1000" dirty="0">
                <a:latin typeface="Arial" panose="020B0604020202020204" pitchFamily="34" charset="0"/>
                <a:cs typeface="Arial" panose="020B0604020202020204" pitchFamily="34" charset="0"/>
              </a:rPr>
              <a:t>://statuslabs.com/defining-seo-best-practices/</a:t>
            </a:r>
          </a:p>
        </p:txBody>
      </p:sp>
      <p:pic>
        <p:nvPicPr>
          <p:cNvPr id="1026" name="Picture 2" descr="Define SE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640636"/>
            <a:ext cx="2905926" cy="1520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482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172"/>
            <a:ext cx="6686568" cy="414378"/>
          </a:xfrm>
        </p:spPr>
        <p:txBody>
          <a:bodyPr anchor="t">
            <a:noAutofit/>
          </a:bodyPr>
          <a:lstStyle/>
          <a:p>
            <a:r>
              <a:rPr lang="lv-LV" dirty="0"/>
              <a:t>T</a:t>
            </a:r>
            <a:r>
              <a:rPr lang="lv-LV" dirty="0" smtClean="0"/>
              <a:t>rīs </a:t>
            </a:r>
            <a:r>
              <a:rPr lang="lv-LV" dirty="0"/>
              <a:t>veidi, kā uzlabot vietnes </a:t>
            </a:r>
            <a:r>
              <a:rPr lang="lv-LV" dirty="0" smtClean="0"/>
              <a:t>SEO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216138"/>
            <a:ext cx="6686568" cy="3731876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</a:pPr>
            <a:r>
              <a:rPr lang="lv-LV" dirty="0" smtClean="0"/>
              <a:t>Vietnes </a:t>
            </a:r>
            <a:r>
              <a:rPr lang="lv-LV" dirty="0"/>
              <a:t>lapas optimizēšana, veicot atslēgvārdu izpēti un stratēģisko atslēgvārdu iekļaušana </a:t>
            </a:r>
            <a:r>
              <a:rPr lang="lv-LV" dirty="0" smtClean="0"/>
              <a:t>vietnē</a:t>
            </a:r>
            <a:endParaRPr lang="x-none" dirty="0"/>
          </a:p>
          <a:p>
            <a:pPr>
              <a:spcBef>
                <a:spcPts val="1800"/>
              </a:spcBef>
            </a:pPr>
            <a:r>
              <a:rPr lang="lv-LV" dirty="0" smtClean="0"/>
              <a:t>MPO </a:t>
            </a:r>
            <a:r>
              <a:rPr lang="lv-LV" dirty="0"/>
              <a:t>ārpus lapas ir MPO uzlabošana, apskatot lapas ārpus vietnes. Ienākošās saites uz vietni (pazīstamas kā </a:t>
            </a:r>
            <a:r>
              <a:rPr lang="lv-LV" dirty="0" err="1"/>
              <a:t>atpakaļsaites</a:t>
            </a:r>
            <a:r>
              <a:rPr lang="lv-LV" dirty="0"/>
              <a:t>), kas ir būtiska ārpus lapas SEO </a:t>
            </a:r>
            <a:r>
              <a:rPr lang="lv-LV" dirty="0" smtClean="0"/>
              <a:t>sastāvdaļa</a:t>
            </a:r>
            <a:endParaRPr lang="x-none" dirty="0"/>
          </a:p>
          <a:p>
            <a:pPr>
              <a:spcBef>
                <a:spcPts val="1800"/>
              </a:spcBef>
            </a:pPr>
            <a:r>
              <a:rPr lang="lv-LV" dirty="0" smtClean="0"/>
              <a:t>Tehniskais </a:t>
            </a:r>
            <a:r>
              <a:rPr lang="lv-LV" dirty="0"/>
              <a:t>SEO </a:t>
            </a:r>
            <a:r>
              <a:rPr lang="lv-LV" dirty="0" smtClean="0"/>
              <a:t>– </a:t>
            </a:r>
            <a:r>
              <a:rPr lang="lv-LV" dirty="0"/>
              <a:t>vietnes aizmugursistēmas elementu sakārtošana, piemēram, kodēšana, strukturēti dati, attēlu saspiešana u.c. Optimizējot šos elementus, meklētājprogrammas var vieglāk “lasīt” vietni un uzlabot lapas </a:t>
            </a:r>
            <a:r>
              <a:rPr lang="lv-LV" dirty="0" smtClean="0"/>
              <a:t>ātrumu</a:t>
            </a:r>
            <a:endParaRPr lang="x-none" dirty="0"/>
          </a:p>
          <a:p>
            <a:pPr>
              <a:spcBef>
                <a:spcPts val="1800"/>
              </a:spcBef>
            </a:pPr>
            <a:endParaRPr lang="lv-LV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347614"/>
            <a:ext cx="288000" cy="180000"/>
          </a:xfrm>
          <a:prstGeom prst="rect">
            <a:avLst/>
          </a:prstGeom>
          <a:solidFill>
            <a:srgbClr val="0058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5" name="Rectangle 4"/>
          <p:cNvSpPr/>
          <p:nvPr/>
        </p:nvSpPr>
        <p:spPr>
          <a:xfrm>
            <a:off x="0" y="2139702"/>
            <a:ext cx="288000" cy="180000"/>
          </a:xfrm>
          <a:prstGeom prst="rect">
            <a:avLst/>
          </a:prstGeom>
          <a:solidFill>
            <a:srgbClr val="0058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6" name="Rectangle 5"/>
          <p:cNvSpPr/>
          <p:nvPr/>
        </p:nvSpPr>
        <p:spPr>
          <a:xfrm>
            <a:off x="0" y="3291830"/>
            <a:ext cx="288000" cy="180000"/>
          </a:xfrm>
          <a:prstGeom prst="rect">
            <a:avLst/>
          </a:prstGeom>
          <a:solidFill>
            <a:srgbClr val="0058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1919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207544"/>
            <a:ext cx="6686568" cy="3143272"/>
          </a:xfrm>
        </p:spPr>
        <p:txBody>
          <a:bodyPr>
            <a:normAutofit/>
          </a:bodyPr>
          <a:lstStyle/>
          <a:p>
            <a:r>
              <a:rPr lang="lv-LV" dirty="0"/>
              <a:t>SEM ir apmaksāta meklēšanas stratēģija </a:t>
            </a:r>
            <a:r>
              <a:rPr lang="lv-LV" dirty="0" smtClean="0"/>
              <a:t/>
            </a:r>
            <a:br>
              <a:rPr lang="lv-LV" dirty="0" smtClean="0"/>
            </a:br>
            <a:r>
              <a:rPr lang="lv-LV" dirty="0" smtClean="0"/>
              <a:t>(</a:t>
            </a:r>
            <a:r>
              <a:rPr lang="lv-LV" dirty="0"/>
              <a:t>par konkrētiem atslēgas vārdiem ir samaksāts </a:t>
            </a:r>
            <a:r>
              <a:rPr lang="lv-LV" i="1" dirty="0"/>
              <a:t>Google </a:t>
            </a:r>
            <a:r>
              <a:rPr lang="lv-LV" i="1" dirty="0" err="1"/>
              <a:t>Ads</a:t>
            </a:r>
            <a:r>
              <a:rPr lang="lv-LV" dirty="0"/>
              <a:t>)</a:t>
            </a:r>
          </a:p>
          <a:p>
            <a:endParaRPr lang="lv-LV" dirty="0"/>
          </a:p>
          <a:p>
            <a:r>
              <a:rPr lang="lv-LV" dirty="0"/>
              <a:t>SEO ir organiskas meklēšanas stratēģija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57172"/>
            <a:ext cx="6686568" cy="846154"/>
          </a:xfrm>
        </p:spPr>
        <p:txBody>
          <a:bodyPr anchor="t">
            <a:normAutofit/>
          </a:bodyPr>
          <a:lstStyle/>
          <a:p>
            <a:r>
              <a:rPr lang="lv-LV" dirty="0"/>
              <a:t>A</a:t>
            </a:r>
            <a:r>
              <a:rPr lang="lv-LV" dirty="0" smtClean="0"/>
              <a:t>tšķirība starp </a:t>
            </a:r>
            <a:r>
              <a:rPr lang="lv-LV" dirty="0"/>
              <a:t>SEO un SEM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1280073"/>
            <a:ext cx="288000" cy="180000"/>
          </a:xfrm>
          <a:prstGeom prst="rect">
            <a:avLst/>
          </a:prstGeom>
          <a:solidFill>
            <a:srgbClr val="0058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7" name="Rectangle 6"/>
          <p:cNvSpPr/>
          <p:nvPr/>
        </p:nvSpPr>
        <p:spPr>
          <a:xfrm>
            <a:off x="0" y="2324209"/>
            <a:ext cx="288000" cy="180000"/>
          </a:xfrm>
          <a:prstGeom prst="rect">
            <a:avLst/>
          </a:prstGeom>
          <a:solidFill>
            <a:srgbClr val="0058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9398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203325"/>
            <a:ext cx="6686568" cy="2448793"/>
          </a:xfrm>
        </p:spPr>
        <p:txBody>
          <a:bodyPr>
            <a:normAutofit/>
          </a:bodyPr>
          <a:lstStyle/>
          <a:p>
            <a:pPr>
              <a:spcBef>
                <a:spcPts val="3000"/>
              </a:spcBef>
            </a:pPr>
            <a:r>
              <a:rPr lang="lv-LV" sz="1800" dirty="0"/>
              <a:t>Satura mārketings, kas </a:t>
            </a:r>
            <a:r>
              <a:rPr lang="lv-LV" sz="1800" dirty="0" smtClean="0"/>
              <a:t>ir cieši </a:t>
            </a:r>
            <a:r>
              <a:rPr lang="lv-LV" sz="1800" dirty="0"/>
              <a:t>saistīts ar SEO, kas ir arī digitālā mārketinga galvenā sastāvdaļa</a:t>
            </a:r>
          </a:p>
          <a:p>
            <a:pPr>
              <a:spcBef>
                <a:spcPts val="3000"/>
              </a:spcBef>
            </a:pPr>
            <a:r>
              <a:rPr lang="lv-LV" sz="1800" dirty="0"/>
              <a:t>Satura mārketings ietver satura izveidi un reklamēšanu, lai palielinātu zīmola atpazīstamību, palielinātu datplūsmu uz vietni, radītu potenciālos pirkumus un piesaistītu klientus</a:t>
            </a:r>
            <a:r>
              <a:rPr lang="x-none" sz="1800" dirty="0"/>
              <a:t> </a:t>
            </a:r>
            <a:endParaRPr lang="lv-LV" sz="18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357172"/>
            <a:ext cx="6686568" cy="1206466"/>
          </a:xfrm>
        </p:spPr>
        <p:txBody>
          <a:bodyPr anchor="t">
            <a:normAutofit/>
          </a:bodyPr>
          <a:lstStyle/>
          <a:p>
            <a:r>
              <a:rPr lang="lv-LV" dirty="0"/>
              <a:t>Satura </a:t>
            </a:r>
            <a:r>
              <a:rPr lang="lv-LV" dirty="0" smtClean="0"/>
              <a:t>mārketings</a:t>
            </a:r>
            <a:endParaRPr lang="lv-LV" dirty="0"/>
          </a:p>
        </p:txBody>
      </p:sp>
      <p:sp>
        <p:nvSpPr>
          <p:cNvPr id="7" name="Rectangle 6"/>
          <p:cNvSpPr/>
          <p:nvPr/>
        </p:nvSpPr>
        <p:spPr>
          <a:xfrm>
            <a:off x="0" y="1347862"/>
            <a:ext cx="288000" cy="180000"/>
          </a:xfrm>
          <a:prstGeom prst="rect">
            <a:avLst/>
          </a:prstGeom>
          <a:solidFill>
            <a:srgbClr val="0058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5" name="Rectangle 4"/>
          <p:cNvSpPr/>
          <p:nvPr/>
        </p:nvSpPr>
        <p:spPr>
          <a:xfrm>
            <a:off x="0" y="2337721"/>
            <a:ext cx="288000" cy="180000"/>
          </a:xfrm>
          <a:prstGeom prst="rect">
            <a:avLst/>
          </a:prstGeom>
          <a:solidFill>
            <a:srgbClr val="0058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3832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2" y="1203598"/>
            <a:ext cx="7992120" cy="3143272"/>
          </a:xfrm>
        </p:spPr>
        <p:txBody>
          <a:bodyPr>
            <a:noAutofit/>
          </a:bodyPr>
          <a:lstStyle/>
          <a:p>
            <a:pPr lvl="0"/>
            <a:r>
              <a:rPr lang="lv-LV" sz="1400" b="1" dirty="0"/>
              <a:t>Emuāra ziņas jeb </a:t>
            </a:r>
            <a:r>
              <a:rPr lang="lv-LV" sz="1400" b="1" dirty="0" smtClean="0"/>
              <a:t>blogi</a:t>
            </a:r>
          </a:p>
          <a:p>
            <a:pPr lvl="0"/>
            <a:r>
              <a:rPr lang="lv-LV" sz="1400" dirty="0" smtClean="0"/>
              <a:t>Blogu </a:t>
            </a:r>
            <a:r>
              <a:rPr lang="lv-LV" sz="1400" dirty="0"/>
              <a:t>izveide un stratēģisku, garu atslēgvārdu izmantošana savos tekstos ir veids, kā piesaistīt vietnei apmeklētājus un piesaistīt klientus</a:t>
            </a:r>
          </a:p>
          <a:p>
            <a:pPr lvl="0"/>
            <a:r>
              <a:rPr lang="lv-LV" sz="1000" dirty="0"/>
              <a:t>Vairāk par blogu veidošanas struktūru </a:t>
            </a:r>
            <a:r>
              <a:rPr lang="lv-LV" sz="1000" dirty="0" smtClean="0"/>
              <a:t>– </a:t>
            </a:r>
            <a:r>
              <a:rPr lang="lv-LV" sz="1000" dirty="0">
                <a:hlinkClick r:id="rId2"/>
              </a:rPr>
              <a:t>https://www.jdpintegratedcomm.com/jdp-raksta/blogi</a:t>
            </a:r>
            <a:r>
              <a:rPr lang="lv-LV" sz="1000" dirty="0"/>
              <a:t> </a:t>
            </a:r>
            <a:endParaRPr lang="x-none" sz="1000" dirty="0"/>
          </a:p>
          <a:p>
            <a:pPr lvl="0"/>
            <a:endParaRPr lang="lv-LV" sz="1400" b="1" dirty="0" smtClean="0"/>
          </a:p>
          <a:p>
            <a:pPr lvl="0"/>
            <a:r>
              <a:rPr lang="lv-LV" sz="1400" b="1" dirty="0" smtClean="0"/>
              <a:t>E-grāmatas </a:t>
            </a:r>
            <a:r>
              <a:rPr lang="lv-LV" sz="1400" b="1" dirty="0"/>
              <a:t>un </a:t>
            </a:r>
            <a:r>
              <a:rPr lang="lv-LV" sz="1400" b="1" dirty="0" smtClean="0"/>
              <a:t>dokumenti</a:t>
            </a:r>
            <a:r>
              <a:rPr lang="lv-LV" sz="1400" dirty="0" smtClean="0"/>
              <a:t> </a:t>
            </a:r>
          </a:p>
          <a:p>
            <a:pPr lvl="0"/>
            <a:r>
              <a:rPr lang="lv-LV" sz="1400" dirty="0"/>
              <a:t>P</a:t>
            </a:r>
            <a:r>
              <a:rPr lang="lv-LV" sz="1400" dirty="0" smtClean="0"/>
              <a:t>adziļināts</a:t>
            </a:r>
            <a:r>
              <a:rPr lang="lv-LV" sz="1400" dirty="0"/>
              <a:t>, garš un profesionāls saturs, kas vairo uzticību auditorijai. Parasti piedāvā </a:t>
            </a:r>
            <a:r>
              <a:rPr lang="lv-LV" sz="1400" dirty="0" err="1"/>
              <a:t>lejuplādei</a:t>
            </a:r>
            <a:r>
              <a:rPr lang="lv-LV" sz="1400" dirty="0"/>
              <a:t>, apmaiņā pret kontaktinformāciju. </a:t>
            </a:r>
            <a:r>
              <a:rPr lang="lv-LV" sz="1400" dirty="0" err="1"/>
              <a:t>E</a:t>
            </a:r>
            <a:r>
              <a:rPr lang="lv-LV" sz="1400" dirty="0"/>
              <a:t>-grāmatās tiek iekļauts aicinājums rīkoties (</a:t>
            </a:r>
            <a:r>
              <a:rPr lang="lv-LV" sz="1400" i="1" dirty="0" err="1"/>
              <a:t>call</a:t>
            </a:r>
            <a:r>
              <a:rPr lang="lv-LV" sz="1400" i="1" dirty="0"/>
              <a:t> to </a:t>
            </a:r>
            <a:r>
              <a:rPr lang="lv-LV" sz="1400" i="1" dirty="0" err="1"/>
              <a:t>action</a:t>
            </a:r>
            <a:r>
              <a:rPr lang="lv-LV" sz="1400" dirty="0"/>
              <a:t>), rosinot potenciālo klientu iepazīties vairāk, pieteikties jaunumiem, pirkt. </a:t>
            </a:r>
            <a:endParaRPr lang="x-none" sz="1400" dirty="0"/>
          </a:p>
          <a:p>
            <a:r>
              <a:rPr lang="lv-LV" sz="1000" dirty="0" err="1"/>
              <a:t>Derkevica</a:t>
            </a:r>
            <a:r>
              <a:rPr lang="lv-LV" sz="1000" dirty="0"/>
              <a:t>-Pilskungs, J. (2020). Blogi. Iegūts 30.10.2022. no </a:t>
            </a:r>
            <a:r>
              <a:rPr lang="lv-LV" sz="1000" u="sng" dirty="0">
                <a:hlinkClick r:id="rId2"/>
              </a:rPr>
              <a:t>https://www.jdpintegratedcomm.com/jdp-raksta/blogi</a:t>
            </a:r>
            <a:endParaRPr lang="x-none" sz="1000" dirty="0"/>
          </a:p>
          <a:p>
            <a:endParaRPr lang="lv-LV" sz="1400" b="1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57172"/>
            <a:ext cx="6686568" cy="846153"/>
          </a:xfrm>
        </p:spPr>
        <p:txBody>
          <a:bodyPr anchor="t">
            <a:noAutofit/>
          </a:bodyPr>
          <a:lstStyle/>
          <a:p>
            <a:r>
              <a:rPr lang="lv-LV" dirty="0" smtClean="0"/>
              <a:t>Izveidotā satura veidi (1)</a:t>
            </a:r>
            <a:endParaRPr lang="lv-LV" dirty="0"/>
          </a:p>
        </p:txBody>
      </p:sp>
      <p:sp>
        <p:nvSpPr>
          <p:cNvPr id="6" name="Rectangle 5"/>
          <p:cNvSpPr/>
          <p:nvPr/>
        </p:nvSpPr>
        <p:spPr>
          <a:xfrm>
            <a:off x="0" y="1275606"/>
            <a:ext cx="288000" cy="180000"/>
          </a:xfrm>
          <a:prstGeom prst="rect">
            <a:avLst/>
          </a:prstGeom>
          <a:solidFill>
            <a:srgbClr val="0058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7" name="Rectangle 6"/>
          <p:cNvSpPr/>
          <p:nvPr/>
        </p:nvSpPr>
        <p:spPr>
          <a:xfrm>
            <a:off x="0" y="2822635"/>
            <a:ext cx="288000" cy="180000"/>
          </a:xfrm>
          <a:prstGeom prst="rect">
            <a:avLst/>
          </a:prstGeom>
          <a:solidFill>
            <a:srgbClr val="0058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1373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1302</Words>
  <Application>Microsoft Office PowerPoint</Application>
  <PresentationFormat>On-screen Show (16:9)</PresentationFormat>
  <Paragraphs>145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Office Theme</vt:lpstr>
      <vt:lpstr>1_Office Theme</vt:lpstr>
      <vt:lpstr>Projekts “Digitalizācijas iniciatīvas studiju kvalitātes pilnveidei augstskolu stratēģiskās specializācijas jomās”  Projekta Nr. 8.2.3.0/22/A/005</vt:lpstr>
      <vt:lpstr>DIGITĀLAIS MĀRKETINGS</vt:lpstr>
      <vt:lpstr>Satura mārketings:  meklēšanas rezultātu optimizācija,  pareiza pozicionēšana, pārvaldība,  pielāgošana un automatizācija </vt:lpstr>
      <vt:lpstr>Digitālā mārketinga veidi </vt:lpstr>
      <vt:lpstr>Meklētājprogrammu  optimizācija (SEO) </vt:lpstr>
      <vt:lpstr>Trīs veidi, kā uzlabot vietnes SEO</vt:lpstr>
      <vt:lpstr>Atšķirība starp SEO un SEM</vt:lpstr>
      <vt:lpstr>Satura mārketings</vt:lpstr>
      <vt:lpstr>Izveidotā satura veidi (1)</vt:lpstr>
      <vt:lpstr>Izveidotā satura veidi (2)</vt:lpstr>
      <vt:lpstr>Sociālo mediju mārketings</vt:lpstr>
      <vt:lpstr>Maksa par klikšķi (PPC)</vt:lpstr>
      <vt:lpstr>Affiliate mārketings</vt:lpstr>
      <vt:lpstr>Ietekmētāju jeb  influenceru mārketings</vt:lpstr>
      <vt:lpstr>E-pasta un īsziņu  jeb mobilais mārketings</vt:lpstr>
      <vt:lpstr>Mārketinga e-pasta veidi</vt:lpstr>
      <vt:lpstr>Ieteikumi jeb tips&amp;tricks (1)</vt:lpstr>
      <vt:lpstr>Ieteikumi jeb tips&amp;tricks (2)</vt:lpstr>
      <vt:lpstr>Ieteikumi jeb tips&amp;tricks (3)</vt:lpstr>
      <vt:lpstr>Ieteikumi jeb tips&amp;tricks (4)</vt:lpstr>
      <vt:lpstr>SMS mārketings</vt:lpstr>
      <vt:lpstr>Paškontroles jautājumi </vt:lpstr>
      <vt:lpstr>PALDIES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PREZENTĀCIJAS VIRSRAKSTS</dc:title>
  <dc:creator>Gundars Strazdiņš</dc:creator>
  <cp:lastModifiedBy>Daiga Rugaja</cp:lastModifiedBy>
  <cp:revision>50</cp:revision>
  <dcterms:created xsi:type="dcterms:W3CDTF">2019-03-10T15:44:34Z</dcterms:created>
  <dcterms:modified xsi:type="dcterms:W3CDTF">2023-03-25T15:09:01Z</dcterms:modified>
</cp:coreProperties>
</file>