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4">
          <p15:clr>
            <a:srgbClr val="A4A3A4"/>
          </p15:clr>
        </p15:guide>
        <p15:guide id="2" pos="2880">
          <p15:clr>
            <a:srgbClr val="A4A3A4"/>
          </p15:clr>
        </p15:guide>
        <p15:guide id="3" pos="295">
          <p15:clr>
            <a:srgbClr val="A4A3A4"/>
          </p15:clr>
        </p15:guide>
        <p15:guide id="4" orient="horz" pos="758">
          <p15:clr>
            <a:srgbClr val="A4A3A4"/>
          </p15:clr>
        </p15:guide>
        <p15:guide id="5" orient="horz" pos="1030">
          <p15:clr>
            <a:srgbClr val="A4A3A4"/>
          </p15:clr>
        </p15:guide>
      </p15:sldGuideLst>
    </p:ext>
    <p:ext uri="GoogleSlidesCustomDataVersion2">
      <go:slidesCustomData xmlns:go="http://customooxmlschemas.google.com/" r:id="rId39" roundtripDataSignature="AMtx7mgOltKtmqw+6Ip3MwrUsgXoEPC8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4" orient="horz"/>
        <p:guide pos="2880"/>
        <p:guide pos="295"/>
        <p:guide pos="758" orient="horz"/>
        <p:guide pos="103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lv-LV"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34"/>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34"/>
          <p:cNvSpPr txBox="1"/>
          <p:nvPr>
            <p:ph type="ctrTitle"/>
          </p:nvPr>
        </p:nvSpPr>
        <p:spPr>
          <a:xfrm>
            <a:off x="642910" y="2143122"/>
            <a:ext cx="7486648" cy="110251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b="1">
                <a:solidFill>
                  <a:srgbClr val="0058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34"/>
          <p:cNvSpPr txBox="1"/>
          <p:nvPr>
            <p:ph idx="1" type="subTitle"/>
          </p:nvPr>
        </p:nvSpPr>
        <p:spPr>
          <a:xfrm>
            <a:off x="642910" y="3429006"/>
            <a:ext cx="7529538" cy="800094"/>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Clr>
                <a:srgbClr val="00587E"/>
              </a:buClr>
              <a:buSzPts val="1600"/>
              <a:buNone/>
              <a:defRPr sz="1600">
                <a:solidFill>
                  <a:srgbClr val="00587E"/>
                </a:solidFill>
              </a:defRPr>
            </a:lvl1pPr>
            <a:lvl2pPr lvl="1" algn="ctr">
              <a:spcBef>
                <a:spcPts val="420"/>
              </a:spcBef>
              <a:spcAft>
                <a:spcPts val="0"/>
              </a:spcAft>
              <a:buClr>
                <a:srgbClr val="888888"/>
              </a:buClr>
              <a:buSzPts val="2100"/>
              <a:buNone/>
              <a:defRPr>
                <a:solidFill>
                  <a:srgbClr val="888888"/>
                </a:solidFill>
              </a:defRPr>
            </a:lvl2pPr>
            <a:lvl3pPr lvl="2" algn="ctr">
              <a:spcBef>
                <a:spcPts val="420"/>
              </a:spcBef>
              <a:spcAft>
                <a:spcPts val="0"/>
              </a:spcAft>
              <a:buClr>
                <a:srgbClr val="888888"/>
              </a:buClr>
              <a:buSzPts val="2100"/>
              <a:buNone/>
              <a:defRPr>
                <a:solidFill>
                  <a:srgbClr val="888888"/>
                </a:solidFill>
              </a:defRPr>
            </a:lvl3pPr>
            <a:lvl4pPr lvl="3" algn="ctr">
              <a:spcBef>
                <a:spcPts val="420"/>
              </a:spcBef>
              <a:spcAft>
                <a:spcPts val="0"/>
              </a:spcAft>
              <a:buClr>
                <a:srgbClr val="888888"/>
              </a:buClr>
              <a:buSzPts val="2100"/>
              <a:buNone/>
              <a:defRPr>
                <a:solidFill>
                  <a:srgbClr val="888888"/>
                </a:solidFill>
              </a:defRPr>
            </a:lvl4pPr>
            <a:lvl5pPr lvl="4" algn="ctr">
              <a:spcBef>
                <a:spcPts val="420"/>
              </a:spcBef>
              <a:spcAft>
                <a:spcPts val="0"/>
              </a:spcAft>
              <a:buClr>
                <a:srgbClr val="888888"/>
              </a:buClr>
              <a:buSzPts val="21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39"/>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9"/>
          <p:cNvSpPr txBox="1"/>
          <p:nvPr>
            <p:ph idx="1" type="body"/>
          </p:nvPr>
        </p:nvSpPr>
        <p:spPr>
          <a:xfrm>
            <a:off x="457200" y="1571617"/>
            <a:ext cx="4038600" cy="302300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sz="1600"/>
            </a:lvl1pPr>
            <a:lvl2pPr indent="-228600" lvl="1" marL="914400" algn="l">
              <a:lnSpc>
                <a:spcPct val="120000"/>
              </a:lnSpc>
              <a:spcBef>
                <a:spcPts val="600"/>
              </a:spcBef>
              <a:spcAft>
                <a:spcPts val="0"/>
              </a:spcAft>
              <a:buClr>
                <a:schemeClr val="dk1"/>
              </a:buClr>
              <a:buSzPts val="1600"/>
              <a:buNone/>
              <a:defRPr sz="1600"/>
            </a:lvl2pPr>
            <a:lvl3pPr indent="-228600" lvl="2" marL="1371600" algn="l">
              <a:lnSpc>
                <a:spcPct val="120000"/>
              </a:lnSpc>
              <a:spcBef>
                <a:spcPts val="600"/>
              </a:spcBef>
              <a:spcAft>
                <a:spcPts val="0"/>
              </a:spcAft>
              <a:buClr>
                <a:schemeClr val="dk1"/>
              </a:buClr>
              <a:buSzPts val="1600"/>
              <a:buNone/>
              <a:defRPr sz="1600"/>
            </a:lvl3pPr>
            <a:lvl4pPr indent="-228600" lvl="3" marL="1828800" algn="l">
              <a:lnSpc>
                <a:spcPct val="120000"/>
              </a:lnSpc>
              <a:spcBef>
                <a:spcPts val="600"/>
              </a:spcBef>
              <a:spcAft>
                <a:spcPts val="0"/>
              </a:spcAft>
              <a:buClr>
                <a:schemeClr val="dk1"/>
              </a:buClr>
              <a:buSzPts val="1600"/>
              <a:buNone/>
              <a:defRPr sz="1600"/>
            </a:lvl4pPr>
            <a:lvl5pPr indent="-228600" lvl="4" marL="2286000" algn="l">
              <a:lnSpc>
                <a:spcPct val="120000"/>
              </a:lnSpc>
              <a:spcBef>
                <a:spcPts val="6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1" name="Google Shape;51;p39"/>
          <p:cNvSpPr txBox="1"/>
          <p:nvPr>
            <p:ph idx="2" type="body"/>
          </p:nvPr>
        </p:nvSpPr>
        <p:spPr>
          <a:xfrm>
            <a:off x="4648200" y="1571617"/>
            <a:ext cx="3495700" cy="302300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sz="1600"/>
            </a:lvl1pPr>
            <a:lvl2pPr indent="-228600" lvl="1" marL="914400" algn="l">
              <a:lnSpc>
                <a:spcPct val="120000"/>
              </a:lnSpc>
              <a:spcBef>
                <a:spcPts val="600"/>
              </a:spcBef>
              <a:spcAft>
                <a:spcPts val="0"/>
              </a:spcAft>
              <a:buClr>
                <a:schemeClr val="dk1"/>
              </a:buClr>
              <a:buSzPts val="1600"/>
              <a:buNone/>
              <a:defRPr sz="1600"/>
            </a:lvl2pPr>
            <a:lvl3pPr indent="-228600" lvl="2" marL="1371600" algn="l">
              <a:lnSpc>
                <a:spcPct val="120000"/>
              </a:lnSpc>
              <a:spcBef>
                <a:spcPts val="600"/>
              </a:spcBef>
              <a:spcAft>
                <a:spcPts val="0"/>
              </a:spcAft>
              <a:buClr>
                <a:schemeClr val="dk1"/>
              </a:buClr>
              <a:buSzPts val="1600"/>
              <a:buNone/>
              <a:defRPr sz="1600"/>
            </a:lvl3pPr>
            <a:lvl4pPr indent="-228600" lvl="3" marL="1828800" algn="l">
              <a:lnSpc>
                <a:spcPct val="120000"/>
              </a:lnSpc>
              <a:spcBef>
                <a:spcPts val="600"/>
              </a:spcBef>
              <a:spcAft>
                <a:spcPts val="0"/>
              </a:spcAft>
              <a:buClr>
                <a:schemeClr val="dk1"/>
              </a:buClr>
              <a:buSzPts val="1600"/>
              <a:buNone/>
              <a:defRPr sz="1600"/>
            </a:lvl4pPr>
            <a:lvl5pPr indent="-228600" lvl="4" marL="2286000" algn="l">
              <a:lnSpc>
                <a:spcPct val="120000"/>
              </a:lnSpc>
              <a:spcBef>
                <a:spcPts val="6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1"/>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42"/>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2"/>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ACE9"/>
        </a:solidFill>
      </p:bgPr>
    </p:bg>
    <p:spTree>
      <p:nvGrpSpPr>
        <p:cNvPr id="19" name="Shape 19"/>
        <p:cNvGrpSpPr/>
        <p:nvPr/>
      </p:nvGrpSpPr>
      <p:grpSpPr>
        <a:xfrm>
          <a:off x="0" y="0"/>
          <a:ext cx="0" cy="0"/>
          <a:chOff x="0" y="0"/>
          <a:chExt cx="0" cy="0"/>
        </a:xfrm>
      </p:grpSpPr>
      <p:sp>
        <p:nvSpPr>
          <p:cNvPr id="20" name="Google Shape;20;p43"/>
          <p:cNvSpPr/>
          <p:nvPr/>
        </p:nvSpPr>
        <p:spPr>
          <a:xfrm>
            <a:off x="0" y="0"/>
            <a:ext cx="9144000" cy="5143500"/>
          </a:xfrm>
          <a:prstGeom prst="rect">
            <a:avLst/>
          </a:prstGeom>
          <a:solidFill>
            <a:srgbClr val="00AC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 name="Google Shape;21;p43"/>
          <p:cNvSpPr txBox="1"/>
          <p:nvPr>
            <p:ph type="title"/>
          </p:nvPr>
        </p:nvSpPr>
        <p:spPr>
          <a:xfrm>
            <a:off x="642910" y="2978954"/>
            <a:ext cx="7772400" cy="66436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400"/>
              <a:buFont typeface="Arial"/>
              <a:buNone/>
              <a:defRPr b="1" sz="3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43"/>
          <p:cNvSpPr txBox="1"/>
          <p:nvPr>
            <p:ph idx="1" type="body"/>
          </p:nvPr>
        </p:nvSpPr>
        <p:spPr>
          <a:xfrm>
            <a:off x="642910" y="3732626"/>
            <a:ext cx="7772400" cy="696512"/>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Clr>
                <a:schemeClr val="lt1"/>
              </a:buClr>
              <a:buSzPts val="1600"/>
              <a:buNone/>
              <a:defRPr sz="1600">
                <a:solidFill>
                  <a:schemeClr val="lt1"/>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pic>
        <p:nvPicPr>
          <p:cNvPr id="23" name="Google Shape;23;p43"/>
          <p:cNvPicPr preferRelativeResize="0"/>
          <p:nvPr/>
        </p:nvPicPr>
        <p:blipFill rotWithShape="1">
          <a:blip r:embed="rId2">
            <a:alphaModFix/>
          </a:blip>
          <a:srcRect b="0" l="0" r="0" t="0"/>
          <a:stretch/>
        </p:blipFill>
        <p:spPr>
          <a:xfrm>
            <a:off x="695358" y="714362"/>
            <a:ext cx="947684" cy="947684"/>
          </a:xfrm>
          <a:prstGeom prst="rect">
            <a:avLst/>
          </a:prstGeom>
          <a:noFill/>
          <a:ln>
            <a:noFill/>
          </a:ln>
        </p:spPr>
      </p:pic>
      <p:pic>
        <p:nvPicPr>
          <p:cNvPr id="24" name="Google Shape;24;p43"/>
          <p:cNvPicPr preferRelativeResize="0"/>
          <p:nvPr/>
        </p:nvPicPr>
        <p:blipFill rotWithShape="1">
          <a:blip r:embed="rId3">
            <a:alphaModFix/>
          </a:blip>
          <a:srcRect b="0" l="1131" r="80891" t="0"/>
          <a:stretch/>
        </p:blipFill>
        <p:spPr>
          <a:xfrm rot="10800000">
            <a:off x="8858248" y="0"/>
            <a:ext cx="285752" cy="5143500"/>
          </a:xfrm>
          <a:prstGeom prst="rect">
            <a:avLst/>
          </a:prstGeom>
          <a:noFill/>
          <a:ln>
            <a:noFill/>
          </a:ln>
        </p:spPr>
      </p:pic>
      <p:sp>
        <p:nvSpPr>
          <p:cNvPr id="25" name="Google Shape;25;p43"/>
          <p:cNvSpPr/>
          <p:nvPr/>
        </p:nvSpPr>
        <p:spPr>
          <a:xfrm>
            <a:off x="695358" y="2071684"/>
            <a:ext cx="947684" cy="714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44"/>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4"/>
          <p:cNvSpPr txBox="1"/>
          <p:nvPr>
            <p:ph idx="1" type="body"/>
          </p:nvPr>
        </p:nvSpPr>
        <p:spPr>
          <a:xfrm>
            <a:off x="457200" y="1571617"/>
            <a:ext cx="4038600" cy="302300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sz="1600"/>
            </a:lvl1pPr>
            <a:lvl2pPr indent="-228600" lvl="1" marL="914400" algn="l">
              <a:lnSpc>
                <a:spcPct val="120000"/>
              </a:lnSpc>
              <a:spcBef>
                <a:spcPts val="600"/>
              </a:spcBef>
              <a:spcAft>
                <a:spcPts val="0"/>
              </a:spcAft>
              <a:buClr>
                <a:schemeClr val="dk1"/>
              </a:buClr>
              <a:buSzPts val="1600"/>
              <a:buNone/>
              <a:defRPr sz="1600"/>
            </a:lvl2pPr>
            <a:lvl3pPr indent="-228600" lvl="2" marL="1371600" algn="l">
              <a:lnSpc>
                <a:spcPct val="120000"/>
              </a:lnSpc>
              <a:spcBef>
                <a:spcPts val="600"/>
              </a:spcBef>
              <a:spcAft>
                <a:spcPts val="0"/>
              </a:spcAft>
              <a:buClr>
                <a:schemeClr val="dk1"/>
              </a:buClr>
              <a:buSzPts val="1600"/>
              <a:buNone/>
              <a:defRPr sz="1600"/>
            </a:lvl3pPr>
            <a:lvl4pPr indent="-228600" lvl="3" marL="1828800" algn="l">
              <a:lnSpc>
                <a:spcPct val="120000"/>
              </a:lnSpc>
              <a:spcBef>
                <a:spcPts val="600"/>
              </a:spcBef>
              <a:spcAft>
                <a:spcPts val="0"/>
              </a:spcAft>
              <a:buClr>
                <a:schemeClr val="dk1"/>
              </a:buClr>
              <a:buSzPts val="1600"/>
              <a:buNone/>
              <a:defRPr sz="1600"/>
            </a:lvl4pPr>
            <a:lvl5pPr indent="-228600" lvl="4" marL="2286000" algn="l">
              <a:lnSpc>
                <a:spcPct val="120000"/>
              </a:lnSpc>
              <a:spcBef>
                <a:spcPts val="6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9" name="Google Shape;29;p44"/>
          <p:cNvSpPr txBox="1"/>
          <p:nvPr>
            <p:ph idx="2" type="body"/>
          </p:nvPr>
        </p:nvSpPr>
        <p:spPr>
          <a:xfrm>
            <a:off x="4648200" y="1571617"/>
            <a:ext cx="3495700" cy="302300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sz="1600"/>
            </a:lvl1pPr>
            <a:lvl2pPr indent="-228600" lvl="1" marL="914400" algn="l">
              <a:lnSpc>
                <a:spcPct val="120000"/>
              </a:lnSpc>
              <a:spcBef>
                <a:spcPts val="600"/>
              </a:spcBef>
              <a:spcAft>
                <a:spcPts val="0"/>
              </a:spcAft>
              <a:buClr>
                <a:schemeClr val="dk1"/>
              </a:buClr>
              <a:buSzPts val="1600"/>
              <a:buNone/>
              <a:defRPr sz="1600"/>
            </a:lvl2pPr>
            <a:lvl3pPr indent="-228600" lvl="2" marL="1371600" algn="l">
              <a:lnSpc>
                <a:spcPct val="120000"/>
              </a:lnSpc>
              <a:spcBef>
                <a:spcPts val="600"/>
              </a:spcBef>
              <a:spcAft>
                <a:spcPts val="0"/>
              </a:spcAft>
              <a:buClr>
                <a:schemeClr val="dk1"/>
              </a:buClr>
              <a:buSzPts val="1600"/>
              <a:buNone/>
              <a:defRPr sz="1600"/>
            </a:lvl3pPr>
            <a:lvl4pPr indent="-228600" lvl="3" marL="1828800" algn="l">
              <a:lnSpc>
                <a:spcPct val="120000"/>
              </a:lnSpc>
              <a:spcBef>
                <a:spcPts val="600"/>
              </a:spcBef>
              <a:spcAft>
                <a:spcPts val="0"/>
              </a:spcAft>
              <a:buClr>
                <a:schemeClr val="dk1"/>
              </a:buClr>
              <a:buSzPts val="1600"/>
              <a:buNone/>
              <a:defRPr sz="1600"/>
            </a:lvl4pPr>
            <a:lvl5pPr indent="-228600" lvl="4" marL="2286000" algn="l">
              <a:lnSpc>
                <a:spcPct val="120000"/>
              </a:lnSpc>
              <a:spcBef>
                <a:spcPts val="6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45"/>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 name="Shape 36"/>
        <p:cNvGrpSpPr/>
        <p:nvPr/>
      </p:nvGrpSpPr>
      <p:grpSpPr>
        <a:xfrm>
          <a:off x="0" y="0"/>
          <a:ext cx="0" cy="0"/>
          <a:chOff x="0" y="0"/>
          <a:chExt cx="0" cy="0"/>
        </a:xfrm>
      </p:grpSpPr>
      <p:sp>
        <p:nvSpPr>
          <p:cNvPr id="37" name="Google Shape;37;p36"/>
          <p:cNvSpPr/>
          <p:nvPr/>
        </p:nvSpPr>
        <p:spPr>
          <a:xfrm>
            <a:off x="0" y="0"/>
            <a:ext cx="9144000" cy="5143500"/>
          </a:xfrm>
          <a:prstGeom prst="rect">
            <a:avLst/>
          </a:prstGeom>
          <a:solidFill>
            <a:srgbClr val="0058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36"/>
          <p:cNvSpPr txBox="1"/>
          <p:nvPr>
            <p:ph type="ctrTitle"/>
          </p:nvPr>
        </p:nvSpPr>
        <p:spPr>
          <a:xfrm>
            <a:off x="642910" y="2143122"/>
            <a:ext cx="7486648" cy="110251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400"/>
              <a:buFont typeface="Aria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6"/>
          <p:cNvSpPr txBox="1"/>
          <p:nvPr>
            <p:ph idx="1" type="subTitle"/>
          </p:nvPr>
        </p:nvSpPr>
        <p:spPr>
          <a:xfrm>
            <a:off x="642910" y="3429006"/>
            <a:ext cx="7529538" cy="800094"/>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Clr>
                <a:schemeClr val="lt1"/>
              </a:buClr>
              <a:buSzPts val="1600"/>
              <a:buNone/>
              <a:defRPr sz="1600">
                <a:solidFill>
                  <a:schemeClr val="lt1"/>
                </a:solidFill>
              </a:defRPr>
            </a:lvl1pPr>
            <a:lvl2pPr lvl="1" algn="ctr">
              <a:spcBef>
                <a:spcPts val="420"/>
              </a:spcBef>
              <a:spcAft>
                <a:spcPts val="0"/>
              </a:spcAft>
              <a:buClr>
                <a:srgbClr val="888888"/>
              </a:buClr>
              <a:buSzPts val="2100"/>
              <a:buNone/>
              <a:defRPr>
                <a:solidFill>
                  <a:srgbClr val="888888"/>
                </a:solidFill>
              </a:defRPr>
            </a:lvl2pPr>
            <a:lvl3pPr lvl="2" algn="ctr">
              <a:spcBef>
                <a:spcPts val="420"/>
              </a:spcBef>
              <a:spcAft>
                <a:spcPts val="0"/>
              </a:spcAft>
              <a:buClr>
                <a:srgbClr val="888888"/>
              </a:buClr>
              <a:buSzPts val="2100"/>
              <a:buNone/>
              <a:defRPr>
                <a:solidFill>
                  <a:srgbClr val="888888"/>
                </a:solidFill>
              </a:defRPr>
            </a:lvl3pPr>
            <a:lvl4pPr lvl="3" algn="ctr">
              <a:spcBef>
                <a:spcPts val="420"/>
              </a:spcBef>
              <a:spcAft>
                <a:spcPts val="0"/>
              </a:spcAft>
              <a:buClr>
                <a:srgbClr val="888888"/>
              </a:buClr>
              <a:buSzPts val="2100"/>
              <a:buNone/>
              <a:defRPr>
                <a:solidFill>
                  <a:srgbClr val="888888"/>
                </a:solidFill>
              </a:defRPr>
            </a:lvl4pPr>
            <a:lvl5pPr lvl="4" algn="ctr">
              <a:spcBef>
                <a:spcPts val="420"/>
              </a:spcBef>
              <a:spcAft>
                <a:spcPts val="0"/>
              </a:spcAft>
              <a:buClr>
                <a:srgbClr val="888888"/>
              </a:buClr>
              <a:buSzPts val="21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ACE9"/>
        </a:solidFill>
      </p:bgPr>
    </p:bg>
    <p:spTree>
      <p:nvGrpSpPr>
        <p:cNvPr id="40" name="Shape 40"/>
        <p:cNvGrpSpPr/>
        <p:nvPr/>
      </p:nvGrpSpPr>
      <p:grpSpPr>
        <a:xfrm>
          <a:off x="0" y="0"/>
          <a:ext cx="0" cy="0"/>
          <a:chOff x="0" y="0"/>
          <a:chExt cx="0" cy="0"/>
        </a:xfrm>
      </p:grpSpPr>
      <p:sp>
        <p:nvSpPr>
          <p:cNvPr id="41" name="Google Shape;41;p37"/>
          <p:cNvSpPr/>
          <p:nvPr/>
        </p:nvSpPr>
        <p:spPr>
          <a:xfrm>
            <a:off x="0" y="0"/>
            <a:ext cx="9144000" cy="5143500"/>
          </a:xfrm>
          <a:prstGeom prst="rect">
            <a:avLst/>
          </a:prstGeom>
          <a:solidFill>
            <a:srgbClr val="00AC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37"/>
          <p:cNvSpPr txBox="1"/>
          <p:nvPr>
            <p:ph type="title"/>
          </p:nvPr>
        </p:nvSpPr>
        <p:spPr>
          <a:xfrm>
            <a:off x="642910" y="2978954"/>
            <a:ext cx="7772400" cy="66436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400"/>
              <a:buFont typeface="Arial"/>
              <a:buNone/>
              <a:defRPr b="1" sz="3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7"/>
          <p:cNvSpPr txBox="1"/>
          <p:nvPr>
            <p:ph idx="1" type="body"/>
          </p:nvPr>
        </p:nvSpPr>
        <p:spPr>
          <a:xfrm>
            <a:off x="642910" y="3732626"/>
            <a:ext cx="7772400" cy="696512"/>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Clr>
                <a:schemeClr val="lt1"/>
              </a:buClr>
              <a:buSzPts val="1600"/>
              <a:buNone/>
              <a:defRPr sz="1600">
                <a:solidFill>
                  <a:schemeClr val="lt1"/>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4" name="Google Shape;44;p37"/>
          <p:cNvSpPr/>
          <p:nvPr/>
        </p:nvSpPr>
        <p:spPr>
          <a:xfrm>
            <a:off x="695358" y="2071684"/>
            <a:ext cx="947684" cy="714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38"/>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8"/>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00587E"/>
              </a:buClr>
              <a:buSzPts val="3400"/>
              <a:buFont typeface="Arial"/>
              <a:buNone/>
              <a:defRPr b="0" i="0" sz="3400" u="none" cap="none" strike="noStrike">
                <a:solidFill>
                  <a:srgbClr val="00587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457200" y="1500180"/>
            <a:ext cx="8229600" cy="3143272"/>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3pPr>
            <a:lvl4pPr indent="-228600" lvl="3" marL="18288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4pPr>
            <a:lvl5pPr indent="-228600" lvl="4" marL="22860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 name="Shape 33"/>
        <p:cNvGrpSpPr/>
        <p:nvPr/>
      </p:nvGrpSpPr>
      <p:grpSpPr>
        <a:xfrm>
          <a:off x="0" y="0"/>
          <a:ext cx="0" cy="0"/>
          <a:chOff x="0" y="0"/>
          <a:chExt cx="0" cy="0"/>
        </a:xfrm>
      </p:grpSpPr>
      <p:sp>
        <p:nvSpPr>
          <p:cNvPr id="34" name="Google Shape;34;p35"/>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00587E"/>
              </a:buClr>
              <a:buSzPts val="3400"/>
              <a:buFont typeface="Arial"/>
              <a:buNone/>
              <a:defRPr b="0" i="0" sz="3400" u="none" cap="none" strike="noStrike">
                <a:solidFill>
                  <a:srgbClr val="00587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35"/>
          <p:cNvSpPr txBox="1"/>
          <p:nvPr>
            <p:ph idx="1" type="body"/>
          </p:nvPr>
        </p:nvSpPr>
        <p:spPr>
          <a:xfrm>
            <a:off x="457200" y="1500180"/>
            <a:ext cx="8229600" cy="3143272"/>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3pPr>
            <a:lvl4pPr indent="-228600" lvl="3" marL="18288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4pPr>
            <a:lvl5pPr indent="-228600" lvl="4" marL="22860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ctrTitle"/>
          </p:nvPr>
        </p:nvSpPr>
        <p:spPr>
          <a:xfrm>
            <a:off x="611560" y="1995686"/>
            <a:ext cx="6840760" cy="208823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2800"/>
              <a:buFont typeface="Arial"/>
              <a:buNone/>
            </a:pPr>
            <a:r>
              <a:rPr lang="lv-LV" sz="2800"/>
              <a:t>Projekts “Digitalizācijas iniciatīvas studiju kvalitātes pilnveidei augstskolu stratēģiskās specializācijas jomās”</a:t>
            </a:r>
            <a:br>
              <a:rPr lang="lv-LV" sz="2800"/>
            </a:br>
            <a:br>
              <a:rPr lang="lv-LV" sz="1000"/>
            </a:br>
            <a:r>
              <a:rPr lang="lv-LV" sz="1800"/>
              <a:t>Projekta Nr. 8.2.3.0/22/A/005</a:t>
            </a:r>
            <a:endParaRPr b="1" sz="1800"/>
          </a:p>
        </p:txBody>
      </p:sp>
      <p:sp>
        <p:nvSpPr>
          <p:cNvPr id="60" name="Google Shape;60;p1"/>
          <p:cNvSpPr txBox="1"/>
          <p:nvPr>
            <p:ph idx="1" type="subTitle"/>
          </p:nvPr>
        </p:nvSpPr>
        <p:spPr>
          <a:xfrm>
            <a:off x="589338" y="4238838"/>
            <a:ext cx="7079006" cy="57152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600"/>
              <a:buNone/>
            </a:pPr>
            <a:r>
              <a:rPr lang="lv-LV">
                <a:solidFill>
                  <a:schemeClr val="dk1"/>
                </a:solidFill>
              </a:rPr>
              <a:t>Projekta vadošais partneris – Latvijas Biozinātņu un tehnoloģiju universitāte</a:t>
            </a:r>
            <a:endParaRPr/>
          </a:p>
        </p:txBody>
      </p:sp>
      <p:pic>
        <p:nvPicPr>
          <p:cNvPr descr="C:\Users\KristineTi.TMC_A\Pictures\LV_ID_EU_logo_ansamblis_ESF_RGB.jpg" id="61" name="Google Shape;61;p1"/>
          <p:cNvPicPr preferRelativeResize="0"/>
          <p:nvPr/>
        </p:nvPicPr>
        <p:blipFill rotWithShape="1">
          <a:blip r:embed="rId3">
            <a:alphaModFix/>
          </a:blip>
          <a:srcRect b="0" l="0" r="0" t="0"/>
          <a:stretch/>
        </p:blipFill>
        <p:spPr>
          <a:xfrm>
            <a:off x="323528" y="555526"/>
            <a:ext cx="5699125" cy="12852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0"/>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lang="lv-LV"/>
              <a:t>Engaga ir jau intergēts Mozello vietnē</a:t>
            </a:r>
            <a:endParaRPr/>
          </a:p>
        </p:txBody>
      </p:sp>
      <p:pic>
        <p:nvPicPr>
          <p:cNvPr id="119" name="Google Shape;119;p10"/>
          <p:cNvPicPr preferRelativeResize="0"/>
          <p:nvPr>
            <p:ph idx="1" type="body"/>
          </p:nvPr>
        </p:nvPicPr>
        <p:blipFill rotWithShape="1">
          <a:blip r:embed="rId3">
            <a:alphaModFix/>
          </a:blip>
          <a:srcRect b="0" l="0" r="0" t="0"/>
          <a:stretch/>
        </p:blipFill>
        <p:spPr>
          <a:xfrm>
            <a:off x="899592" y="1491630"/>
            <a:ext cx="6023878" cy="3143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1"/>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Engage iespējas</a:t>
            </a:r>
            <a:endParaRPr/>
          </a:p>
        </p:txBody>
      </p:sp>
      <p:sp>
        <p:nvSpPr>
          <p:cNvPr id="125" name="Google Shape;125;p11"/>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p>
            <a:pPr indent="-285750" lvl="0" marL="285750" rtl="0" algn="l">
              <a:lnSpc>
                <a:spcPct val="120000"/>
              </a:lnSpc>
              <a:spcBef>
                <a:spcPts val="0"/>
              </a:spcBef>
              <a:spcAft>
                <a:spcPts val="0"/>
              </a:spcAft>
              <a:buClr>
                <a:schemeClr val="dk1"/>
              </a:buClr>
              <a:buSzPts val="1600"/>
              <a:buFont typeface="Arial"/>
              <a:buChar char="•"/>
            </a:pPr>
            <a:r>
              <a:rPr lang="lv-LV"/>
              <a:t>labot esošās kampaņas un formas</a:t>
            </a:r>
            <a:endParaRPr/>
          </a:p>
          <a:p>
            <a:pPr indent="-285750" lvl="0" marL="285750" rtl="0" algn="l">
              <a:lnSpc>
                <a:spcPct val="120000"/>
              </a:lnSpc>
              <a:spcBef>
                <a:spcPts val="600"/>
              </a:spcBef>
              <a:spcAft>
                <a:spcPts val="0"/>
              </a:spcAft>
              <a:buClr>
                <a:schemeClr val="dk1"/>
              </a:buClr>
              <a:buSzPts val="1600"/>
              <a:buFont typeface="Arial"/>
              <a:buChar char="•"/>
            </a:pPr>
            <a:r>
              <a:rPr lang="lv-LV"/>
              <a:t>mainīt/pievienot lapas, kurās vēlies tās izvietot</a:t>
            </a:r>
            <a:endParaRPr/>
          </a:p>
          <a:p>
            <a:pPr indent="-285750" lvl="0" marL="285750" rtl="0" algn="l">
              <a:lnSpc>
                <a:spcPct val="120000"/>
              </a:lnSpc>
              <a:spcBef>
                <a:spcPts val="600"/>
              </a:spcBef>
              <a:spcAft>
                <a:spcPts val="0"/>
              </a:spcAft>
              <a:buClr>
                <a:schemeClr val="dk1"/>
              </a:buClr>
              <a:buSzPts val="1600"/>
              <a:buFont typeface="Arial"/>
              <a:buChar char="•"/>
            </a:pPr>
            <a:r>
              <a:rPr lang="lv-LV"/>
              <a:t>eksportēt e-pastu sarakstus (csv formātā)</a:t>
            </a:r>
            <a:endParaRPr/>
          </a:p>
          <a:p>
            <a:pPr indent="-285750" lvl="0" marL="285750" rtl="0" algn="l">
              <a:lnSpc>
                <a:spcPct val="120000"/>
              </a:lnSpc>
              <a:spcBef>
                <a:spcPts val="600"/>
              </a:spcBef>
              <a:spcAft>
                <a:spcPts val="0"/>
              </a:spcAft>
              <a:buClr>
                <a:schemeClr val="dk1"/>
              </a:buClr>
              <a:buSzPts val="1600"/>
              <a:buFont typeface="Arial"/>
              <a:buChar char="•"/>
            </a:pPr>
            <a:r>
              <a:rPr lang="lv-LV"/>
              <a:t>apskatīt pamata analīzes datus par to, kā tev veicas ar e-pasta adrešu ievākšānu</a:t>
            </a:r>
            <a:endParaRPr/>
          </a:p>
          <a:p>
            <a:pPr indent="0" lvl="0" marL="0" rtl="0" algn="l">
              <a:lnSpc>
                <a:spcPct val="120000"/>
              </a:lnSpc>
              <a:spcBef>
                <a:spcPts val="600"/>
              </a:spcBef>
              <a:spcAft>
                <a:spcPts val="0"/>
              </a:spcAft>
              <a:buClr>
                <a:schemeClr val="dk1"/>
              </a:buClr>
              <a:buSzPts val="16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2"/>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Ar Engage varēsi pielāgot (I)</a:t>
            </a:r>
            <a:endParaRPr/>
          </a:p>
        </p:txBody>
      </p:sp>
      <p:sp>
        <p:nvSpPr>
          <p:cNvPr id="131" name="Google Shape;131;p12"/>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p>
            <a:pPr indent="-285750" lvl="0" marL="285750" rtl="0" algn="l">
              <a:lnSpc>
                <a:spcPct val="120000"/>
              </a:lnSpc>
              <a:spcBef>
                <a:spcPts val="0"/>
              </a:spcBef>
              <a:spcAft>
                <a:spcPts val="0"/>
              </a:spcAft>
              <a:buClr>
                <a:schemeClr val="dk1"/>
              </a:buClr>
              <a:buSzPts val="1600"/>
              <a:buFont typeface="Arial"/>
              <a:buChar char="•"/>
            </a:pPr>
            <a:r>
              <a:rPr b="1" lang="lv-LV"/>
              <a:t>Tekstu un izskatu.</a:t>
            </a:r>
            <a:r>
              <a:rPr lang="lv-LV"/>
              <a:t> </a:t>
            </a:r>
            <a:endParaRPr/>
          </a:p>
          <a:p>
            <a:pPr indent="0" lvl="0" marL="0" rtl="0" algn="l">
              <a:lnSpc>
                <a:spcPct val="120000"/>
              </a:lnSpc>
              <a:spcBef>
                <a:spcPts val="600"/>
              </a:spcBef>
              <a:spcAft>
                <a:spcPts val="0"/>
              </a:spcAft>
              <a:buClr>
                <a:schemeClr val="dk1"/>
              </a:buClr>
              <a:buSzPts val="1600"/>
              <a:buNone/>
            </a:pPr>
            <a:r>
              <a:rPr lang="lv-LV"/>
              <a:t>Izveido sev tīkamu aprakstu un uzaicinājumu, kas, tavuprāt, spēs veiksmīgi uzrunāt klientu un panākt to, ka viņš uztic Tev savu e-pastu. Maini attēlus, tekstu, krāsas, līdz esi izveidojis tieši tādu lodziņu, kas perfekti iederas Tavā mājaslapā un zīmola tēlā.</a:t>
            </a:r>
            <a:endParaRPr/>
          </a:p>
          <a:p>
            <a:pPr indent="0" lvl="0" marL="0" rtl="0" algn="l">
              <a:lnSpc>
                <a:spcPct val="120000"/>
              </a:lnSpc>
              <a:spcBef>
                <a:spcPts val="600"/>
              </a:spcBef>
              <a:spcAft>
                <a:spcPts val="0"/>
              </a:spcAft>
              <a:buClr>
                <a:schemeClr val="dk1"/>
              </a:buClr>
              <a:buSzPts val="16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3"/>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Ar Engage varēsi pielāgot (II)</a:t>
            </a:r>
            <a:endParaRPr/>
          </a:p>
        </p:txBody>
      </p:sp>
      <p:sp>
        <p:nvSpPr>
          <p:cNvPr id="137" name="Google Shape;137;p13"/>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b="1" lang="lv-LV"/>
              <a:t>Formas uzvedību</a:t>
            </a:r>
            <a:br>
              <a:rPr b="1" lang="lv-LV"/>
            </a:br>
            <a:r>
              <a:rPr lang="lv-LV"/>
              <a:t>Kāda veida paziņojumu Tu gribētu, lai klients saņem? Uznirstošo paziņojumu pirms lapas aizvēršanas, tādu, kas parādās uzreiz, pēc noteikta laika vai patinot lapu uz leju. Iespējas ir plašas.</a:t>
            </a:r>
            <a:endParaRPr/>
          </a:p>
          <a:p>
            <a:pPr indent="0" lvl="0" marL="0" rtl="0" algn="l">
              <a:lnSpc>
                <a:spcPct val="120000"/>
              </a:lnSpc>
              <a:spcBef>
                <a:spcPts val="600"/>
              </a:spcBef>
              <a:spcAft>
                <a:spcPts val="0"/>
              </a:spcAft>
              <a:buClr>
                <a:schemeClr val="dk1"/>
              </a:buClr>
              <a:buSzPts val="16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4"/>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Ar Engage varēsi pielāgot (III)</a:t>
            </a:r>
            <a:endParaRPr/>
          </a:p>
        </p:txBody>
      </p:sp>
      <p:sp>
        <p:nvSpPr>
          <p:cNvPr id="143" name="Google Shape;143;p14"/>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b="1" lang="lv-LV"/>
              <a:t>Kas notiek pēc tam, kad e-pasts ievadīts</a:t>
            </a:r>
            <a:br>
              <a:rPr b="1" lang="lv-LV"/>
            </a:br>
            <a:r>
              <a:rPr lang="lv-LV"/>
              <a:t>Katram pierakstīšanās lodziņam var piesaistīt divas ziņas: pirmajam būtu jābūt lūgumam atstāt e-pastu, bet otrajam vajadzētu klientam pateikt “paldies”, kā arī aicināt klientu turpināt iepirkties vai novirzīt viņu uz citu lapu</a:t>
            </a:r>
            <a:endParaRPr/>
          </a:p>
          <a:p>
            <a:pPr indent="0" lvl="0" marL="0" rtl="0" algn="l">
              <a:lnSpc>
                <a:spcPct val="120000"/>
              </a:lnSpc>
              <a:spcBef>
                <a:spcPts val="600"/>
              </a:spcBef>
              <a:spcAft>
                <a:spcPts val="0"/>
              </a:spcAft>
              <a:buClr>
                <a:schemeClr val="dk1"/>
              </a:buClr>
              <a:buSzPts val="16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E-pasta adrešu ievākšanas veidi</a:t>
            </a:r>
            <a:endParaRPr/>
          </a:p>
        </p:txBody>
      </p:sp>
      <p:sp>
        <p:nvSpPr>
          <p:cNvPr id="149" name="Google Shape;149;p15"/>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p>
            <a:pPr indent="-285750" lvl="0" marL="285750" rtl="0" algn="l">
              <a:lnSpc>
                <a:spcPct val="120000"/>
              </a:lnSpc>
              <a:spcBef>
                <a:spcPts val="0"/>
              </a:spcBef>
              <a:spcAft>
                <a:spcPts val="0"/>
              </a:spcAft>
              <a:buClr>
                <a:schemeClr val="dk1"/>
              </a:buClr>
              <a:buSzPts val="1600"/>
              <a:buFont typeface="Arial"/>
              <a:buChar char="•"/>
            </a:pPr>
            <a:r>
              <a:rPr b="1" lang="lv-LV"/>
              <a:t>Baneri </a:t>
            </a:r>
            <a:r>
              <a:rPr lang="lv-LV"/>
              <a:t>- tie neuzbāzīgi parādās Tavas mājaslapas augšpusē:</a:t>
            </a:r>
            <a:endParaRPr/>
          </a:p>
          <a:p>
            <a:pPr indent="-184150" lvl="0" marL="285750" rtl="0" algn="l">
              <a:lnSpc>
                <a:spcPct val="120000"/>
              </a:lnSpc>
              <a:spcBef>
                <a:spcPts val="600"/>
              </a:spcBef>
              <a:spcAft>
                <a:spcPts val="0"/>
              </a:spcAft>
              <a:buClr>
                <a:schemeClr val="dk1"/>
              </a:buClr>
              <a:buSzPts val="1600"/>
              <a:buFont typeface="Arial"/>
              <a:buNone/>
            </a:pPr>
            <a:r>
              <a:t/>
            </a:r>
            <a:endParaRPr/>
          </a:p>
          <a:p>
            <a:pPr indent="-184150" lvl="0" marL="285750" rtl="0" algn="l">
              <a:lnSpc>
                <a:spcPct val="120000"/>
              </a:lnSpc>
              <a:spcBef>
                <a:spcPts val="600"/>
              </a:spcBef>
              <a:spcAft>
                <a:spcPts val="0"/>
              </a:spcAft>
              <a:buClr>
                <a:schemeClr val="dk1"/>
              </a:buClr>
              <a:buSzPts val="1600"/>
              <a:buFont typeface="Arial"/>
              <a:buNone/>
            </a:pPr>
            <a:r>
              <a:t/>
            </a:r>
            <a:endParaRPr/>
          </a:p>
          <a:p>
            <a:pPr indent="-184150" lvl="0" marL="285750" rtl="0" algn="l">
              <a:lnSpc>
                <a:spcPct val="120000"/>
              </a:lnSpc>
              <a:spcBef>
                <a:spcPts val="600"/>
              </a:spcBef>
              <a:spcAft>
                <a:spcPts val="0"/>
              </a:spcAft>
              <a:buClr>
                <a:schemeClr val="dk1"/>
              </a:buClr>
              <a:buSzPts val="1600"/>
              <a:buFont typeface="Arial"/>
              <a:buNone/>
            </a:pPr>
            <a:r>
              <a:t/>
            </a:r>
            <a:endParaRPr/>
          </a:p>
          <a:p>
            <a:pPr indent="-184150" lvl="0" marL="285750" rtl="0" algn="l">
              <a:lnSpc>
                <a:spcPct val="120000"/>
              </a:lnSpc>
              <a:spcBef>
                <a:spcPts val="600"/>
              </a:spcBef>
              <a:spcAft>
                <a:spcPts val="0"/>
              </a:spcAft>
              <a:buClr>
                <a:schemeClr val="dk1"/>
              </a:buClr>
              <a:buSzPts val="1600"/>
              <a:buFont typeface="Arial"/>
              <a:buNone/>
            </a:pPr>
            <a:r>
              <a:t/>
            </a:r>
            <a:endParaRPr/>
          </a:p>
          <a:p>
            <a:pPr indent="-285750" lvl="0" marL="285750" rtl="0" algn="l">
              <a:lnSpc>
                <a:spcPct val="120000"/>
              </a:lnSpc>
              <a:spcBef>
                <a:spcPts val="600"/>
              </a:spcBef>
              <a:spcAft>
                <a:spcPts val="0"/>
              </a:spcAft>
              <a:buClr>
                <a:schemeClr val="dk1"/>
              </a:buClr>
              <a:buSzPts val="1600"/>
              <a:buFont typeface="Arial"/>
              <a:buChar char="•"/>
            </a:pPr>
            <a:r>
              <a:rPr b="1" lang="lv-LV"/>
              <a:t>Sānu formas</a:t>
            </a:r>
            <a:r>
              <a:rPr lang="lv-LV"/>
              <a:t> - parādās lapas apakšējā stūri:</a:t>
            </a:r>
            <a:br>
              <a:rPr lang="lv-LV"/>
            </a:br>
            <a:endParaRPr/>
          </a:p>
        </p:txBody>
      </p:sp>
      <p:pic>
        <p:nvPicPr>
          <p:cNvPr id="150" name="Google Shape;150;p15"/>
          <p:cNvPicPr preferRelativeResize="0"/>
          <p:nvPr/>
        </p:nvPicPr>
        <p:blipFill rotWithShape="1">
          <a:blip r:embed="rId3">
            <a:alphaModFix/>
          </a:blip>
          <a:srcRect b="0" l="0" r="0" t="0"/>
          <a:stretch/>
        </p:blipFill>
        <p:spPr>
          <a:xfrm>
            <a:off x="1619672" y="1932487"/>
            <a:ext cx="4968552" cy="1139329"/>
          </a:xfrm>
          <a:prstGeom prst="rect">
            <a:avLst/>
          </a:prstGeom>
          <a:noFill/>
          <a:ln>
            <a:noFill/>
          </a:ln>
        </p:spPr>
      </p:pic>
      <p:pic>
        <p:nvPicPr>
          <p:cNvPr id="151" name="Google Shape;151;p15"/>
          <p:cNvPicPr preferRelativeResize="0"/>
          <p:nvPr/>
        </p:nvPicPr>
        <p:blipFill rotWithShape="1">
          <a:blip r:embed="rId4">
            <a:alphaModFix/>
          </a:blip>
          <a:srcRect b="0" l="0" r="0" t="0"/>
          <a:stretch/>
        </p:blipFill>
        <p:spPr>
          <a:xfrm>
            <a:off x="1619672" y="3821206"/>
            <a:ext cx="4968552" cy="10193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E-pasta adrešu ievākšanas veidi</a:t>
            </a:r>
            <a:endParaRPr/>
          </a:p>
        </p:txBody>
      </p:sp>
      <p:sp>
        <p:nvSpPr>
          <p:cNvPr id="157" name="Google Shape;157;p16"/>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p>
            <a:pPr indent="-285750" lvl="0" marL="285750" rtl="0" algn="l">
              <a:lnSpc>
                <a:spcPct val="120000"/>
              </a:lnSpc>
              <a:spcBef>
                <a:spcPts val="0"/>
              </a:spcBef>
              <a:spcAft>
                <a:spcPts val="0"/>
              </a:spcAft>
              <a:buClr>
                <a:schemeClr val="dk1"/>
              </a:buClr>
              <a:buSzPts val="1600"/>
              <a:buFont typeface="Arial"/>
              <a:buChar char="•"/>
            </a:pPr>
            <a:r>
              <a:rPr b="1" lang="lv-LV"/>
              <a:t>Pop-up formas</a:t>
            </a:r>
            <a:r>
              <a:rPr lang="lv-LV"/>
              <a:t> – tās uznirst ekrāna vidū:</a:t>
            </a:r>
            <a:endParaRPr/>
          </a:p>
          <a:p>
            <a:pPr indent="0" lvl="0" marL="0" rtl="0" algn="l">
              <a:lnSpc>
                <a:spcPct val="120000"/>
              </a:lnSpc>
              <a:spcBef>
                <a:spcPts val="600"/>
              </a:spcBef>
              <a:spcAft>
                <a:spcPts val="0"/>
              </a:spcAft>
              <a:buClr>
                <a:schemeClr val="dk1"/>
              </a:buClr>
              <a:buSzPts val="1600"/>
              <a:buNone/>
            </a:pPr>
            <a:r>
              <a:t/>
            </a:r>
            <a:endParaRPr/>
          </a:p>
          <a:p>
            <a:pPr indent="-184150" lvl="0" marL="285750" rtl="0" algn="l">
              <a:lnSpc>
                <a:spcPct val="120000"/>
              </a:lnSpc>
              <a:spcBef>
                <a:spcPts val="600"/>
              </a:spcBef>
              <a:spcAft>
                <a:spcPts val="0"/>
              </a:spcAft>
              <a:buClr>
                <a:schemeClr val="dk1"/>
              </a:buClr>
              <a:buSzPts val="1600"/>
              <a:buFont typeface="Arial"/>
              <a:buNone/>
            </a:pPr>
            <a:r>
              <a:t/>
            </a:r>
            <a:endParaRPr/>
          </a:p>
          <a:p>
            <a:pPr indent="0" lvl="0" marL="0" rtl="0" algn="l">
              <a:lnSpc>
                <a:spcPct val="120000"/>
              </a:lnSpc>
              <a:spcBef>
                <a:spcPts val="600"/>
              </a:spcBef>
              <a:spcAft>
                <a:spcPts val="0"/>
              </a:spcAft>
              <a:buClr>
                <a:schemeClr val="dk1"/>
              </a:buClr>
              <a:buSzPts val="1600"/>
              <a:buNone/>
            </a:pPr>
            <a:r>
              <a:t/>
            </a:r>
            <a:endParaRPr/>
          </a:p>
          <a:p>
            <a:pPr indent="-285750" lvl="0" marL="285750" rtl="0" algn="l">
              <a:lnSpc>
                <a:spcPct val="120000"/>
              </a:lnSpc>
              <a:spcBef>
                <a:spcPts val="600"/>
              </a:spcBef>
              <a:spcAft>
                <a:spcPts val="0"/>
              </a:spcAft>
              <a:buClr>
                <a:schemeClr val="dk1"/>
              </a:buClr>
              <a:buSzPts val="1600"/>
              <a:buFont typeface="Arial"/>
              <a:buChar char="•"/>
            </a:pPr>
            <a:r>
              <a:rPr b="1" lang="lv-LV"/>
              <a:t>Pilnekrāna formas</a:t>
            </a:r>
            <a:r>
              <a:rPr lang="lv-LV"/>
              <a:t> – parādās pa visu ekrānu:</a:t>
            </a:r>
            <a:endParaRPr/>
          </a:p>
          <a:p>
            <a:pPr indent="0" lvl="0" marL="0" rtl="0" algn="l">
              <a:lnSpc>
                <a:spcPct val="120000"/>
              </a:lnSpc>
              <a:spcBef>
                <a:spcPts val="600"/>
              </a:spcBef>
              <a:spcAft>
                <a:spcPts val="0"/>
              </a:spcAft>
              <a:buClr>
                <a:schemeClr val="dk1"/>
              </a:buClr>
              <a:buSzPts val="1600"/>
              <a:buNone/>
            </a:pPr>
            <a:br>
              <a:rPr lang="lv-LV"/>
            </a:br>
            <a:endParaRPr/>
          </a:p>
        </p:txBody>
      </p:sp>
      <p:pic>
        <p:nvPicPr>
          <p:cNvPr id="158" name="Google Shape;158;p16"/>
          <p:cNvPicPr preferRelativeResize="0"/>
          <p:nvPr/>
        </p:nvPicPr>
        <p:blipFill rotWithShape="1">
          <a:blip r:embed="rId3">
            <a:alphaModFix/>
          </a:blip>
          <a:srcRect b="0" l="0" r="0" t="0"/>
          <a:stretch/>
        </p:blipFill>
        <p:spPr>
          <a:xfrm>
            <a:off x="1090612" y="1967262"/>
            <a:ext cx="5281588" cy="1054873"/>
          </a:xfrm>
          <a:prstGeom prst="rect">
            <a:avLst/>
          </a:prstGeom>
          <a:noFill/>
          <a:ln>
            <a:noFill/>
          </a:ln>
        </p:spPr>
      </p:pic>
      <p:pic>
        <p:nvPicPr>
          <p:cNvPr id="159" name="Google Shape;159;p16"/>
          <p:cNvPicPr preferRelativeResize="0"/>
          <p:nvPr/>
        </p:nvPicPr>
        <p:blipFill rotWithShape="1">
          <a:blip r:embed="rId4">
            <a:alphaModFix/>
          </a:blip>
          <a:srcRect b="0" l="0" r="0" t="0"/>
          <a:stretch/>
        </p:blipFill>
        <p:spPr>
          <a:xfrm>
            <a:off x="1090612" y="3598723"/>
            <a:ext cx="4489500" cy="124914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7"/>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E-pasta adrešu ievākšanas veidi</a:t>
            </a:r>
            <a:endParaRPr/>
          </a:p>
        </p:txBody>
      </p:sp>
      <p:sp>
        <p:nvSpPr>
          <p:cNvPr id="165" name="Google Shape;165;p17"/>
          <p:cNvSpPr txBox="1"/>
          <p:nvPr>
            <p:ph idx="1" type="body"/>
          </p:nvPr>
        </p:nvSpPr>
        <p:spPr>
          <a:xfrm>
            <a:off x="457200" y="1500180"/>
            <a:ext cx="8219256" cy="3143272"/>
          </a:xfrm>
          <a:prstGeom prst="rect">
            <a:avLst/>
          </a:prstGeom>
          <a:noFill/>
          <a:ln>
            <a:noFill/>
          </a:ln>
        </p:spPr>
        <p:txBody>
          <a:bodyPr anchorCtr="0" anchor="t" bIns="45700" lIns="91425" spcFirstLastPara="1" rIns="91425" wrap="square" tIns="45700">
            <a:normAutofit/>
          </a:bodyPr>
          <a:lstStyle/>
          <a:p>
            <a:pPr indent="-285750" lvl="0" marL="285750" rtl="0" algn="l">
              <a:lnSpc>
                <a:spcPct val="120000"/>
              </a:lnSpc>
              <a:spcBef>
                <a:spcPts val="0"/>
              </a:spcBef>
              <a:spcAft>
                <a:spcPts val="0"/>
              </a:spcAft>
              <a:buClr>
                <a:schemeClr val="dk1"/>
              </a:buClr>
              <a:buSzPts val="1600"/>
              <a:buFont typeface="Arial"/>
              <a:buChar char="•"/>
            </a:pPr>
            <a:r>
              <a:rPr b="1" lang="lv-LV"/>
              <a:t>Iebūvētās formas</a:t>
            </a:r>
            <a:r>
              <a:rPr lang="lv-LV"/>
              <a:t> – tiek ierakstīti kodā un tos lapā var novietot jebkur </a:t>
            </a:r>
            <a:br>
              <a:rPr lang="lv-LV"/>
            </a:br>
            <a:r>
              <a:rPr lang="lv-LV"/>
              <a:t>		      (lieliski, neuzbāzīgi saplūst ar saturu):</a:t>
            </a:r>
            <a:endParaRPr/>
          </a:p>
          <a:p>
            <a:pPr indent="0" lvl="0" marL="0" rtl="0" algn="l">
              <a:lnSpc>
                <a:spcPct val="120000"/>
              </a:lnSpc>
              <a:spcBef>
                <a:spcPts val="600"/>
              </a:spcBef>
              <a:spcAft>
                <a:spcPts val="0"/>
              </a:spcAft>
              <a:buClr>
                <a:schemeClr val="dk1"/>
              </a:buClr>
              <a:buSzPts val="1600"/>
              <a:buNone/>
            </a:pPr>
            <a:r>
              <a:t/>
            </a:r>
            <a:endParaRPr/>
          </a:p>
          <a:p>
            <a:pPr indent="-184150" lvl="0" marL="285750" rtl="0" algn="l">
              <a:lnSpc>
                <a:spcPct val="120000"/>
              </a:lnSpc>
              <a:spcBef>
                <a:spcPts val="600"/>
              </a:spcBef>
              <a:spcAft>
                <a:spcPts val="0"/>
              </a:spcAft>
              <a:buClr>
                <a:schemeClr val="dk1"/>
              </a:buClr>
              <a:buSzPts val="1600"/>
              <a:buFont typeface="Arial"/>
              <a:buNone/>
            </a:pPr>
            <a:r>
              <a:t/>
            </a:r>
            <a:endParaRPr/>
          </a:p>
          <a:p>
            <a:pPr indent="0" lvl="0" marL="0" rtl="0" algn="l">
              <a:lnSpc>
                <a:spcPct val="120000"/>
              </a:lnSpc>
              <a:spcBef>
                <a:spcPts val="600"/>
              </a:spcBef>
              <a:spcAft>
                <a:spcPts val="0"/>
              </a:spcAft>
              <a:buClr>
                <a:schemeClr val="dk1"/>
              </a:buClr>
              <a:buSzPts val="1600"/>
              <a:buNone/>
            </a:pPr>
            <a:r>
              <a:t/>
            </a:r>
            <a:endParaRPr/>
          </a:p>
          <a:p>
            <a:pPr indent="0" lvl="0" marL="0" rtl="0" algn="l">
              <a:lnSpc>
                <a:spcPct val="120000"/>
              </a:lnSpc>
              <a:spcBef>
                <a:spcPts val="600"/>
              </a:spcBef>
              <a:spcAft>
                <a:spcPts val="0"/>
              </a:spcAft>
              <a:buClr>
                <a:schemeClr val="dk1"/>
              </a:buClr>
              <a:buSzPts val="1600"/>
              <a:buNone/>
            </a:pPr>
            <a:br>
              <a:rPr lang="lv-LV"/>
            </a:br>
            <a:endParaRPr/>
          </a:p>
        </p:txBody>
      </p:sp>
      <p:pic>
        <p:nvPicPr>
          <p:cNvPr id="166" name="Google Shape;166;p17"/>
          <p:cNvPicPr preferRelativeResize="0"/>
          <p:nvPr/>
        </p:nvPicPr>
        <p:blipFill rotWithShape="1">
          <a:blip r:embed="rId3">
            <a:alphaModFix/>
          </a:blip>
          <a:srcRect b="0" l="0" r="0" t="0"/>
          <a:stretch/>
        </p:blipFill>
        <p:spPr>
          <a:xfrm>
            <a:off x="683568" y="2592629"/>
            <a:ext cx="7270105" cy="152950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8"/>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E-pasta adrešu ievākšanas veidi</a:t>
            </a:r>
            <a:endParaRPr/>
          </a:p>
        </p:txBody>
      </p:sp>
      <p:sp>
        <p:nvSpPr>
          <p:cNvPr id="172" name="Google Shape;172;p18"/>
          <p:cNvSpPr txBox="1"/>
          <p:nvPr>
            <p:ph idx="1" type="body"/>
          </p:nvPr>
        </p:nvSpPr>
        <p:spPr>
          <a:xfrm>
            <a:off x="457200" y="1500180"/>
            <a:ext cx="8219256" cy="3143272"/>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b="1" lang="lv-LV"/>
              <a:t>Īpašie piedāvājumi </a:t>
            </a:r>
            <a:r>
              <a:rPr lang="lv-LV"/>
              <a:t>- informē klientus, ka viņi saņems īpašus piedāvājumus un ekskluzīvas atlaides, kuras tiek izziņotas tikai e-pastā.</a:t>
            </a:r>
            <a:endParaRPr/>
          </a:p>
          <a:p>
            <a:pPr indent="0" lvl="0" marL="0" rtl="0" algn="l">
              <a:lnSpc>
                <a:spcPct val="120000"/>
              </a:lnSpc>
              <a:spcBef>
                <a:spcPts val="600"/>
              </a:spcBef>
              <a:spcAft>
                <a:spcPts val="0"/>
              </a:spcAft>
              <a:buClr>
                <a:schemeClr val="dk1"/>
              </a:buClr>
              <a:buSzPts val="1600"/>
              <a:buNone/>
            </a:pPr>
            <a:r>
              <a:t/>
            </a:r>
            <a:endParaRPr/>
          </a:p>
          <a:p>
            <a:pPr indent="-184150" lvl="0" marL="285750" rtl="0" algn="l">
              <a:lnSpc>
                <a:spcPct val="120000"/>
              </a:lnSpc>
              <a:spcBef>
                <a:spcPts val="600"/>
              </a:spcBef>
              <a:spcAft>
                <a:spcPts val="0"/>
              </a:spcAft>
              <a:buClr>
                <a:schemeClr val="dk1"/>
              </a:buClr>
              <a:buSzPts val="1600"/>
              <a:buFont typeface="Arial"/>
              <a:buNone/>
            </a:pPr>
            <a:r>
              <a:t/>
            </a:r>
            <a:endParaRPr/>
          </a:p>
          <a:p>
            <a:pPr indent="0" lvl="0" marL="0" rtl="0" algn="l">
              <a:lnSpc>
                <a:spcPct val="120000"/>
              </a:lnSpc>
              <a:spcBef>
                <a:spcPts val="600"/>
              </a:spcBef>
              <a:spcAft>
                <a:spcPts val="0"/>
              </a:spcAft>
              <a:buClr>
                <a:schemeClr val="dk1"/>
              </a:buClr>
              <a:buSzPts val="1600"/>
              <a:buNone/>
            </a:pPr>
            <a:r>
              <a:t/>
            </a:r>
            <a:endParaRPr/>
          </a:p>
          <a:p>
            <a:pPr indent="0" lvl="0" marL="0" rtl="0" algn="l">
              <a:lnSpc>
                <a:spcPct val="120000"/>
              </a:lnSpc>
              <a:spcBef>
                <a:spcPts val="600"/>
              </a:spcBef>
              <a:spcAft>
                <a:spcPts val="0"/>
              </a:spcAft>
              <a:buClr>
                <a:schemeClr val="dk1"/>
              </a:buClr>
              <a:buSzPts val="1600"/>
              <a:buNone/>
            </a:pPr>
            <a:br>
              <a:rPr lang="lv-LV"/>
            </a:br>
            <a:endParaRPr/>
          </a:p>
        </p:txBody>
      </p:sp>
      <p:pic>
        <p:nvPicPr>
          <p:cNvPr id="173" name="Google Shape;173;p18"/>
          <p:cNvPicPr preferRelativeResize="0"/>
          <p:nvPr/>
        </p:nvPicPr>
        <p:blipFill rotWithShape="1">
          <a:blip r:embed="rId3">
            <a:alphaModFix/>
          </a:blip>
          <a:srcRect b="0" l="0" r="0" t="0"/>
          <a:stretch/>
        </p:blipFill>
        <p:spPr>
          <a:xfrm>
            <a:off x="2195735" y="2227677"/>
            <a:ext cx="4322453" cy="27015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9"/>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E-pasta adrešu ievākšanas veidi</a:t>
            </a:r>
            <a:endParaRPr/>
          </a:p>
        </p:txBody>
      </p:sp>
      <p:sp>
        <p:nvSpPr>
          <p:cNvPr id="179" name="Google Shape;179;p19"/>
          <p:cNvSpPr txBox="1"/>
          <p:nvPr>
            <p:ph idx="1" type="body"/>
          </p:nvPr>
        </p:nvSpPr>
        <p:spPr>
          <a:xfrm>
            <a:off x="457200" y="1500180"/>
            <a:ext cx="8219256" cy="3143272"/>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b="1" lang="lv-LV"/>
              <a:t>Jaunumi un aktualitātes </a:t>
            </a:r>
            <a:r>
              <a:rPr lang="lv-LV"/>
              <a:t>- tā pat kā ar īpašajiem piedāvājumiem, šajā gadījumā Tu klientiem piedāvā ekskluzīvu saturu. Tas nozīmē, ka viņi būs pirmie, kas uzzinās par jauniem produktiem, aktualitātēm un jauniem ierakstiem blogā.</a:t>
            </a:r>
            <a:endParaRPr/>
          </a:p>
          <a:p>
            <a:pPr indent="0" lvl="0" marL="0" rtl="0" algn="l">
              <a:lnSpc>
                <a:spcPct val="120000"/>
              </a:lnSpc>
              <a:spcBef>
                <a:spcPts val="600"/>
              </a:spcBef>
              <a:spcAft>
                <a:spcPts val="0"/>
              </a:spcAft>
              <a:buClr>
                <a:schemeClr val="dk1"/>
              </a:buClr>
              <a:buSzPts val="1600"/>
              <a:buNone/>
            </a:pPr>
            <a:r>
              <a:t/>
            </a:r>
            <a:endParaRPr/>
          </a:p>
          <a:p>
            <a:pPr indent="0" lvl="0" marL="0" rtl="0" algn="l">
              <a:lnSpc>
                <a:spcPct val="120000"/>
              </a:lnSpc>
              <a:spcBef>
                <a:spcPts val="600"/>
              </a:spcBef>
              <a:spcAft>
                <a:spcPts val="0"/>
              </a:spcAft>
              <a:buClr>
                <a:schemeClr val="dk1"/>
              </a:buClr>
              <a:buSzPts val="1600"/>
              <a:buNone/>
            </a:pPr>
            <a:r>
              <a:t/>
            </a:r>
            <a:endParaRPr/>
          </a:p>
          <a:p>
            <a:pPr indent="-184150" lvl="0" marL="285750" rtl="0" algn="l">
              <a:lnSpc>
                <a:spcPct val="120000"/>
              </a:lnSpc>
              <a:spcBef>
                <a:spcPts val="600"/>
              </a:spcBef>
              <a:spcAft>
                <a:spcPts val="0"/>
              </a:spcAft>
              <a:buClr>
                <a:schemeClr val="dk1"/>
              </a:buClr>
              <a:buSzPts val="1600"/>
              <a:buFont typeface="Arial"/>
              <a:buNone/>
            </a:pPr>
            <a:r>
              <a:t/>
            </a:r>
            <a:endParaRPr/>
          </a:p>
          <a:p>
            <a:pPr indent="0" lvl="0" marL="0" rtl="0" algn="l">
              <a:lnSpc>
                <a:spcPct val="120000"/>
              </a:lnSpc>
              <a:spcBef>
                <a:spcPts val="600"/>
              </a:spcBef>
              <a:spcAft>
                <a:spcPts val="0"/>
              </a:spcAft>
              <a:buClr>
                <a:schemeClr val="dk1"/>
              </a:buClr>
              <a:buSzPts val="1600"/>
              <a:buNone/>
            </a:pPr>
            <a:r>
              <a:t/>
            </a:r>
            <a:endParaRPr/>
          </a:p>
          <a:p>
            <a:pPr indent="0" lvl="0" marL="0" rtl="0" algn="l">
              <a:lnSpc>
                <a:spcPct val="120000"/>
              </a:lnSpc>
              <a:spcBef>
                <a:spcPts val="600"/>
              </a:spcBef>
              <a:spcAft>
                <a:spcPts val="0"/>
              </a:spcAft>
              <a:buClr>
                <a:schemeClr val="dk1"/>
              </a:buClr>
              <a:buSzPts val="1600"/>
              <a:buNone/>
            </a:pPr>
            <a:br>
              <a:rPr lang="lv-LV"/>
            </a:br>
            <a:endParaRPr/>
          </a:p>
        </p:txBody>
      </p:sp>
      <p:pic>
        <p:nvPicPr>
          <p:cNvPr id="180" name="Google Shape;180;p19"/>
          <p:cNvPicPr preferRelativeResize="0"/>
          <p:nvPr/>
        </p:nvPicPr>
        <p:blipFill rotWithShape="1">
          <a:blip r:embed="rId3">
            <a:alphaModFix/>
          </a:blip>
          <a:srcRect b="0" l="0" r="0" t="0"/>
          <a:stretch/>
        </p:blipFill>
        <p:spPr>
          <a:xfrm>
            <a:off x="971600" y="2715766"/>
            <a:ext cx="6848475" cy="1819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ctrTitle"/>
          </p:nvPr>
        </p:nvSpPr>
        <p:spPr>
          <a:xfrm>
            <a:off x="571472" y="2143122"/>
            <a:ext cx="7486648" cy="110251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400"/>
              <a:buFont typeface="Arial"/>
              <a:buNone/>
            </a:pPr>
            <a:r>
              <a:rPr b="1" lang="lv-LV"/>
              <a:t>DIGITĀLAIS MĀRKETINGS</a:t>
            </a:r>
            <a:endParaRPr b="1"/>
          </a:p>
        </p:txBody>
      </p:sp>
      <p:sp>
        <p:nvSpPr>
          <p:cNvPr id="67" name="Google Shape;67;p2"/>
          <p:cNvSpPr txBox="1"/>
          <p:nvPr>
            <p:ph idx="1" type="subTitle"/>
          </p:nvPr>
        </p:nvSpPr>
        <p:spPr>
          <a:xfrm>
            <a:off x="571472" y="3429006"/>
            <a:ext cx="7529538" cy="135732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1600"/>
              <a:buNone/>
            </a:pPr>
            <a:r>
              <a:rPr lang="lv-LV"/>
              <a:t>Mg. Inta Ozola</a:t>
            </a:r>
            <a:endParaRPr/>
          </a:p>
        </p:txBody>
      </p:sp>
      <p:sp>
        <p:nvSpPr>
          <p:cNvPr id="68" name="Google Shape;68;p2"/>
          <p:cNvSpPr/>
          <p:nvPr/>
        </p:nvSpPr>
        <p:spPr>
          <a:xfrm>
            <a:off x="695358" y="3143254"/>
            <a:ext cx="1876378" cy="7142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0"/>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E-pasta adrešu ievākšanas veidi</a:t>
            </a:r>
            <a:endParaRPr/>
          </a:p>
        </p:txBody>
      </p:sp>
      <p:sp>
        <p:nvSpPr>
          <p:cNvPr id="186" name="Google Shape;186;p20"/>
          <p:cNvSpPr txBox="1"/>
          <p:nvPr>
            <p:ph idx="1" type="body"/>
          </p:nvPr>
        </p:nvSpPr>
        <p:spPr>
          <a:xfrm>
            <a:off x="457200" y="1500180"/>
            <a:ext cx="8219256" cy="3143272"/>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b="1" lang="lv-LV"/>
              <a:t>Konkursi ar balvām </a:t>
            </a:r>
            <a:r>
              <a:rPr lang="lv-LV"/>
              <a:t>- šī stratēģija ir līdzīga konkursiem sociālajos tīklos, kur Tu cilvēkiem lūdz dalīties ar konkrētu ierakstu, sacenšoties par iespēju laimēt balvu. Tikai šajā gadījumā Tavs bizness kaut ko iegūst pretī – klientu e-pastus.</a:t>
            </a:r>
            <a:endParaRPr/>
          </a:p>
          <a:p>
            <a:pPr indent="0" lvl="0" marL="0" rtl="0" algn="l">
              <a:lnSpc>
                <a:spcPct val="120000"/>
              </a:lnSpc>
              <a:spcBef>
                <a:spcPts val="600"/>
              </a:spcBef>
              <a:spcAft>
                <a:spcPts val="0"/>
              </a:spcAft>
              <a:buClr>
                <a:schemeClr val="dk1"/>
              </a:buClr>
              <a:buSzPts val="1600"/>
              <a:buNone/>
            </a:pPr>
            <a:r>
              <a:t/>
            </a:r>
            <a:endParaRPr/>
          </a:p>
          <a:p>
            <a:pPr indent="0" lvl="0" marL="0" rtl="0" algn="l">
              <a:lnSpc>
                <a:spcPct val="120000"/>
              </a:lnSpc>
              <a:spcBef>
                <a:spcPts val="600"/>
              </a:spcBef>
              <a:spcAft>
                <a:spcPts val="0"/>
              </a:spcAft>
              <a:buClr>
                <a:schemeClr val="dk1"/>
              </a:buClr>
              <a:buSzPts val="1600"/>
              <a:buNone/>
            </a:pPr>
            <a:r>
              <a:t/>
            </a:r>
            <a:endParaRPr/>
          </a:p>
          <a:p>
            <a:pPr indent="-184150" lvl="0" marL="285750" rtl="0" algn="l">
              <a:lnSpc>
                <a:spcPct val="120000"/>
              </a:lnSpc>
              <a:spcBef>
                <a:spcPts val="600"/>
              </a:spcBef>
              <a:spcAft>
                <a:spcPts val="0"/>
              </a:spcAft>
              <a:buClr>
                <a:schemeClr val="dk1"/>
              </a:buClr>
              <a:buSzPts val="1600"/>
              <a:buFont typeface="Arial"/>
              <a:buNone/>
            </a:pPr>
            <a:r>
              <a:t/>
            </a:r>
            <a:endParaRPr/>
          </a:p>
          <a:p>
            <a:pPr indent="0" lvl="0" marL="0" rtl="0" algn="l">
              <a:lnSpc>
                <a:spcPct val="120000"/>
              </a:lnSpc>
              <a:spcBef>
                <a:spcPts val="600"/>
              </a:spcBef>
              <a:spcAft>
                <a:spcPts val="0"/>
              </a:spcAft>
              <a:buClr>
                <a:schemeClr val="dk1"/>
              </a:buClr>
              <a:buSzPts val="1600"/>
              <a:buNone/>
            </a:pPr>
            <a:r>
              <a:t/>
            </a:r>
            <a:endParaRPr/>
          </a:p>
          <a:p>
            <a:pPr indent="0" lvl="0" marL="0" rtl="0" algn="l">
              <a:lnSpc>
                <a:spcPct val="120000"/>
              </a:lnSpc>
              <a:spcBef>
                <a:spcPts val="600"/>
              </a:spcBef>
              <a:spcAft>
                <a:spcPts val="0"/>
              </a:spcAft>
              <a:buClr>
                <a:schemeClr val="dk1"/>
              </a:buClr>
              <a:buSzPts val="1600"/>
              <a:buNone/>
            </a:pPr>
            <a:br>
              <a:rPr lang="lv-LV"/>
            </a:br>
            <a:endParaRPr/>
          </a:p>
        </p:txBody>
      </p:sp>
      <p:pic>
        <p:nvPicPr>
          <p:cNvPr id="187" name="Google Shape;187;p20"/>
          <p:cNvPicPr preferRelativeResize="0"/>
          <p:nvPr/>
        </p:nvPicPr>
        <p:blipFill rotWithShape="1">
          <a:blip r:embed="rId3">
            <a:alphaModFix/>
          </a:blip>
          <a:srcRect b="0" l="0" r="0" t="0"/>
          <a:stretch/>
        </p:blipFill>
        <p:spPr>
          <a:xfrm>
            <a:off x="1619672" y="2605772"/>
            <a:ext cx="5184576" cy="23866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1"/>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E-pasta adrešu ievākšanas veidi</a:t>
            </a:r>
            <a:endParaRPr/>
          </a:p>
        </p:txBody>
      </p:sp>
      <p:sp>
        <p:nvSpPr>
          <p:cNvPr id="193" name="Google Shape;193;p21"/>
          <p:cNvSpPr txBox="1"/>
          <p:nvPr>
            <p:ph idx="1" type="body"/>
          </p:nvPr>
        </p:nvSpPr>
        <p:spPr>
          <a:xfrm>
            <a:off x="457200" y="1500180"/>
            <a:ext cx="8219256" cy="314327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20000"/>
              </a:lnSpc>
              <a:spcBef>
                <a:spcPts val="0"/>
              </a:spcBef>
              <a:spcAft>
                <a:spcPts val="0"/>
              </a:spcAft>
              <a:buClr>
                <a:schemeClr val="dk1"/>
              </a:buClr>
              <a:buSzPct val="100000"/>
              <a:buNone/>
            </a:pPr>
            <a:r>
              <a:rPr b="1" lang="lv-LV"/>
              <a:t>Piedāvājumi, kas parādās, klientam aizejot </a:t>
            </a:r>
            <a:r>
              <a:rPr lang="lv-LV"/>
              <a:t>- šie lodziņi parādās tad, kad klients ir gatavs pamest Tavu lapu. Tas ir mirklis, kad apmeklētāji noteikti pamanīs uznirstošo lodziņu, un Tev jāizmanto šī iespēja potenciālos klientus uzrunāt tieši. Piedāvā viņiem īpašas atlaides, bezmaksas piegādi vai cita veida piedāvājumu, kuru nosūtīsi viņiem uz norādīto e-pasta adresi.</a:t>
            </a:r>
            <a:endParaRPr/>
          </a:p>
          <a:p>
            <a:pPr indent="0" lvl="0" marL="0" rtl="0" algn="l">
              <a:lnSpc>
                <a:spcPct val="120000"/>
              </a:lnSpc>
              <a:spcBef>
                <a:spcPts val="600"/>
              </a:spcBef>
              <a:spcAft>
                <a:spcPts val="0"/>
              </a:spcAft>
              <a:buClr>
                <a:schemeClr val="dk1"/>
              </a:buClr>
              <a:buSzPct val="100000"/>
              <a:buNone/>
            </a:pPr>
            <a:r>
              <a:t/>
            </a:r>
            <a:endParaRPr/>
          </a:p>
          <a:p>
            <a:pPr indent="0" lvl="0" marL="0" rtl="0" algn="l">
              <a:lnSpc>
                <a:spcPct val="120000"/>
              </a:lnSpc>
              <a:spcBef>
                <a:spcPts val="600"/>
              </a:spcBef>
              <a:spcAft>
                <a:spcPts val="0"/>
              </a:spcAft>
              <a:buClr>
                <a:schemeClr val="dk1"/>
              </a:buClr>
              <a:buSzPct val="100000"/>
              <a:buNone/>
            </a:pPr>
            <a:r>
              <a:t/>
            </a:r>
            <a:endParaRPr/>
          </a:p>
          <a:p>
            <a:pPr indent="-191770" lvl="0" marL="285750" rtl="0" algn="l">
              <a:lnSpc>
                <a:spcPct val="120000"/>
              </a:lnSpc>
              <a:spcBef>
                <a:spcPts val="600"/>
              </a:spcBef>
              <a:spcAft>
                <a:spcPts val="0"/>
              </a:spcAft>
              <a:buClr>
                <a:schemeClr val="dk1"/>
              </a:buClr>
              <a:buSzPct val="100000"/>
              <a:buFont typeface="Arial"/>
              <a:buNone/>
            </a:pPr>
            <a:r>
              <a:t/>
            </a:r>
            <a:endParaRPr/>
          </a:p>
          <a:p>
            <a:pPr indent="0" lvl="0" marL="0" rtl="0" algn="l">
              <a:lnSpc>
                <a:spcPct val="120000"/>
              </a:lnSpc>
              <a:spcBef>
                <a:spcPts val="600"/>
              </a:spcBef>
              <a:spcAft>
                <a:spcPts val="0"/>
              </a:spcAft>
              <a:buClr>
                <a:schemeClr val="dk1"/>
              </a:buClr>
              <a:buSzPct val="100000"/>
              <a:buNone/>
            </a:pPr>
            <a:r>
              <a:t/>
            </a:r>
            <a:endParaRPr/>
          </a:p>
          <a:p>
            <a:pPr indent="0" lvl="0" marL="0" rtl="0" algn="l">
              <a:lnSpc>
                <a:spcPct val="120000"/>
              </a:lnSpc>
              <a:spcBef>
                <a:spcPts val="600"/>
              </a:spcBef>
              <a:spcAft>
                <a:spcPts val="0"/>
              </a:spcAft>
              <a:buClr>
                <a:schemeClr val="dk1"/>
              </a:buClr>
              <a:buSzPct val="100000"/>
              <a:buNone/>
            </a:pPr>
            <a:br>
              <a:rPr lang="lv-LV"/>
            </a:br>
            <a:endParaRPr/>
          </a:p>
        </p:txBody>
      </p:sp>
      <p:pic>
        <p:nvPicPr>
          <p:cNvPr id="194" name="Google Shape;194;p21"/>
          <p:cNvPicPr preferRelativeResize="0"/>
          <p:nvPr/>
        </p:nvPicPr>
        <p:blipFill rotWithShape="1">
          <a:blip r:embed="rId3">
            <a:alphaModFix/>
          </a:blip>
          <a:srcRect b="0" l="0" r="0" t="0"/>
          <a:stretch/>
        </p:blipFill>
        <p:spPr>
          <a:xfrm>
            <a:off x="2051720" y="2577706"/>
            <a:ext cx="4364534" cy="235150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2"/>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Kā izsūtīt e-pastus?</a:t>
            </a:r>
            <a:endParaRPr/>
          </a:p>
        </p:txBody>
      </p:sp>
      <p:pic>
        <p:nvPicPr>
          <p:cNvPr id="200" name="Google Shape;200;p22"/>
          <p:cNvPicPr preferRelativeResize="0"/>
          <p:nvPr>
            <p:ph idx="1" type="body"/>
          </p:nvPr>
        </p:nvPicPr>
        <p:blipFill rotWithShape="1">
          <a:blip r:embed="rId3">
            <a:alphaModFix/>
          </a:blip>
          <a:srcRect b="0" l="0" r="0" t="0"/>
          <a:stretch/>
        </p:blipFill>
        <p:spPr>
          <a:xfrm>
            <a:off x="1907704" y="1897899"/>
            <a:ext cx="4680520" cy="3024714"/>
          </a:xfrm>
          <a:prstGeom prst="rect">
            <a:avLst/>
          </a:prstGeom>
          <a:noFill/>
          <a:ln>
            <a:noFill/>
          </a:ln>
        </p:spPr>
      </p:pic>
      <p:sp>
        <p:nvSpPr>
          <p:cNvPr id="201" name="Google Shape;201;p22"/>
          <p:cNvSpPr txBox="1"/>
          <p:nvPr>
            <p:ph idx="2" type="body"/>
          </p:nvPr>
        </p:nvSpPr>
        <p:spPr>
          <a:xfrm>
            <a:off x="457200" y="1347614"/>
            <a:ext cx="7859216" cy="3023005"/>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lang="lv-LV"/>
              <a:t>Ja e-pastu sarakstu skaits nav ļoti liels, vari izmantot «bbc» funkciju</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3"/>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Kā izsūtīt e-pastus?</a:t>
            </a:r>
            <a:endParaRPr/>
          </a:p>
        </p:txBody>
      </p:sp>
      <p:sp>
        <p:nvSpPr>
          <p:cNvPr id="207" name="Google Shape;207;p23"/>
          <p:cNvSpPr txBox="1"/>
          <p:nvPr>
            <p:ph idx="2" type="body"/>
          </p:nvPr>
        </p:nvSpPr>
        <p:spPr>
          <a:xfrm>
            <a:off x="457200" y="1347614"/>
            <a:ext cx="8291264" cy="3023005"/>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lang="lv-LV"/>
              <a:t>Ja e-pastu saraksts ir garš, izmanto kādu no profesionālajiem e-pastu mārketinga rīkiem.</a:t>
            </a:r>
            <a:endParaRPr/>
          </a:p>
          <a:p>
            <a:pPr indent="0" lvl="0" marL="0" rtl="0" algn="l">
              <a:lnSpc>
                <a:spcPct val="120000"/>
              </a:lnSpc>
              <a:spcBef>
                <a:spcPts val="600"/>
              </a:spcBef>
              <a:spcAft>
                <a:spcPts val="0"/>
              </a:spcAft>
              <a:buClr>
                <a:schemeClr val="dk1"/>
              </a:buClr>
              <a:buSzPts val="1600"/>
              <a:buNone/>
            </a:pPr>
            <a:r>
              <a:rPr lang="lv-LV"/>
              <a:t>Tie</a:t>
            </a:r>
            <a:endParaRPr/>
          </a:p>
          <a:p>
            <a:pPr indent="-285750" lvl="0" marL="285750" rtl="0" algn="l">
              <a:lnSpc>
                <a:spcPct val="120000"/>
              </a:lnSpc>
              <a:spcBef>
                <a:spcPts val="600"/>
              </a:spcBef>
              <a:spcAft>
                <a:spcPts val="0"/>
              </a:spcAft>
              <a:buClr>
                <a:schemeClr val="dk1"/>
              </a:buClr>
              <a:buSzPts val="1600"/>
              <a:buFont typeface="Arial"/>
              <a:buChar char="•"/>
            </a:pPr>
            <a:r>
              <a:rPr lang="lv-LV"/>
              <a:t>piedāvās glīti noformētas e-pastu veidnes, kas izskatās profesionāli</a:t>
            </a:r>
            <a:endParaRPr/>
          </a:p>
          <a:p>
            <a:pPr indent="-285750" lvl="0" marL="285750" rtl="0" algn="l">
              <a:lnSpc>
                <a:spcPct val="120000"/>
              </a:lnSpc>
              <a:spcBef>
                <a:spcPts val="600"/>
              </a:spcBef>
              <a:spcAft>
                <a:spcPts val="0"/>
              </a:spcAft>
              <a:buClr>
                <a:schemeClr val="dk1"/>
              </a:buClr>
              <a:buSzPts val="1600"/>
              <a:buFont typeface="Arial"/>
              <a:buChar char="•"/>
            </a:pPr>
            <a:r>
              <a:rPr lang="lv-LV"/>
              <a:t>apstrādās atrakstīšanās gadījumus un juridiska rakstura pieprasījumus</a:t>
            </a:r>
            <a:endParaRPr/>
          </a:p>
          <a:p>
            <a:pPr indent="-285750" lvl="0" marL="285750" rtl="0" algn="l">
              <a:lnSpc>
                <a:spcPct val="120000"/>
              </a:lnSpc>
              <a:spcBef>
                <a:spcPts val="600"/>
              </a:spcBef>
              <a:spcAft>
                <a:spcPts val="0"/>
              </a:spcAft>
              <a:buClr>
                <a:schemeClr val="dk1"/>
              </a:buClr>
              <a:buSzPts val="1600"/>
              <a:buFont typeface="Arial"/>
              <a:buChar char="•"/>
            </a:pPr>
            <a:r>
              <a:rPr lang="lv-LV"/>
              <a:t>ļaus Tev apskatīt un analizēt statistiku par to, cik daudz no Taviem e-pastiem tiek atvērti un izlasīti</a:t>
            </a:r>
            <a:endParaRPr/>
          </a:p>
          <a:p>
            <a:pPr indent="-285750" lvl="0" marL="285750" rtl="0" algn="l">
              <a:lnSpc>
                <a:spcPct val="120000"/>
              </a:lnSpc>
              <a:spcBef>
                <a:spcPts val="600"/>
              </a:spcBef>
              <a:spcAft>
                <a:spcPts val="0"/>
              </a:spcAft>
              <a:buClr>
                <a:schemeClr val="dk1"/>
              </a:buClr>
              <a:buSzPts val="1600"/>
              <a:buFont typeface="Arial"/>
              <a:buChar char="•"/>
            </a:pPr>
            <a:r>
              <a:rPr lang="lv-LV"/>
              <a:t>automātiski atlasīs un izdzēsīs neīstas e-pastu adreses.</a:t>
            </a:r>
            <a:endParaRPr/>
          </a:p>
          <a:p>
            <a:pPr indent="-184150" lvl="0" marL="285750" rtl="0" algn="l">
              <a:lnSpc>
                <a:spcPct val="120000"/>
              </a:lnSpc>
              <a:spcBef>
                <a:spcPts val="600"/>
              </a:spcBef>
              <a:spcAft>
                <a:spcPts val="0"/>
              </a:spcAft>
              <a:buClr>
                <a:schemeClr val="dk1"/>
              </a:buClr>
              <a:buSzPts val="1600"/>
              <a:buFont typeface="Arial"/>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4"/>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lang="lv-LV"/>
              <a:t>10 populārākie e-pasta mārketinga rīki</a:t>
            </a:r>
            <a:endParaRPr/>
          </a:p>
        </p:txBody>
      </p:sp>
      <p:pic>
        <p:nvPicPr>
          <p:cNvPr id="213" name="Google Shape;213;p24"/>
          <p:cNvPicPr preferRelativeResize="0"/>
          <p:nvPr>
            <p:ph idx="1" type="body"/>
          </p:nvPr>
        </p:nvPicPr>
        <p:blipFill rotWithShape="1">
          <a:blip r:embed="rId3">
            <a:alphaModFix/>
          </a:blip>
          <a:srcRect b="0" l="0" r="0" t="0"/>
          <a:stretch/>
        </p:blipFill>
        <p:spPr>
          <a:xfrm>
            <a:off x="611560" y="1419622"/>
            <a:ext cx="7643230" cy="309634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5"/>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Saraksta segmentēšana</a:t>
            </a:r>
            <a:endParaRPr/>
          </a:p>
        </p:txBody>
      </p:sp>
      <p:sp>
        <p:nvSpPr>
          <p:cNvPr id="219" name="Google Shape;219;p25"/>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p>
            <a:pPr indent="-285750" lvl="0" marL="285750" rtl="0" algn="l">
              <a:lnSpc>
                <a:spcPct val="120000"/>
              </a:lnSpc>
              <a:spcBef>
                <a:spcPts val="0"/>
              </a:spcBef>
              <a:spcAft>
                <a:spcPts val="0"/>
              </a:spcAft>
              <a:buClr>
                <a:schemeClr val="dk1"/>
              </a:buClr>
              <a:buSzPts val="1600"/>
              <a:buFont typeface="Arial"/>
              <a:buChar char="•"/>
            </a:pPr>
            <a:r>
              <a:rPr lang="lv-LV"/>
              <a:t>Dzimums</a:t>
            </a:r>
            <a:endParaRPr/>
          </a:p>
          <a:p>
            <a:pPr indent="-285750" lvl="0" marL="285750" rtl="0" algn="l">
              <a:lnSpc>
                <a:spcPct val="120000"/>
              </a:lnSpc>
              <a:spcBef>
                <a:spcPts val="600"/>
              </a:spcBef>
              <a:spcAft>
                <a:spcPts val="0"/>
              </a:spcAft>
              <a:buClr>
                <a:schemeClr val="dk1"/>
              </a:buClr>
              <a:buSzPts val="1600"/>
              <a:buFont typeface="Arial"/>
              <a:buChar char="•"/>
            </a:pPr>
            <a:r>
              <a:rPr lang="lv-LV"/>
              <a:t>Vecums</a:t>
            </a:r>
            <a:endParaRPr/>
          </a:p>
          <a:p>
            <a:pPr indent="-285750" lvl="0" marL="285750" rtl="0" algn="l">
              <a:lnSpc>
                <a:spcPct val="120000"/>
              </a:lnSpc>
              <a:spcBef>
                <a:spcPts val="600"/>
              </a:spcBef>
              <a:spcAft>
                <a:spcPts val="0"/>
              </a:spcAft>
              <a:buClr>
                <a:schemeClr val="dk1"/>
              </a:buClr>
              <a:buSzPts val="1600"/>
              <a:buFont typeface="Arial"/>
              <a:buChar char="•"/>
            </a:pPr>
            <a:r>
              <a:rPr lang="lv-LV"/>
              <a:t>Reģions</a:t>
            </a:r>
            <a:endParaRPr/>
          </a:p>
          <a:p>
            <a:pPr indent="-285750" lvl="0" marL="285750" rtl="0" algn="l">
              <a:lnSpc>
                <a:spcPct val="120000"/>
              </a:lnSpc>
              <a:spcBef>
                <a:spcPts val="600"/>
              </a:spcBef>
              <a:spcAft>
                <a:spcPts val="0"/>
              </a:spcAft>
              <a:buClr>
                <a:schemeClr val="dk1"/>
              </a:buClr>
              <a:buSzPts val="1600"/>
              <a:buFont typeface="Arial"/>
              <a:buChar char="•"/>
            </a:pPr>
            <a:r>
              <a:rPr lang="lv-LV"/>
              <a:t>Intereses</a:t>
            </a:r>
            <a:endParaRPr/>
          </a:p>
          <a:p>
            <a:pPr indent="-285750" lvl="0" marL="285750" rtl="0" algn="l">
              <a:lnSpc>
                <a:spcPct val="120000"/>
              </a:lnSpc>
              <a:spcBef>
                <a:spcPts val="600"/>
              </a:spcBef>
              <a:spcAft>
                <a:spcPts val="0"/>
              </a:spcAft>
              <a:buClr>
                <a:schemeClr val="dk1"/>
              </a:buClr>
              <a:buSzPts val="1600"/>
              <a:buFont typeface="Arial"/>
              <a:buChar char="•"/>
            </a:pPr>
            <a:r>
              <a:rPr lang="lv-LV"/>
              <a:t>Izglītības līmenis</a:t>
            </a:r>
            <a:endParaRPr/>
          </a:p>
          <a:p>
            <a:pPr indent="-285750" lvl="0" marL="285750" rtl="0" algn="l">
              <a:lnSpc>
                <a:spcPct val="120000"/>
              </a:lnSpc>
              <a:spcBef>
                <a:spcPts val="600"/>
              </a:spcBef>
              <a:spcAft>
                <a:spcPts val="0"/>
              </a:spcAft>
              <a:buClr>
                <a:schemeClr val="dk1"/>
              </a:buClr>
              <a:buSzPts val="1600"/>
              <a:buFont typeface="Arial"/>
              <a:buChar char="•"/>
            </a:pPr>
            <a:r>
              <a:rPr lang="lv-LV"/>
              <a:t>Ienākumu līmenis</a:t>
            </a:r>
            <a:endParaRPr/>
          </a:p>
          <a:p>
            <a:pPr indent="-285750" lvl="0" marL="285750" rtl="0" algn="l">
              <a:lnSpc>
                <a:spcPct val="120000"/>
              </a:lnSpc>
              <a:spcBef>
                <a:spcPts val="600"/>
              </a:spcBef>
              <a:spcAft>
                <a:spcPts val="0"/>
              </a:spcAft>
              <a:buClr>
                <a:schemeClr val="dk1"/>
              </a:buClr>
              <a:buSzPts val="1600"/>
              <a:buFont typeface="Arial"/>
              <a:buChar char="•"/>
            </a:pPr>
            <a:r>
              <a:rPr lang="lv-LV"/>
              <a:t>U.c.</a:t>
            </a:r>
            <a:endParaRPr/>
          </a:p>
        </p:txBody>
      </p:sp>
      <p:pic>
        <p:nvPicPr>
          <p:cNvPr descr="Market Segmentation: Tips and Examples | Nutshell" id="220" name="Google Shape;220;p25"/>
          <p:cNvPicPr preferRelativeResize="0"/>
          <p:nvPr/>
        </p:nvPicPr>
        <p:blipFill rotWithShape="1">
          <a:blip r:embed="rId3">
            <a:alphaModFix/>
          </a:blip>
          <a:srcRect b="0" l="0" r="0" t="0"/>
          <a:stretch/>
        </p:blipFill>
        <p:spPr>
          <a:xfrm>
            <a:off x="3800484" y="1347614"/>
            <a:ext cx="4754041" cy="320297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6"/>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Etiķetes padomi</a:t>
            </a:r>
            <a:endParaRPr/>
          </a:p>
        </p:txBody>
      </p:sp>
      <p:sp>
        <p:nvSpPr>
          <p:cNvPr id="226" name="Google Shape;226;p26"/>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p>
            <a:pPr indent="-285750" lvl="0" marL="285750" rtl="0" algn="l">
              <a:lnSpc>
                <a:spcPct val="120000"/>
              </a:lnSpc>
              <a:spcBef>
                <a:spcPts val="0"/>
              </a:spcBef>
              <a:spcAft>
                <a:spcPts val="0"/>
              </a:spcAft>
              <a:buClr>
                <a:schemeClr val="dk1"/>
              </a:buClr>
              <a:buSzPts val="1600"/>
              <a:buFont typeface="Arial"/>
              <a:buChar char="•"/>
            </a:pPr>
            <a:r>
              <a:rPr lang="lv-LV"/>
              <a:t>Nespamo</a:t>
            </a:r>
            <a:endParaRPr/>
          </a:p>
          <a:p>
            <a:pPr indent="-285750" lvl="0" marL="285750" rtl="0" algn="l">
              <a:lnSpc>
                <a:spcPct val="120000"/>
              </a:lnSpc>
              <a:spcBef>
                <a:spcPts val="600"/>
              </a:spcBef>
              <a:spcAft>
                <a:spcPts val="0"/>
              </a:spcAft>
              <a:buClr>
                <a:schemeClr val="dk1"/>
              </a:buClr>
              <a:buSzPts val="1600"/>
              <a:buFont typeface="Arial"/>
              <a:buChar char="•"/>
            </a:pPr>
            <a:r>
              <a:rPr lang="lv-LV"/>
              <a:t>Nereklamē pārāk agresīvi.</a:t>
            </a:r>
            <a:endParaRPr/>
          </a:p>
          <a:p>
            <a:pPr indent="-285750" lvl="0" marL="285750" rtl="0" algn="l">
              <a:lnSpc>
                <a:spcPct val="120000"/>
              </a:lnSpc>
              <a:spcBef>
                <a:spcPts val="600"/>
              </a:spcBef>
              <a:spcAft>
                <a:spcPts val="0"/>
              </a:spcAft>
              <a:buClr>
                <a:schemeClr val="dk1"/>
              </a:buClr>
              <a:buSzPts val="1600"/>
              <a:buFont typeface="Arial"/>
              <a:buChar char="•"/>
            </a:pPr>
            <a:r>
              <a:rPr lang="lv-LV"/>
              <a:t>Izmantojiet svētkus un sezonālus trendus</a:t>
            </a:r>
            <a:endParaRPr/>
          </a:p>
          <a:p>
            <a:pPr indent="-285750" lvl="0" marL="285750" rtl="0" algn="l">
              <a:lnSpc>
                <a:spcPct val="120000"/>
              </a:lnSpc>
              <a:spcBef>
                <a:spcPts val="600"/>
              </a:spcBef>
              <a:spcAft>
                <a:spcPts val="0"/>
              </a:spcAft>
              <a:buClr>
                <a:schemeClr val="dk1"/>
              </a:buClr>
              <a:buSzPts val="1600"/>
              <a:buFont typeface="Arial"/>
              <a:buChar char="•"/>
            </a:pPr>
            <a:r>
              <a:rPr lang="lv-LV"/>
              <a:t>Nesūti ziņas cilvēkiem, kuri nevēlas tās saņemt</a:t>
            </a:r>
            <a:endParaRPr/>
          </a:p>
          <a:p>
            <a:pPr indent="-285750" lvl="0" marL="285750" rtl="0" algn="l">
              <a:lnSpc>
                <a:spcPct val="120000"/>
              </a:lnSpc>
              <a:spcBef>
                <a:spcPts val="600"/>
              </a:spcBef>
              <a:spcAft>
                <a:spcPts val="0"/>
              </a:spcAft>
              <a:buClr>
                <a:schemeClr val="dk1"/>
              </a:buClr>
              <a:buSzPts val="1600"/>
              <a:buFont typeface="Arial"/>
              <a:buChar char="•"/>
            </a:pPr>
            <a:r>
              <a:rPr lang="lv-LV"/>
              <a:t>Pārliecinies, ka Tavus e-pastus ir ērti lasīt no mobilā telefona</a:t>
            </a:r>
            <a:endParaRPr/>
          </a:p>
          <a:p>
            <a:pPr indent="-285750" lvl="0" marL="285750" rtl="0" algn="l">
              <a:lnSpc>
                <a:spcPct val="120000"/>
              </a:lnSpc>
              <a:spcBef>
                <a:spcPts val="600"/>
              </a:spcBef>
              <a:spcAft>
                <a:spcPts val="0"/>
              </a:spcAft>
              <a:buClr>
                <a:schemeClr val="dk1"/>
              </a:buClr>
              <a:buSzPts val="1600"/>
              <a:buFont typeface="Arial"/>
              <a:buChar char="•"/>
            </a:pPr>
            <a:r>
              <a:rPr lang="lv-LV"/>
              <a:t>Reklamē savu mājaslapu sociālajos tīklos</a:t>
            </a:r>
            <a:endParaRPr/>
          </a:p>
          <a:p>
            <a:pPr indent="-285750" lvl="0" marL="285750" rtl="0" algn="l">
              <a:lnSpc>
                <a:spcPct val="120000"/>
              </a:lnSpc>
              <a:spcBef>
                <a:spcPts val="600"/>
              </a:spcBef>
              <a:spcAft>
                <a:spcPts val="0"/>
              </a:spcAft>
              <a:buClr>
                <a:schemeClr val="dk1"/>
              </a:buClr>
              <a:buSzPts val="1600"/>
              <a:buFont typeface="Arial"/>
              <a:buChar char="•"/>
            </a:pPr>
            <a:r>
              <a:rPr lang="lv-LV"/>
              <a:t>Ievāc e-pastus ārpus interneta</a:t>
            </a:r>
            <a:endParaRPr/>
          </a:p>
          <a:p>
            <a:pPr indent="-184150" lvl="0" marL="285750" rtl="0" algn="l">
              <a:lnSpc>
                <a:spcPct val="120000"/>
              </a:lnSpc>
              <a:spcBef>
                <a:spcPts val="600"/>
              </a:spcBef>
              <a:spcAft>
                <a:spcPts val="0"/>
              </a:spcAft>
              <a:buClr>
                <a:schemeClr val="dk1"/>
              </a:buClr>
              <a:buSzPts val="1600"/>
              <a:buFont typeface="Arial"/>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7"/>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E-pastu veidi</a:t>
            </a:r>
            <a:endParaRPr/>
          </a:p>
        </p:txBody>
      </p:sp>
      <p:sp>
        <p:nvSpPr>
          <p:cNvPr id="232" name="Google Shape;232;p27"/>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p>
            <a:pPr indent="-285750" lvl="0" marL="285750" rtl="0" algn="l">
              <a:lnSpc>
                <a:spcPct val="120000"/>
              </a:lnSpc>
              <a:spcBef>
                <a:spcPts val="0"/>
              </a:spcBef>
              <a:spcAft>
                <a:spcPts val="0"/>
              </a:spcAft>
              <a:buClr>
                <a:schemeClr val="dk1"/>
              </a:buClr>
              <a:buSzPts val="1600"/>
              <a:buFont typeface="Arial"/>
              <a:buChar char="•"/>
            </a:pPr>
            <a:r>
              <a:rPr lang="lv-LV"/>
              <a:t>Sveiciena e-pasta ziņojums</a:t>
            </a:r>
            <a:endParaRPr/>
          </a:p>
          <a:p>
            <a:pPr indent="-285750" lvl="0" marL="285750" rtl="0" algn="l">
              <a:lnSpc>
                <a:spcPct val="120000"/>
              </a:lnSpc>
              <a:spcBef>
                <a:spcPts val="600"/>
              </a:spcBef>
              <a:spcAft>
                <a:spcPts val="0"/>
              </a:spcAft>
              <a:buClr>
                <a:schemeClr val="dk1"/>
              </a:buClr>
              <a:buSzPts val="1600"/>
              <a:buFont typeface="Arial"/>
              <a:buChar char="•"/>
            </a:pPr>
            <a:r>
              <a:rPr lang="lv-LV"/>
              <a:t>Pasūtījuma apstiprinājuma e-pasta ziņojumi</a:t>
            </a:r>
            <a:endParaRPr/>
          </a:p>
          <a:p>
            <a:pPr indent="-285750" lvl="0" marL="285750" rtl="0" algn="l">
              <a:lnSpc>
                <a:spcPct val="120000"/>
              </a:lnSpc>
              <a:spcBef>
                <a:spcPts val="600"/>
              </a:spcBef>
              <a:spcAft>
                <a:spcPts val="0"/>
              </a:spcAft>
              <a:buClr>
                <a:schemeClr val="dk1"/>
              </a:buClr>
              <a:buSzPts val="1600"/>
              <a:buFont typeface="Arial"/>
              <a:buChar char="•"/>
            </a:pPr>
            <a:r>
              <a:rPr lang="lv-LV"/>
              <a:t>Produktu, pakalpojumu reklāmas e-pasta ziņojumi</a:t>
            </a:r>
            <a:endParaRPr/>
          </a:p>
          <a:p>
            <a:pPr indent="-285750" lvl="0" marL="285750" rtl="0" algn="l">
              <a:lnSpc>
                <a:spcPct val="120000"/>
              </a:lnSpc>
              <a:spcBef>
                <a:spcPts val="600"/>
              </a:spcBef>
              <a:spcAft>
                <a:spcPts val="0"/>
              </a:spcAft>
              <a:buClr>
                <a:schemeClr val="dk1"/>
              </a:buClr>
              <a:buSzPts val="1600"/>
              <a:buFont typeface="Arial"/>
              <a:buChar char="•"/>
            </a:pPr>
            <a:r>
              <a:rPr lang="lv-LV"/>
              <a:t>Sociālo tīklu reklāma</a:t>
            </a:r>
            <a:endParaRPr/>
          </a:p>
          <a:p>
            <a:pPr indent="-285750" lvl="0" marL="285750" rtl="0" algn="l">
              <a:lnSpc>
                <a:spcPct val="120000"/>
              </a:lnSpc>
              <a:spcBef>
                <a:spcPts val="600"/>
              </a:spcBef>
              <a:spcAft>
                <a:spcPts val="0"/>
              </a:spcAft>
              <a:buClr>
                <a:schemeClr val="dk1"/>
              </a:buClr>
              <a:buSzPts val="1600"/>
              <a:buFont typeface="Arial"/>
              <a:buChar char="•"/>
            </a:pPr>
            <a:r>
              <a:rPr lang="lv-LV"/>
              <a:t>Ikmēneša jaunumi</a:t>
            </a:r>
            <a:endParaRPr/>
          </a:p>
          <a:p>
            <a:pPr indent="-285750" lvl="0" marL="285750" rtl="0" algn="l">
              <a:lnSpc>
                <a:spcPct val="120000"/>
              </a:lnSpc>
              <a:spcBef>
                <a:spcPts val="600"/>
              </a:spcBef>
              <a:spcAft>
                <a:spcPts val="0"/>
              </a:spcAft>
              <a:buClr>
                <a:schemeClr val="dk1"/>
              </a:buClr>
              <a:buSzPts val="1600"/>
              <a:buFont typeface="Arial"/>
              <a:buChar char="•"/>
            </a:pPr>
            <a:r>
              <a:rPr lang="lv-LV"/>
              <a:t>Sveicieni svētkos un īpašie piedāvājumi</a:t>
            </a:r>
            <a:endParaRPr/>
          </a:p>
          <a:p>
            <a:pPr indent="-285750" lvl="0" marL="285750" rtl="0" algn="l">
              <a:lnSpc>
                <a:spcPct val="120000"/>
              </a:lnSpc>
              <a:spcBef>
                <a:spcPts val="600"/>
              </a:spcBef>
              <a:spcAft>
                <a:spcPts val="0"/>
              </a:spcAft>
              <a:buClr>
                <a:schemeClr val="dk1"/>
              </a:buClr>
              <a:buSzPts val="1600"/>
              <a:buFont typeface="Arial"/>
              <a:buChar char="•"/>
            </a:pPr>
            <a:r>
              <a:rPr lang="lv-LV"/>
              <a:t>Bloga rakstu apkopojums</a:t>
            </a:r>
            <a:endParaRPr/>
          </a:p>
          <a:p>
            <a:pPr indent="-285750" lvl="0" marL="285750" rtl="0" algn="l">
              <a:lnSpc>
                <a:spcPct val="120000"/>
              </a:lnSpc>
              <a:spcBef>
                <a:spcPts val="600"/>
              </a:spcBef>
              <a:spcAft>
                <a:spcPts val="0"/>
              </a:spcAft>
              <a:buClr>
                <a:schemeClr val="dk1"/>
              </a:buClr>
              <a:buSzPts val="1600"/>
              <a:buFont typeface="Arial"/>
              <a:buChar char="•"/>
            </a:pPr>
            <a:r>
              <a:rPr lang="lv-LV"/>
              <a:t>Klientu iesaiste</a:t>
            </a:r>
            <a:endParaRPr/>
          </a:p>
        </p:txBody>
      </p:sp>
      <p:pic>
        <p:nvPicPr>
          <p:cNvPr id="233" name="Google Shape;233;p27"/>
          <p:cNvPicPr preferRelativeResize="0"/>
          <p:nvPr/>
        </p:nvPicPr>
        <p:blipFill rotWithShape="1">
          <a:blip r:embed="rId3">
            <a:alphaModFix/>
          </a:blip>
          <a:srcRect b="0" l="0" r="0" t="0"/>
          <a:stretch/>
        </p:blipFill>
        <p:spPr>
          <a:xfrm>
            <a:off x="5796136" y="627534"/>
            <a:ext cx="2116870" cy="43644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8"/>
          <p:cNvSpPr txBox="1"/>
          <p:nvPr>
            <p:ph type="title"/>
          </p:nvPr>
        </p:nvSpPr>
        <p:spPr>
          <a:xfrm>
            <a:off x="395536" y="483518"/>
            <a:ext cx="6686568"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lang="lv-LV"/>
              <a:t>Dažādu rīku mēneša</a:t>
            </a:r>
            <a:br>
              <a:rPr lang="lv-LV"/>
            </a:br>
            <a:r>
              <a:rPr lang="lv-LV"/>
              <a:t>izmaksu</a:t>
            </a:r>
            <a:br>
              <a:rPr lang="lv-LV"/>
            </a:br>
            <a:r>
              <a:rPr lang="lv-LV"/>
              <a:t>salīdzinājums</a:t>
            </a:r>
            <a:endParaRPr/>
          </a:p>
        </p:txBody>
      </p:sp>
      <p:pic>
        <p:nvPicPr>
          <p:cNvPr id="239" name="Google Shape;239;p28"/>
          <p:cNvPicPr preferRelativeResize="0"/>
          <p:nvPr/>
        </p:nvPicPr>
        <p:blipFill rotWithShape="1">
          <a:blip r:embed="rId3">
            <a:alphaModFix/>
          </a:blip>
          <a:srcRect b="0" l="0" r="0" t="0"/>
          <a:stretch/>
        </p:blipFill>
        <p:spPr>
          <a:xfrm>
            <a:off x="4427984" y="159482"/>
            <a:ext cx="4426394" cy="482453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9"/>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SMS mārketings</a:t>
            </a:r>
            <a:endParaRPr/>
          </a:p>
        </p:txBody>
      </p:sp>
      <p:sp>
        <p:nvSpPr>
          <p:cNvPr id="245" name="Google Shape;245;p29"/>
          <p:cNvSpPr txBox="1"/>
          <p:nvPr>
            <p:ph idx="1" type="body"/>
          </p:nvPr>
        </p:nvSpPr>
        <p:spPr>
          <a:xfrm>
            <a:off x="457200" y="1500180"/>
            <a:ext cx="3250704" cy="3143272"/>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lang="lv-LV"/>
              <a:t>Vai tas vēl ir aktuāli?</a:t>
            </a:r>
            <a:endParaRPr/>
          </a:p>
          <a:p>
            <a:pPr indent="0" lvl="0" marL="0" rtl="0" algn="l">
              <a:lnSpc>
                <a:spcPct val="120000"/>
              </a:lnSpc>
              <a:spcBef>
                <a:spcPts val="600"/>
              </a:spcBef>
              <a:spcAft>
                <a:spcPts val="0"/>
              </a:spcAft>
              <a:buClr>
                <a:schemeClr val="dk1"/>
              </a:buClr>
              <a:buSzPts val="1600"/>
              <a:buNone/>
            </a:pPr>
            <a:r>
              <a:rPr lang="lv-LV"/>
              <a:t>Cik bieži saņem sms?</a:t>
            </a:r>
            <a:endParaRPr/>
          </a:p>
          <a:p>
            <a:pPr indent="0" lvl="0" marL="0" rtl="0" algn="l">
              <a:lnSpc>
                <a:spcPct val="120000"/>
              </a:lnSpc>
              <a:spcBef>
                <a:spcPts val="600"/>
              </a:spcBef>
              <a:spcAft>
                <a:spcPts val="0"/>
              </a:spcAft>
              <a:buClr>
                <a:schemeClr val="dk1"/>
              </a:buClr>
              <a:buSzPts val="1600"/>
              <a:buNone/>
            </a:pPr>
            <a:r>
              <a:rPr lang="lv-LV"/>
              <a:t>Kad saņem, tas ir īpašs notikums, jo notiek salīdzinoši reti!</a:t>
            </a:r>
            <a:endParaRPr/>
          </a:p>
          <a:p>
            <a:pPr indent="0" lvl="0" marL="0" rtl="0" algn="l">
              <a:lnSpc>
                <a:spcPct val="120000"/>
              </a:lnSpc>
              <a:spcBef>
                <a:spcPts val="600"/>
              </a:spcBef>
              <a:spcAft>
                <a:spcPts val="0"/>
              </a:spcAft>
              <a:buClr>
                <a:schemeClr val="dk1"/>
              </a:buClr>
              <a:buSzPts val="1600"/>
              <a:buNone/>
            </a:pPr>
            <a:r>
              <a:rPr lang="lv-LV"/>
              <a:t>Informācija ir īsa un viegli uztverama.</a:t>
            </a:r>
            <a:endParaRPr/>
          </a:p>
          <a:p>
            <a:pPr indent="0" lvl="0" marL="0" rtl="0" algn="l">
              <a:lnSpc>
                <a:spcPct val="120000"/>
              </a:lnSpc>
              <a:spcBef>
                <a:spcPts val="600"/>
              </a:spcBef>
              <a:spcAft>
                <a:spcPts val="0"/>
              </a:spcAft>
              <a:buClr>
                <a:schemeClr val="dk1"/>
              </a:buClr>
              <a:buSzPts val="1600"/>
              <a:buNone/>
            </a:pPr>
            <a:r>
              <a:rPr lang="lv-LV"/>
              <a:t>Tātad – joprojām efektīvi!</a:t>
            </a:r>
            <a:endParaRPr/>
          </a:p>
        </p:txBody>
      </p:sp>
      <p:pic>
        <p:nvPicPr>
          <p:cNvPr id="246" name="Google Shape;246;p29"/>
          <p:cNvPicPr preferRelativeResize="0"/>
          <p:nvPr/>
        </p:nvPicPr>
        <p:blipFill rotWithShape="1">
          <a:blip r:embed="rId3">
            <a:alphaModFix/>
          </a:blip>
          <a:srcRect b="0" l="0" r="0" t="0"/>
          <a:stretch/>
        </p:blipFill>
        <p:spPr>
          <a:xfrm>
            <a:off x="3692520" y="1275606"/>
            <a:ext cx="5238750" cy="3228975"/>
          </a:xfrm>
          <a:prstGeom prst="rect">
            <a:avLst/>
          </a:prstGeom>
          <a:noFill/>
          <a:ln>
            <a:noFill/>
          </a:ln>
        </p:spPr>
      </p:pic>
      <p:sp>
        <p:nvSpPr>
          <p:cNvPr id="247" name="Google Shape;247;p29"/>
          <p:cNvSpPr txBox="1"/>
          <p:nvPr/>
        </p:nvSpPr>
        <p:spPr>
          <a:xfrm>
            <a:off x="4572000" y="945392"/>
            <a:ext cx="3960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v-LV" sz="1800">
                <a:solidFill>
                  <a:schemeClr val="dk1"/>
                </a:solidFill>
                <a:latin typeface="Calibri"/>
                <a:ea typeface="Calibri"/>
                <a:cs typeface="Calibri"/>
                <a:sym typeface="Calibri"/>
              </a:rPr>
              <a:t>SMS atvēršanas ātrums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571472" y="2499742"/>
            <a:ext cx="7772400" cy="66436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400"/>
              <a:buFont typeface="Arial"/>
              <a:buNone/>
            </a:pPr>
            <a:r>
              <a:rPr lang="lv-LV"/>
              <a:t>VIETŅU UN E-PASTA MĀRKETINGS (MOZELLO ENVIRONMENT), SMS MĀRKETINGS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30"/>
          <p:cNvPicPr preferRelativeResize="0"/>
          <p:nvPr/>
        </p:nvPicPr>
        <p:blipFill rotWithShape="1">
          <a:blip r:embed="rId3">
            <a:alphaModFix/>
          </a:blip>
          <a:srcRect b="0" l="0" r="0" t="0"/>
          <a:stretch/>
        </p:blipFill>
        <p:spPr>
          <a:xfrm>
            <a:off x="4932040" y="1995686"/>
            <a:ext cx="2569913" cy="2790642"/>
          </a:xfrm>
          <a:prstGeom prst="rect">
            <a:avLst/>
          </a:prstGeom>
          <a:noFill/>
          <a:ln>
            <a:noFill/>
          </a:ln>
        </p:spPr>
      </p:pic>
      <p:sp>
        <p:nvSpPr>
          <p:cNvPr id="253" name="Google Shape;253;p30"/>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SMS mārketings</a:t>
            </a:r>
            <a:endParaRPr/>
          </a:p>
        </p:txBody>
      </p:sp>
      <p:sp>
        <p:nvSpPr>
          <p:cNvPr id="254" name="Google Shape;254;p30"/>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p>
            <a:pPr indent="-285750" lvl="0" marL="285750" rtl="0" algn="l">
              <a:lnSpc>
                <a:spcPct val="120000"/>
              </a:lnSpc>
              <a:spcBef>
                <a:spcPts val="0"/>
              </a:spcBef>
              <a:spcAft>
                <a:spcPts val="0"/>
              </a:spcAft>
              <a:buClr>
                <a:schemeClr val="dk1"/>
              </a:buClr>
              <a:buSzPts val="1600"/>
              <a:buFont typeface="Arial"/>
              <a:buChar char="•"/>
            </a:pPr>
            <a:r>
              <a:rPr lang="lv-LV"/>
              <a:t>Līdzīgi, kā e-pastu mārketingā, svarīgi ievākt datubāzi ar kontaktiem,</a:t>
            </a:r>
            <a:endParaRPr/>
          </a:p>
          <a:p>
            <a:pPr indent="-285750" lvl="0" marL="285750" rtl="0" algn="l">
              <a:lnSpc>
                <a:spcPct val="120000"/>
              </a:lnSpc>
              <a:spcBef>
                <a:spcPts val="600"/>
              </a:spcBef>
              <a:spcAft>
                <a:spcPts val="0"/>
              </a:spcAft>
              <a:buClr>
                <a:schemeClr val="dk1"/>
              </a:buClr>
              <a:buSzPts val="1600"/>
              <a:buFont typeface="Arial"/>
              <a:buChar char="•"/>
            </a:pPr>
            <a:r>
              <a:rPr lang="lv-LV"/>
              <a:t>Ļoti augsts open – rate – līdz pat 98%</a:t>
            </a:r>
            <a:endParaRPr/>
          </a:p>
          <a:p>
            <a:pPr indent="-285750" lvl="0" marL="285750" rtl="0" algn="l">
              <a:lnSpc>
                <a:spcPct val="120000"/>
              </a:lnSpc>
              <a:spcBef>
                <a:spcPts val="600"/>
              </a:spcBef>
              <a:spcAft>
                <a:spcPts val="0"/>
              </a:spcAft>
              <a:buClr>
                <a:schemeClr val="dk1"/>
              </a:buClr>
              <a:buSzPts val="1600"/>
              <a:buFont typeface="Arial"/>
              <a:buChar char="•"/>
            </a:pPr>
            <a:r>
              <a:rPr lang="lv-LV"/>
              <a:t>Augsts iesaistes līmenis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1"/>
          <p:cNvSpPr/>
          <p:nvPr/>
        </p:nvSpPr>
        <p:spPr>
          <a:xfrm>
            <a:off x="323528" y="595596"/>
            <a:ext cx="8568952" cy="4832092"/>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chemeClr val="dk1"/>
              </a:buClr>
              <a:buSzPts val="1100"/>
              <a:buFont typeface="Calibri"/>
              <a:buAutoNum type="arabicPeriod"/>
            </a:pPr>
            <a:r>
              <a:rPr lang="lv-LV" sz="1100">
                <a:solidFill>
                  <a:schemeClr val="dk1"/>
                </a:solidFill>
                <a:latin typeface="Times New Roman"/>
                <a:ea typeface="Times New Roman"/>
                <a:cs typeface="Times New Roman"/>
                <a:sym typeface="Times New Roman"/>
              </a:rPr>
              <a:t>Mozello. (n.d.). E-pastu marketinga ceļvedis iesācējiem un iemesli, kādēļ Tev vajadzēja sākt jau vakar. Retrieved from https://www.mozello.lv/blogs/e-pastu-marketinga-celvedis-iescejiem-un-iemesli-kadel-tev-vajadzeja-sakt-jau-vakar</a:t>
            </a:r>
            <a:endParaRPr/>
          </a:p>
          <a:p>
            <a:pPr indent="-158750" lvl="0" marL="228600" marR="0" rtl="0" algn="l">
              <a:spcBef>
                <a:spcPts val="0"/>
              </a:spcBef>
              <a:spcAft>
                <a:spcPts val="0"/>
              </a:spcAft>
              <a:buClr>
                <a:schemeClr val="dk1"/>
              </a:buClr>
              <a:buSzPts val="1100"/>
              <a:buFont typeface="Calibri"/>
              <a:buNone/>
            </a:pPr>
            <a:r>
              <a:t/>
            </a:r>
            <a:endParaRPr sz="1100">
              <a:solidFill>
                <a:schemeClr val="dk1"/>
              </a:solidFill>
              <a:latin typeface="Times New Roman"/>
              <a:ea typeface="Times New Roman"/>
              <a:cs typeface="Times New Roman"/>
              <a:sym typeface="Times New Roman"/>
            </a:endParaRPr>
          </a:p>
          <a:p>
            <a:pPr indent="-228600" lvl="0" marL="228600" marR="0" rtl="0" algn="l">
              <a:spcBef>
                <a:spcPts val="0"/>
              </a:spcBef>
              <a:spcAft>
                <a:spcPts val="0"/>
              </a:spcAft>
              <a:buClr>
                <a:schemeClr val="dk1"/>
              </a:buClr>
              <a:buSzPts val="1100"/>
              <a:buFont typeface="Calibri"/>
              <a:buAutoNum type="arabicPeriod"/>
            </a:pPr>
            <a:r>
              <a:rPr lang="lv-LV" sz="1100">
                <a:solidFill>
                  <a:schemeClr val="dk1"/>
                </a:solidFill>
                <a:latin typeface="Times New Roman"/>
                <a:ea typeface="Times New Roman"/>
                <a:cs typeface="Times New Roman"/>
                <a:sym typeface="Times New Roman"/>
              </a:rPr>
              <a:t>AWeber Communications. (n.d.). Benefits of Email Marketing. Retrieved from https://blog.aweber.com/learn/benefits-of-email-marketing.htm</a:t>
            </a:r>
            <a:endParaRPr/>
          </a:p>
          <a:p>
            <a:pPr indent="-158750" lvl="0" marL="228600" marR="0" rtl="0" algn="l">
              <a:spcBef>
                <a:spcPts val="0"/>
              </a:spcBef>
              <a:spcAft>
                <a:spcPts val="0"/>
              </a:spcAft>
              <a:buClr>
                <a:schemeClr val="dk1"/>
              </a:buClr>
              <a:buSzPts val="1100"/>
              <a:buFont typeface="Calibri"/>
              <a:buNone/>
            </a:pPr>
            <a:r>
              <a:t/>
            </a:r>
            <a:endParaRPr sz="1100">
              <a:solidFill>
                <a:schemeClr val="dk1"/>
              </a:solidFill>
              <a:latin typeface="Times New Roman"/>
              <a:ea typeface="Times New Roman"/>
              <a:cs typeface="Times New Roman"/>
              <a:sym typeface="Times New Roman"/>
            </a:endParaRPr>
          </a:p>
          <a:p>
            <a:pPr indent="-228600" lvl="0" marL="228600" marR="0" rtl="0" algn="l">
              <a:spcBef>
                <a:spcPts val="0"/>
              </a:spcBef>
              <a:spcAft>
                <a:spcPts val="0"/>
              </a:spcAft>
              <a:buClr>
                <a:schemeClr val="dk1"/>
              </a:buClr>
              <a:buSzPts val="1100"/>
              <a:buFont typeface="Calibri"/>
              <a:buAutoNum type="arabicPeriod"/>
            </a:pPr>
            <a:r>
              <a:rPr lang="lv-LV" sz="1100">
                <a:solidFill>
                  <a:schemeClr val="dk1"/>
                </a:solidFill>
                <a:latin typeface="Times New Roman"/>
                <a:ea typeface="Times New Roman"/>
                <a:cs typeface="Times New Roman"/>
                <a:sym typeface="Times New Roman"/>
              </a:rPr>
              <a:t>SimpleTexting. (2022, May 2). 2022 Texting and SMS Marketing Statistics [Blog post]. Retrieved from https://simpletexting.com/2022-texting-and-sms-marketing-statistics/</a:t>
            </a:r>
            <a:endParaRPr/>
          </a:p>
          <a:p>
            <a:pPr indent="-158750" lvl="0" marL="228600" marR="0" rtl="0" algn="l">
              <a:spcBef>
                <a:spcPts val="0"/>
              </a:spcBef>
              <a:spcAft>
                <a:spcPts val="0"/>
              </a:spcAft>
              <a:buClr>
                <a:schemeClr val="dk1"/>
              </a:buClr>
              <a:buSzPts val="1100"/>
              <a:buFont typeface="Calibri"/>
              <a:buNone/>
            </a:pPr>
            <a:r>
              <a:t/>
            </a:r>
            <a:endParaRPr sz="1100">
              <a:solidFill>
                <a:schemeClr val="dk1"/>
              </a:solidFill>
              <a:latin typeface="Times New Roman"/>
              <a:ea typeface="Times New Roman"/>
              <a:cs typeface="Times New Roman"/>
              <a:sym typeface="Times New Roman"/>
            </a:endParaRPr>
          </a:p>
          <a:p>
            <a:pPr indent="-228600" lvl="0" marL="228600" marR="0" rtl="0" algn="l">
              <a:spcBef>
                <a:spcPts val="0"/>
              </a:spcBef>
              <a:spcAft>
                <a:spcPts val="0"/>
              </a:spcAft>
              <a:buClr>
                <a:schemeClr val="dk1"/>
              </a:buClr>
              <a:buSzPts val="1100"/>
              <a:buFont typeface="Calibri"/>
              <a:buAutoNum type="arabicPeriod"/>
            </a:pPr>
            <a:r>
              <a:rPr lang="lv-LV" sz="1100">
                <a:solidFill>
                  <a:schemeClr val="dk1"/>
                </a:solidFill>
                <a:latin typeface="Times New Roman"/>
                <a:ea typeface="Times New Roman"/>
                <a:cs typeface="Times New Roman"/>
                <a:sym typeface="Times New Roman"/>
              </a:rPr>
              <a:t>Telloquent. (n.d.). 10 Best Email Marketing Automation Tools. Retrieved from https://telloquent.com/10-best-email-marketing-automation-tools/</a:t>
            </a:r>
            <a:endParaRPr/>
          </a:p>
          <a:p>
            <a:pPr indent="-158750" lvl="0" marL="228600" marR="0" rtl="0" algn="l">
              <a:spcBef>
                <a:spcPts val="0"/>
              </a:spcBef>
              <a:spcAft>
                <a:spcPts val="0"/>
              </a:spcAft>
              <a:buClr>
                <a:schemeClr val="dk1"/>
              </a:buClr>
              <a:buSzPts val="1100"/>
              <a:buFont typeface="Calibri"/>
              <a:buNone/>
            </a:pPr>
            <a:r>
              <a:t/>
            </a:r>
            <a:endParaRPr sz="1100">
              <a:solidFill>
                <a:schemeClr val="dk1"/>
              </a:solidFill>
              <a:latin typeface="Times New Roman"/>
              <a:ea typeface="Times New Roman"/>
              <a:cs typeface="Times New Roman"/>
              <a:sym typeface="Times New Roman"/>
            </a:endParaRPr>
          </a:p>
          <a:p>
            <a:pPr indent="-228600" lvl="0" marL="228600" marR="0" rtl="0" algn="l">
              <a:spcBef>
                <a:spcPts val="0"/>
              </a:spcBef>
              <a:spcAft>
                <a:spcPts val="0"/>
              </a:spcAft>
              <a:buClr>
                <a:schemeClr val="dk1"/>
              </a:buClr>
              <a:buSzPts val="1100"/>
              <a:buFont typeface="Calibri"/>
              <a:buAutoNum type="arabicPeriod"/>
            </a:pPr>
            <a:r>
              <a:rPr lang="lv-LV" sz="1100">
                <a:solidFill>
                  <a:schemeClr val="dk1"/>
                </a:solidFill>
                <a:latin typeface="Times New Roman"/>
                <a:ea typeface="Times New Roman"/>
                <a:cs typeface="Times New Roman"/>
                <a:sym typeface="Times New Roman"/>
              </a:rPr>
              <a:t>Moosend. (n.d.). Email Marketing Cost: 2021 Report [Blog post]. Retrieved from https://moosend.com/blog/email-marketing-cost/</a:t>
            </a:r>
            <a:endParaRPr/>
          </a:p>
          <a:p>
            <a:pPr indent="-158750" lvl="0" marL="228600" marR="0" rtl="0" algn="l">
              <a:spcBef>
                <a:spcPts val="0"/>
              </a:spcBef>
              <a:spcAft>
                <a:spcPts val="0"/>
              </a:spcAft>
              <a:buClr>
                <a:schemeClr val="dk1"/>
              </a:buClr>
              <a:buSzPts val="1100"/>
              <a:buFont typeface="Calibri"/>
              <a:buNone/>
            </a:pPr>
            <a:r>
              <a:t/>
            </a:r>
            <a:endParaRPr sz="1100">
              <a:solidFill>
                <a:schemeClr val="dk1"/>
              </a:solidFill>
              <a:latin typeface="Times New Roman"/>
              <a:ea typeface="Times New Roman"/>
              <a:cs typeface="Times New Roman"/>
              <a:sym typeface="Times New Roman"/>
            </a:endParaRPr>
          </a:p>
          <a:p>
            <a:pPr indent="-228600" lvl="0" marL="228600" marR="0" rtl="0" algn="l">
              <a:spcBef>
                <a:spcPts val="0"/>
              </a:spcBef>
              <a:spcAft>
                <a:spcPts val="0"/>
              </a:spcAft>
              <a:buClr>
                <a:schemeClr val="dk1"/>
              </a:buClr>
              <a:buSzPts val="1100"/>
              <a:buFont typeface="Calibri"/>
              <a:buAutoNum type="arabicPeriod"/>
            </a:pPr>
            <a:r>
              <a:rPr lang="lv-LV" sz="1100">
                <a:solidFill>
                  <a:schemeClr val="dk1"/>
                </a:solidFill>
                <a:latin typeface="Times New Roman"/>
                <a:ea typeface="Times New Roman"/>
                <a:cs typeface="Times New Roman"/>
                <a:sym typeface="Times New Roman"/>
              </a:rPr>
              <a:t>Email Vendor Selection. (n.d.). Free &amp; Cheap Email Marketing Software Comparison. Retrieved from https://www.emailvendorselection.com/free-cheap-email-marketing-software-comparison/</a:t>
            </a:r>
            <a:endParaRPr/>
          </a:p>
          <a:p>
            <a:pPr indent="-158750" lvl="0" marL="228600" marR="0" rtl="0" algn="l">
              <a:spcBef>
                <a:spcPts val="0"/>
              </a:spcBef>
              <a:spcAft>
                <a:spcPts val="0"/>
              </a:spcAft>
              <a:buClr>
                <a:schemeClr val="dk1"/>
              </a:buClr>
              <a:buSzPts val="1100"/>
              <a:buFont typeface="Calibri"/>
              <a:buNone/>
            </a:pPr>
            <a:r>
              <a:t/>
            </a:r>
            <a:endParaRPr sz="1100">
              <a:solidFill>
                <a:schemeClr val="dk1"/>
              </a:solidFill>
              <a:latin typeface="Times New Roman"/>
              <a:ea typeface="Times New Roman"/>
              <a:cs typeface="Times New Roman"/>
              <a:sym typeface="Times New Roman"/>
            </a:endParaRPr>
          </a:p>
          <a:p>
            <a:pPr indent="-228600" lvl="0" marL="228600" marR="0" rtl="0" algn="l">
              <a:spcBef>
                <a:spcPts val="0"/>
              </a:spcBef>
              <a:spcAft>
                <a:spcPts val="0"/>
              </a:spcAft>
              <a:buClr>
                <a:schemeClr val="dk1"/>
              </a:buClr>
              <a:buSzPts val="1100"/>
              <a:buFont typeface="Calibri"/>
              <a:buAutoNum type="arabicPeriod"/>
            </a:pPr>
            <a:r>
              <a:rPr lang="lv-LV" sz="1100">
                <a:solidFill>
                  <a:schemeClr val="dk1"/>
                </a:solidFill>
                <a:latin typeface="Times New Roman"/>
                <a:ea typeface="Times New Roman"/>
                <a:cs typeface="Times New Roman"/>
                <a:sym typeface="Times New Roman"/>
              </a:rPr>
              <a:t>ReferralCandy. (n.d.). What is Market Segmentation? Retrieved from https://www.referralcandy.com/blog/what-is-market-segmentation/</a:t>
            </a:r>
            <a:endParaRPr/>
          </a:p>
          <a:p>
            <a:pPr indent="-158750" lvl="0" marL="228600" marR="0" rtl="0" algn="l">
              <a:spcBef>
                <a:spcPts val="0"/>
              </a:spcBef>
              <a:spcAft>
                <a:spcPts val="0"/>
              </a:spcAft>
              <a:buClr>
                <a:schemeClr val="dk1"/>
              </a:buClr>
              <a:buSzPts val="1100"/>
              <a:buFont typeface="Calibri"/>
              <a:buNone/>
            </a:pPr>
            <a:r>
              <a:t/>
            </a:r>
            <a:endParaRPr sz="1100">
              <a:solidFill>
                <a:schemeClr val="dk1"/>
              </a:solidFill>
              <a:latin typeface="Times New Roman"/>
              <a:ea typeface="Times New Roman"/>
              <a:cs typeface="Times New Roman"/>
              <a:sym typeface="Times New Roman"/>
            </a:endParaRPr>
          </a:p>
          <a:p>
            <a:pPr indent="-228600" lvl="0" marL="228600" marR="0" rtl="0" algn="l">
              <a:spcBef>
                <a:spcPts val="0"/>
              </a:spcBef>
              <a:spcAft>
                <a:spcPts val="0"/>
              </a:spcAft>
              <a:buClr>
                <a:schemeClr val="dk1"/>
              </a:buClr>
              <a:buSzPts val="1100"/>
              <a:buFont typeface="Calibri"/>
              <a:buAutoNum type="arabicPeriod"/>
            </a:pPr>
            <a:r>
              <a:rPr lang="lv-LV" sz="1100">
                <a:solidFill>
                  <a:schemeClr val="dk1"/>
                </a:solidFill>
                <a:latin typeface="Times New Roman"/>
                <a:ea typeface="Times New Roman"/>
                <a:cs typeface="Times New Roman"/>
                <a:sym typeface="Times New Roman"/>
              </a:rPr>
              <a:t>Timely. (n.d.). 6 Reasons to Try SMS Marketing in Your Business. Retrieved from https://www.gettimely.com/the-source/salon-marketing/6-reasons-to-try-sms-marketing-in-your-business/</a:t>
            </a:r>
            <a:endParaRPr/>
          </a:p>
          <a:p>
            <a:pPr indent="-158750" lvl="0" marL="228600" marR="0" rtl="0" algn="l">
              <a:spcBef>
                <a:spcPts val="0"/>
              </a:spcBef>
              <a:spcAft>
                <a:spcPts val="0"/>
              </a:spcAft>
              <a:buClr>
                <a:schemeClr val="dk1"/>
              </a:buClr>
              <a:buSzPts val="1100"/>
              <a:buFont typeface="Calibri"/>
              <a:buNone/>
            </a:pPr>
            <a:r>
              <a:t/>
            </a:r>
            <a:endParaRPr sz="1100">
              <a:solidFill>
                <a:schemeClr val="dk1"/>
              </a:solidFill>
              <a:latin typeface="Times New Roman"/>
              <a:ea typeface="Times New Roman"/>
              <a:cs typeface="Times New Roman"/>
              <a:sym typeface="Times New Roman"/>
            </a:endParaRPr>
          </a:p>
          <a:p>
            <a:pPr indent="-228600" lvl="0" marL="228600" marR="0" rtl="0" algn="l">
              <a:spcBef>
                <a:spcPts val="0"/>
              </a:spcBef>
              <a:spcAft>
                <a:spcPts val="0"/>
              </a:spcAft>
              <a:buClr>
                <a:schemeClr val="dk1"/>
              </a:buClr>
              <a:buSzPts val="1100"/>
              <a:buFont typeface="Calibri"/>
              <a:buAutoNum type="arabicPeriod"/>
            </a:pPr>
            <a:r>
              <a:rPr lang="lv-LV" sz="1100">
                <a:solidFill>
                  <a:schemeClr val="dk1"/>
                </a:solidFill>
                <a:latin typeface="Times New Roman"/>
                <a:ea typeface="Times New Roman"/>
                <a:cs typeface="Times New Roman"/>
                <a:sym typeface="Times New Roman"/>
              </a:rPr>
              <a:t>YouTube. (2022, March 29). How to use marketing automation to grow your business | HubSpot [Video]. YouTube. https://www.youtube.com/watch?source_ve_path=MTY0NTAz&amp;feature=emb_share&amp;v=XtvA22PInP8</a:t>
            </a:r>
            <a:endParaRPr sz="1100">
              <a:solidFill>
                <a:schemeClr val="dk1"/>
              </a:solidFill>
              <a:latin typeface="Calibri"/>
              <a:ea typeface="Calibri"/>
              <a:cs typeface="Calibri"/>
              <a:sym typeface="Calibri"/>
            </a:endParaRPr>
          </a:p>
          <a:p>
            <a:pPr indent="-158750" lvl="0" marL="22860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a:p>
            <a:pPr indent="-158750" lvl="0" marL="22860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a:p>
            <a:pPr indent="-158750" lvl="0" marL="22860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a:p>
            <a:pPr indent="-158750" lvl="0" marL="22860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a:p>
            <a:pPr indent="-158750" lvl="0" marL="22860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a:p>
            <a:pPr indent="-158750" lvl="0" marL="228600" marR="0" rtl="0" algn="l">
              <a:spcBef>
                <a:spcPts val="0"/>
              </a:spcBef>
              <a:spcAft>
                <a:spcPts val="0"/>
              </a:spcAft>
              <a:buClr>
                <a:schemeClr val="dk1"/>
              </a:buClr>
              <a:buSzPts val="1100"/>
              <a:buFont typeface="Calibri"/>
              <a:buNone/>
            </a:pPr>
            <a:r>
              <a:t/>
            </a:r>
            <a:endParaRPr sz="1100">
              <a:solidFill>
                <a:schemeClr val="dk1"/>
              </a:solidFill>
              <a:latin typeface="Times New Roman"/>
              <a:ea typeface="Times New Roman"/>
              <a:cs typeface="Times New Roman"/>
              <a:sym typeface="Times New Roman"/>
            </a:endParaRPr>
          </a:p>
        </p:txBody>
      </p:sp>
      <p:sp>
        <p:nvSpPr>
          <p:cNvPr id="260" name="Google Shape;260;p31"/>
          <p:cNvSpPr/>
          <p:nvPr/>
        </p:nvSpPr>
        <p:spPr>
          <a:xfrm>
            <a:off x="2326674" y="195486"/>
            <a:ext cx="3839513" cy="400110"/>
          </a:xfrm>
          <a:prstGeom prst="rect">
            <a:avLst/>
          </a:prstGeom>
          <a:noFill/>
          <a:ln>
            <a:noFill/>
          </a:ln>
        </p:spPr>
        <p:txBody>
          <a:bodyPr anchorCtr="0" anchor="t" bIns="45700" lIns="91425" spcFirstLastPara="1" rIns="91425" wrap="square" tIns="45700">
            <a:spAutoFit/>
          </a:bodyPr>
          <a:lstStyle/>
          <a:p>
            <a:pPr indent="0" lvl="0" marL="457200" marR="0" rtl="0" algn="just">
              <a:spcBef>
                <a:spcPts val="0"/>
              </a:spcBef>
              <a:spcAft>
                <a:spcPts val="0"/>
              </a:spcAft>
              <a:buNone/>
            </a:pPr>
            <a:r>
              <a:rPr b="1" lang="lv-LV" sz="2000">
                <a:solidFill>
                  <a:srgbClr val="002060"/>
                </a:solidFill>
                <a:latin typeface="Times New Roman"/>
                <a:ea typeface="Times New Roman"/>
                <a:cs typeface="Times New Roman"/>
                <a:sym typeface="Times New Roman"/>
              </a:rPr>
              <a:t>Izmantotā literatūra un avoti</a:t>
            </a:r>
            <a:endParaRPr sz="2000">
              <a:solidFill>
                <a:srgbClr val="002060"/>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2"/>
          <p:cNvSpPr txBox="1"/>
          <p:nvPr>
            <p:ph type="ctrTitle"/>
          </p:nvPr>
        </p:nvSpPr>
        <p:spPr>
          <a:xfrm>
            <a:off x="571472" y="2143122"/>
            <a:ext cx="7486648" cy="110251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400"/>
              <a:buFont typeface="Arial"/>
              <a:buNone/>
            </a:pPr>
            <a:r>
              <a:rPr b="1" lang="lv-LV"/>
              <a:t>PALDIES </a:t>
            </a:r>
            <a:endParaRPr b="1"/>
          </a:p>
        </p:txBody>
      </p:sp>
      <p:sp>
        <p:nvSpPr>
          <p:cNvPr id="266" name="Google Shape;266;p32"/>
          <p:cNvSpPr/>
          <p:nvPr/>
        </p:nvSpPr>
        <p:spPr>
          <a:xfrm>
            <a:off x="695358" y="3143254"/>
            <a:ext cx="1876378" cy="7142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32"/>
          <p:cNvSpPr/>
          <p:nvPr/>
        </p:nvSpPr>
        <p:spPr>
          <a:xfrm>
            <a:off x="2857488" y="1571618"/>
            <a:ext cx="5500726" cy="714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Kas ir e-pasta mārketings?</a:t>
            </a:r>
            <a:endParaRPr/>
          </a:p>
        </p:txBody>
      </p:sp>
      <p:sp>
        <p:nvSpPr>
          <p:cNvPr id="79" name="Google Shape;79;p4"/>
          <p:cNvSpPr txBox="1"/>
          <p:nvPr>
            <p:ph idx="1" type="body"/>
          </p:nvPr>
        </p:nvSpPr>
        <p:spPr>
          <a:xfrm>
            <a:off x="457200" y="1500180"/>
            <a:ext cx="7499176" cy="3143272"/>
          </a:xfrm>
          <a:prstGeom prst="rect">
            <a:avLst/>
          </a:prstGeom>
          <a:noFill/>
          <a:ln>
            <a:noFill/>
          </a:ln>
        </p:spPr>
        <p:txBody>
          <a:bodyPr anchorCtr="0" anchor="t" bIns="45700" lIns="91425" spcFirstLastPara="1" rIns="91425" wrap="square" tIns="45700">
            <a:normAutofit/>
          </a:bodyPr>
          <a:lstStyle/>
          <a:p>
            <a:pPr indent="-285750" lvl="0" marL="285750" rtl="0" algn="l">
              <a:lnSpc>
                <a:spcPct val="120000"/>
              </a:lnSpc>
              <a:spcBef>
                <a:spcPts val="0"/>
              </a:spcBef>
              <a:spcAft>
                <a:spcPts val="0"/>
              </a:spcAft>
              <a:buClr>
                <a:schemeClr val="dk1"/>
              </a:buClr>
              <a:buSzPts val="1600"/>
              <a:buFont typeface="Arial"/>
              <a:buChar char="•"/>
            </a:pPr>
            <a:r>
              <a:rPr lang="lv-LV"/>
              <a:t>E-pasta izmantošana savu produktu un pakalpojumu reklamēšanā.</a:t>
            </a:r>
            <a:endParaRPr/>
          </a:p>
          <a:p>
            <a:pPr indent="-285750" lvl="0" marL="285750" rtl="0" algn="l">
              <a:lnSpc>
                <a:spcPct val="120000"/>
              </a:lnSpc>
              <a:spcBef>
                <a:spcPts val="600"/>
              </a:spcBef>
              <a:spcAft>
                <a:spcPts val="0"/>
              </a:spcAft>
              <a:buClr>
                <a:schemeClr val="dk1"/>
              </a:buClr>
              <a:buSzPts val="1600"/>
              <a:buFont typeface="Arial"/>
              <a:buChar char="•"/>
            </a:pPr>
            <a:r>
              <a:rPr lang="lv-LV"/>
              <a:t>E-pasta izmantošana lai veidotu attiecības ar saviem potenciālajiem vai esošajiem klientiem.</a:t>
            </a:r>
            <a:endParaRPr/>
          </a:p>
          <a:p>
            <a:pPr indent="0" lvl="0" marL="0" rtl="0" algn="l">
              <a:lnSpc>
                <a:spcPct val="120000"/>
              </a:lnSpc>
              <a:spcBef>
                <a:spcPts val="600"/>
              </a:spcBef>
              <a:spcAft>
                <a:spcPts val="0"/>
              </a:spcAft>
              <a:buClr>
                <a:schemeClr val="dk1"/>
              </a:buClr>
              <a:buSzPts val="1600"/>
              <a:buNone/>
            </a:pPr>
            <a:r>
              <a:t/>
            </a:r>
            <a:endParaRPr/>
          </a:p>
        </p:txBody>
      </p:sp>
      <p:pic>
        <p:nvPicPr>
          <p:cNvPr id="80" name="Google Shape;80;p4"/>
          <p:cNvPicPr preferRelativeResize="0"/>
          <p:nvPr/>
        </p:nvPicPr>
        <p:blipFill rotWithShape="1">
          <a:blip r:embed="rId3">
            <a:alphaModFix/>
          </a:blip>
          <a:srcRect b="0" l="0" r="0" t="0"/>
          <a:stretch/>
        </p:blipFill>
        <p:spPr>
          <a:xfrm>
            <a:off x="2458024" y="2501030"/>
            <a:ext cx="4227952" cy="26424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Kas ir e-pasta mārketings?</a:t>
            </a:r>
            <a:endParaRPr/>
          </a:p>
        </p:txBody>
      </p:sp>
      <p:pic>
        <p:nvPicPr>
          <p:cNvPr id="86" name="Google Shape;86;p5" title="What is Email Marketing?"/>
          <p:cNvPicPr preferRelativeResize="0"/>
          <p:nvPr>
            <p:ph idx="1" type="body"/>
          </p:nvPr>
        </p:nvPicPr>
        <p:blipFill rotWithShape="1">
          <a:blip r:embed="rId3">
            <a:alphaModFix/>
          </a:blip>
          <a:srcRect b="0" l="0" r="0" t="0"/>
          <a:stretch/>
        </p:blipFill>
        <p:spPr>
          <a:xfrm>
            <a:off x="1331640" y="1247452"/>
            <a:ext cx="5540957" cy="3116788"/>
          </a:xfrm>
          <a:prstGeom prst="rect">
            <a:avLst/>
          </a:prstGeom>
          <a:noFill/>
          <a:ln>
            <a:noFill/>
          </a:ln>
        </p:spPr>
      </p:pic>
      <p:sp>
        <p:nvSpPr>
          <p:cNvPr id="87" name="Google Shape;87;p5"/>
          <p:cNvSpPr txBox="1"/>
          <p:nvPr/>
        </p:nvSpPr>
        <p:spPr>
          <a:xfrm>
            <a:off x="1337760" y="4532412"/>
            <a:ext cx="5832648"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050" u="none" cap="none" strike="noStrike">
                <a:solidFill>
                  <a:schemeClr val="dk1"/>
                </a:solidFill>
                <a:latin typeface="Calibri"/>
                <a:ea typeface="Calibri"/>
                <a:cs typeface="Calibri"/>
                <a:sym typeface="Calibri"/>
              </a:rPr>
              <a:t>https://www.youtube.com/watch?source_ve_path=MTY0NTAz&amp;feature=emb_share&amp;v=XtvA22PInP8</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txBox="1"/>
          <p:nvPr>
            <p:ph type="title"/>
          </p:nvPr>
        </p:nvSpPr>
        <p:spPr>
          <a:xfrm>
            <a:off x="457200" y="357172"/>
            <a:ext cx="7499176"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lang="lv-LV"/>
              <a:t>Vai ir vērts izmantot e-pastu mārketingu?</a:t>
            </a:r>
            <a:endParaRPr/>
          </a:p>
        </p:txBody>
      </p:sp>
      <p:pic>
        <p:nvPicPr>
          <p:cNvPr id="93" name="Google Shape;93;p6"/>
          <p:cNvPicPr preferRelativeResize="0"/>
          <p:nvPr>
            <p:ph idx="1" type="body"/>
          </p:nvPr>
        </p:nvPicPr>
        <p:blipFill rotWithShape="1">
          <a:blip r:embed="rId3">
            <a:alphaModFix/>
          </a:blip>
          <a:srcRect b="0" l="0" r="0" t="0"/>
          <a:stretch/>
        </p:blipFill>
        <p:spPr>
          <a:xfrm>
            <a:off x="1691680" y="1214422"/>
            <a:ext cx="5400600" cy="39514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7"/>
          <p:cNvPicPr preferRelativeResize="0"/>
          <p:nvPr>
            <p:ph idx="1" type="body"/>
          </p:nvPr>
        </p:nvPicPr>
        <p:blipFill rotWithShape="1">
          <a:blip r:embed="rId3">
            <a:alphaModFix/>
          </a:blip>
          <a:srcRect b="0" l="0" r="0" t="0"/>
          <a:stretch/>
        </p:blipFill>
        <p:spPr>
          <a:xfrm>
            <a:off x="2555776" y="784126"/>
            <a:ext cx="4359374" cy="4359374"/>
          </a:xfrm>
          <a:prstGeom prst="rect">
            <a:avLst/>
          </a:prstGeom>
          <a:noFill/>
          <a:ln>
            <a:noFill/>
          </a:ln>
        </p:spPr>
      </p:pic>
      <p:sp>
        <p:nvSpPr>
          <p:cNvPr id="99" name="Google Shape;99;p7"/>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Galvenie ieguvumi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8"/>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Ar ko sākt?</a:t>
            </a:r>
            <a:endParaRPr/>
          </a:p>
        </p:txBody>
      </p:sp>
      <p:sp>
        <p:nvSpPr>
          <p:cNvPr id="105" name="Google Shape;105;p8"/>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p>
            <a:pPr indent="-285750" lvl="0" marL="285750" rtl="0" algn="l">
              <a:lnSpc>
                <a:spcPct val="120000"/>
              </a:lnSpc>
              <a:spcBef>
                <a:spcPts val="0"/>
              </a:spcBef>
              <a:spcAft>
                <a:spcPts val="0"/>
              </a:spcAft>
              <a:buClr>
                <a:schemeClr val="dk1"/>
              </a:buClr>
              <a:buSzPts val="1600"/>
              <a:buFont typeface="Arial"/>
              <a:buChar char="•"/>
            </a:pPr>
            <a:r>
              <a:rPr lang="lv-LV"/>
              <a:t>E-pasta adrešu ievākšana</a:t>
            </a:r>
            <a:endParaRPr/>
          </a:p>
          <a:p>
            <a:pPr indent="-285750" lvl="0" marL="285750" rtl="0" algn="l">
              <a:lnSpc>
                <a:spcPct val="120000"/>
              </a:lnSpc>
              <a:spcBef>
                <a:spcPts val="600"/>
              </a:spcBef>
              <a:spcAft>
                <a:spcPts val="0"/>
              </a:spcAft>
              <a:buClr>
                <a:schemeClr val="dk1"/>
              </a:buClr>
              <a:buSzPts val="1600"/>
              <a:buFont typeface="Arial"/>
              <a:buChar char="•"/>
            </a:pPr>
            <a:r>
              <a:rPr i="1" lang="lv-LV"/>
              <a:t>«List»</a:t>
            </a:r>
            <a:r>
              <a:rPr lang="lv-LV"/>
              <a:t> (sarakstu) veidošana</a:t>
            </a:r>
            <a:endParaRPr/>
          </a:p>
          <a:p>
            <a:pPr indent="-285750" lvl="0" marL="285750" rtl="0" algn="l">
              <a:lnSpc>
                <a:spcPct val="120000"/>
              </a:lnSpc>
              <a:spcBef>
                <a:spcPts val="600"/>
              </a:spcBef>
              <a:spcAft>
                <a:spcPts val="0"/>
              </a:spcAft>
              <a:buClr>
                <a:schemeClr val="dk1"/>
              </a:buClr>
              <a:buSzPts val="1600"/>
              <a:buFont typeface="Arial"/>
              <a:buChar char="•"/>
            </a:pPr>
            <a:r>
              <a:rPr lang="lv-LV"/>
              <a:t>! Neaizmirsti par datu regulu!</a:t>
            </a:r>
            <a:endParaRPr/>
          </a:p>
          <a:p>
            <a:pPr indent="-184150" lvl="0" marL="285750" rtl="0" algn="l">
              <a:lnSpc>
                <a:spcPct val="120000"/>
              </a:lnSpc>
              <a:spcBef>
                <a:spcPts val="600"/>
              </a:spcBef>
              <a:spcAft>
                <a:spcPts val="0"/>
              </a:spcAft>
              <a:buClr>
                <a:schemeClr val="dk1"/>
              </a:buClr>
              <a:buSzPts val="1600"/>
              <a:buFont typeface="Arial"/>
              <a:buNone/>
            </a:pPr>
            <a:r>
              <a:t/>
            </a:r>
            <a:endParaRPr/>
          </a:p>
        </p:txBody>
      </p:sp>
      <p:pic>
        <p:nvPicPr>
          <p:cNvPr id="106" name="Google Shape;106;p8"/>
          <p:cNvPicPr preferRelativeResize="0"/>
          <p:nvPr/>
        </p:nvPicPr>
        <p:blipFill rotWithShape="1">
          <a:blip r:embed="rId3">
            <a:alphaModFix/>
          </a:blip>
          <a:srcRect b="0" l="0" r="0" t="0"/>
          <a:stretch/>
        </p:blipFill>
        <p:spPr>
          <a:xfrm>
            <a:off x="4390742" y="2466042"/>
            <a:ext cx="4320530" cy="21774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9"/>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Mozello forma </a:t>
            </a:r>
            <a:r>
              <a:rPr i="1" lang="lv-LV"/>
              <a:t>Engaga</a:t>
            </a:r>
            <a:endParaRPr/>
          </a:p>
        </p:txBody>
      </p:sp>
      <p:sp>
        <p:nvSpPr>
          <p:cNvPr id="112" name="Google Shape;112;p9"/>
          <p:cNvSpPr txBox="1"/>
          <p:nvPr>
            <p:ph idx="1" type="body"/>
          </p:nvPr>
        </p:nvSpPr>
        <p:spPr>
          <a:xfrm>
            <a:off x="459576" y="1221908"/>
            <a:ext cx="8432904" cy="3143272"/>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lang="lv-LV"/>
              <a:t>Engaga ir ērts rīks, kas palīdzēs:</a:t>
            </a:r>
            <a:endParaRPr/>
          </a:p>
          <a:p>
            <a:pPr indent="-285750" lvl="0" marL="285750" rtl="0" algn="l">
              <a:lnSpc>
                <a:spcPct val="120000"/>
              </a:lnSpc>
              <a:spcBef>
                <a:spcPts val="600"/>
              </a:spcBef>
              <a:spcAft>
                <a:spcPts val="0"/>
              </a:spcAft>
              <a:buClr>
                <a:schemeClr val="dk1"/>
              </a:buClr>
              <a:buSzPts val="1600"/>
              <a:buFont typeface="Arial"/>
              <a:buChar char="•"/>
            </a:pPr>
            <a:r>
              <a:rPr lang="lv-LV"/>
              <a:t>padarīt Tavu mājaslapu efektīvāku ar uz rīcību orientētām kampaņām</a:t>
            </a:r>
            <a:endParaRPr/>
          </a:p>
          <a:p>
            <a:pPr indent="-285750" lvl="0" marL="285750" rtl="0" algn="l">
              <a:lnSpc>
                <a:spcPct val="120000"/>
              </a:lnSpc>
              <a:spcBef>
                <a:spcPts val="600"/>
              </a:spcBef>
              <a:spcAft>
                <a:spcPts val="0"/>
              </a:spcAft>
              <a:buClr>
                <a:schemeClr val="dk1"/>
              </a:buClr>
              <a:buSzPts val="1600"/>
              <a:buFont typeface="Arial"/>
              <a:buChar char="•"/>
            </a:pPr>
            <a:r>
              <a:rPr lang="lv-LV"/>
              <a:t>veidot skaistas un daudzfunkcionālas reklāmas formas</a:t>
            </a:r>
            <a:endParaRPr/>
          </a:p>
          <a:p>
            <a:pPr indent="-285750" lvl="0" marL="285750" rtl="0" algn="l">
              <a:lnSpc>
                <a:spcPct val="120000"/>
              </a:lnSpc>
              <a:spcBef>
                <a:spcPts val="600"/>
              </a:spcBef>
              <a:spcAft>
                <a:spcPts val="0"/>
              </a:spcAft>
              <a:buClr>
                <a:schemeClr val="dk1"/>
              </a:buClr>
              <a:buSzPts val="1600"/>
              <a:buFont typeface="Arial"/>
              <a:buChar char="•"/>
            </a:pPr>
            <a:r>
              <a:rPr lang="lv-LV"/>
              <a:t>palīdzēs efektīvi palielināt Tavu e-pastu bāzi;</a:t>
            </a:r>
            <a:endParaRPr/>
          </a:p>
          <a:p>
            <a:pPr indent="-285750" lvl="0" marL="285750" rtl="0" algn="l">
              <a:lnSpc>
                <a:spcPct val="120000"/>
              </a:lnSpc>
              <a:spcBef>
                <a:spcPts val="600"/>
              </a:spcBef>
              <a:spcAft>
                <a:spcPts val="0"/>
              </a:spcAft>
              <a:buClr>
                <a:schemeClr val="dk1"/>
              </a:buClr>
              <a:buSzPts val="1600"/>
              <a:buFont typeface="Arial"/>
              <a:buChar char="•"/>
            </a:pPr>
            <a:r>
              <a:rPr lang="lv-LV"/>
              <a:t>Apstādināt promejošos lapas apmeklētājus un samazina to apmeklētāju skaitu, kas apskata tikai mājaslapas pirmo lapu.</a:t>
            </a:r>
            <a:endParaRPr/>
          </a:p>
        </p:txBody>
      </p:sp>
      <p:pic>
        <p:nvPicPr>
          <p:cNvPr descr="Mozello Blog - The complete beginner's guide to email marketing (and why  you should have started yesterday)" id="113" name="Google Shape;113;p9"/>
          <p:cNvPicPr preferRelativeResize="0"/>
          <p:nvPr/>
        </p:nvPicPr>
        <p:blipFill rotWithShape="1">
          <a:blip r:embed="rId3">
            <a:alphaModFix/>
          </a:blip>
          <a:srcRect b="0" l="0" r="0" t="0"/>
          <a:stretch/>
        </p:blipFill>
        <p:spPr>
          <a:xfrm>
            <a:off x="4427984" y="3147814"/>
            <a:ext cx="3906184" cy="18208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2019-03-10T15:44:34Z</dcterms:created>
  <dc:creator>Gundars Strazdiņš</dc:creator>
</cp:coreProperties>
</file>