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5143500" cx="9144000"/>
  <p:notesSz cx="6858000" cy="9144000"/>
  <p:embeddedFontLst>
    <p:embeddedFont>
      <p:font typeface="Proxima Nova"/>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4">
          <p15:clr>
            <a:srgbClr val="A4A3A4"/>
          </p15:clr>
        </p15:guide>
        <p15:guide id="2" pos="2880">
          <p15:clr>
            <a:srgbClr val="A4A3A4"/>
          </p15:clr>
        </p15:guide>
        <p15:guide id="3" pos="295">
          <p15:clr>
            <a:srgbClr val="A4A3A4"/>
          </p15:clr>
        </p15:guide>
        <p15:guide id="4" orient="horz" pos="758">
          <p15:clr>
            <a:srgbClr val="A4A3A4"/>
          </p15:clr>
        </p15:guide>
        <p15:guide id="5" orient="horz" pos="1030">
          <p15:clr>
            <a:srgbClr val="A4A3A4"/>
          </p15:clr>
        </p15:guide>
      </p15:sldGuideLst>
    </p:ext>
    <p:ext uri="GoogleSlidesCustomDataVersion2">
      <go:slidesCustomData xmlns:go="http://customooxmlschemas.google.com/" r:id="rId34" roundtripDataSignature="AMtx7miTr1xEOk3JdwpEkXWsAA1/etdK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4" orient="horz"/>
        <p:guide pos="2880"/>
        <p:guide pos="295"/>
        <p:guide pos="758" orient="horz"/>
        <p:guide pos="103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roximaNova-bold.fntdata"/><Relationship Id="rId30" Type="http://schemas.openxmlformats.org/officeDocument/2006/relationships/font" Target="fonts/ProximaNova-regular.fntdata"/><Relationship Id="rId11" Type="http://schemas.openxmlformats.org/officeDocument/2006/relationships/slide" Target="slides/slide5.xml"/><Relationship Id="rId33" Type="http://schemas.openxmlformats.org/officeDocument/2006/relationships/font" Target="fonts/ProximaNova-boldItalic.fntdata"/><Relationship Id="rId10" Type="http://schemas.openxmlformats.org/officeDocument/2006/relationships/slide" Target="slides/slide4.xml"/><Relationship Id="rId32" Type="http://schemas.openxmlformats.org/officeDocument/2006/relationships/font" Target="fonts/ProximaNova-italic.fntdata"/><Relationship Id="rId13" Type="http://schemas.openxmlformats.org/officeDocument/2006/relationships/slide" Target="slides/slide7.xml"/><Relationship Id="rId12" Type="http://schemas.openxmlformats.org/officeDocument/2006/relationships/slide" Target="slides/slide6.xml"/><Relationship Id="rId34" Type="http://customschemas.google.com/relationships/presentationmetadata" Target="meta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lv-LV"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 name="Google Shape;5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lv-LV"/>
              <a:t>https://visme.co/blog/website-color-schemes/</a:t>
            </a:r>
            <a:endParaRPr/>
          </a:p>
        </p:txBody>
      </p:sp>
      <p:sp>
        <p:nvSpPr>
          <p:cNvPr id="129" name="Google Shape;12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lv-LV"/>
              <a:t>https://pagespeed.web.dev/</a:t>
            </a:r>
            <a:endParaRPr/>
          </a:p>
        </p:txBody>
      </p:sp>
      <p:sp>
        <p:nvSpPr>
          <p:cNvPr id="137" name="Google Shape;13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 name="Google Shape;6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 name="Google Shape;7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 name="Google Shape;8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lv-LV"/>
              <a:t>https://www.hellomonday.com/</a:t>
            </a:r>
            <a:endParaRPr/>
          </a:p>
        </p:txBody>
      </p:sp>
      <p:sp>
        <p:nvSpPr>
          <p:cNvPr id="95" name="Google Shape;9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lv-LV"/>
              <a:t>https://www.invisionapp.com/inside-design/examples-responsive-web-design/</a:t>
            </a:r>
            <a:endParaRPr/>
          </a:p>
        </p:txBody>
      </p:sp>
      <p:sp>
        <p:nvSpPr>
          <p:cNvPr id="103" name="Google Shape;10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lv-LV"/>
              <a:t>https://rallyinteractive.com/#ikon-pass-destinations</a:t>
            </a:r>
            <a:endParaRPr/>
          </a:p>
        </p:txBody>
      </p:sp>
      <p:sp>
        <p:nvSpPr>
          <p:cNvPr id="111" name="Google Shape;11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25"/>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 name="Google Shape;14;p25"/>
          <p:cNvSpPr txBox="1"/>
          <p:nvPr>
            <p:ph type="ctrTitle"/>
          </p:nvPr>
        </p:nvSpPr>
        <p:spPr>
          <a:xfrm>
            <a:off x="642910" y="2143122"/>
            <a:ext cx="7486648" cy="110251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00587E"/>
              </a:buClr>
              <a:buSzPts val="3400"/>
              <a:buFont typeface="Arial"/>
              <a:buNone/>
              <a:defRPr b="1">
                <a:solidFill>
                  <a:srgbClr val="00587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5"/>
          <p:cNvSpPr txBox="1"/>
          <p:nvPr>
            <p:ph idx="1" type="subTitle"/>
          </p:nvPr>
        </p:nvSpPr>
        <p:spPr>
          <a:xfrm>
            <a:off x="642910" y="3429006"/>
            <a:ext cx="7529538" cy="800094"/>
          </a:xfrm>
          <a:prstGeom prst="rect">
            <a:avLst/>
          </a:prstGeom>
          <a:noFill/>
          <a:ln>
            <a:noFill/>
          </a:ln>
        </p:spPr>
        <p:txBody>
          <a:bodyPr anchorCtr="0" anchor="t" bIns="45700" lIns="91425" spcFirstLastPara="1" rIns="91425" wrap="square" tIns="45700">
            <a:normAutofit/>
          </a:bodyPr>
          <a:lstStyle>
            <a:lvl1pPr lvl="0" algn="l">
              <a:spcBef>
                <a:spcPts val="320"/>
              </a:spcBef>
              <a:spcAft>
                <a:spcPts val="0"/>
              </a:spcAft>
              <a:buClr>
                <a:srgbClr val="00587E"/>
              </a:buClr>
              <a:buSzPts val="1600"/>
              <a:buNone/>
              <a:defRPr sz="1600">
                <a:solidFill>
                  <a:srgbClr val="00587E"/>
                </a:solidFill>
              </a:defRPr>
            </a:lvl1pPr>
            <a:lvl2pPr lvl="1" algn="ctr">
              <a:spcBef>
                <a:spcPts val="420"/>
              </a:spcBef>
              <a:spcAft>
                <a:spcPts val="0"/>
              </a:spcAft>
              <a:buClr>
                <a:srgbClr val="888888"/>
              </a:buClr>
              <a:buSzPts val="2100"/>
              <a:buNone/>
              <a:defRPr>
                <a:solidFill>
                  <a:srgbClr val="888888"/>
                </a:solidFill>
              </a:defRPr>
            </a:lvl2pPr>
            <a:lvl3pPr lvl="2" algn="ctr">
              <a:spcBef>
                <a:spcPts val="420"/>
              </a:spcBef>
              <a:spcAft>
                <a:spcPts val="0"/>
              </a:spcAft>
              <a:buClr>
                <a:srgbClr val="888888"/>
              </a:buClr>
              <a:buSzPts val="2100"/>
              <a:buNone/>
              <a:defRPr>
                <a:solidFill>
                  <a:srgbClr val="888888"/>
                </a:solidFill>
              </a:defRPr>
            </a:lvl3pPr>
            <a:lvl4pPr lvl="3" algn="ctr">
              <a:spcBef>
                <a:spcPts val="420"/>
              </a:spcBef>
              <a:spcAft>
                <a:spcPts val="0"/>
              </a:spcAft>
              <a:buClr>
                <a:srgbClr val="888888"/>
              </a:buClr>
              <a:buSzPts val="2100"/>
              <a:buNone/>
              <a:defRPr>
                <a:solidFill>
                  <a:srgbClr val="888888"/>
                </a:solidFill>
              </a:defRPr>
            </a:lvl4pPr>
            <a:lvl5pPr lvl="4" algn="ctr">
              <a:spcBef>
                <a:spcPts val="420"/>
              </a:spcBef>
              <a:spcAft>
                <a:spcPts val="0"/>
              </a:spcAft>
              <a:buClr>
                <a:srgbClr val="888888"/>
              </a:buClr>
              <a:buSzPts val="21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 name="Shape 48"/>
        <p:cNvGrpSpPr/>
        <p:nvPr/>
      </p:nvGrpSpPr>
      <p:grpSpPr>
        <a:xfrm>
          <a:off x="0" y="0"/>
          <a:ext cx="0" cy="0"/>
          <a:chOff x="0" y="0"/>
          <a:chExt cx="0" cy="0"/>
        </a:xfrm>
      </p:grpSpPr>
      <p:sp>
        <p:nvSpPr>
          <p:cNvPr id="49" name="Google Shape;49;p31"/>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00587E"/>
              </a:buClr>
              <a:buSzPts val="3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31"/>
          <p:cNvSpPr txBox="1"/>
          <p:nvPr>
            <p:ph idx="1" type="body"/>
          </p:nvPr>
        </p:nvSpPr>
        <p:spPr>
          <a:xfrm>
            <a:off x="457200" y="1571617"/>
            <a:ext cx="4038600" cy="3023005"/>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600"/>
              </a:spcBef>
              <a:spcAft>
                <a:spcPts val="0"/>
              </a:spcAft>
              <a:buClr>
                <a:schemeClr val="dk1"/>
              </a:buClr>
              <a:buSzPts val="1600"/>
              <a:buNone/>
              <a:defRPr sz="1600"/>
            </a:lvl1pPr>
            <a:lvl2pPr indent="-228600" lvl="1" marL="914400" algn="l">
              <a:lnSpc>
                <a:spcPct val="120000"/>
              </a:lnSpc>
              <a:spcBef>
                <a:spcPts val="600"/>
              </a:spcBef>
              <a:spcAft>
                <a:spcPts val="0"/>
              </a:spcAft>
              <a:buClr>
                <a:schemeClr val="dk1"/>
              </a:buClr>
              <a:buSzPts val="1600"/>
              <a:buNone/>
              <a:defRPr sz="1600"/>
            </a:lvl2pPr>
            <a:lvl3pPr indent="-228600" lvl="2" marL="1371600" algn="l">
              <a:lnSpc>
                <a:spcPct val="120000"/>
              </a:lnSpc>
              <a:spcBef>
                <a:spcPts val="600"/>
              </a:spcBef>
              <a:spcAft>
                <a:spcPts val="0"/>
              </a:spcAft>
              <a:buClr>
                <a:schemeClr val="dk1"/>
              </a:buClr>
              <a:buSzPts val="1600"/>
              <a:buNone/>
              <a:defRPr sz="1600"/>
            </a:lvl3pPr>
            <a:lvl4pPr indent="-228600" lvl="3" marL="1828800" algn="l">
              <a:lnSpc>
                <a:spcPct val="120000"/>
              </a:lnSpc>
              <a:spcBef>
                <a:spcPts val="600"/>
              </a:spcBef>
              <a:spcAft>
                <a:spcPts val="0"/>
              </a:spcAft>
              <a:buClr>
                <a:schemeClr val="dk1"/>
              </a:buClr>
              <a:buSzPts val="1600"/>
              <a:buNone/>
              <a:defRPr sz="1600"/>
            </a:lvl4pPr>
            <a:lvl5pPr indent="-228600" lvl="4" marL="2286000" algn="l">
              <a:lnSpc>
                <a:spcPct val="120000"/>
              </a:lnSpc>
              <a:spcBef>
                <a:spcPts val="600"/>
              </a:spcBef>
              <a:spcAft>
                <a:spcPts val="0"/>
              </a:spcAft>
              <a:buClr>
                <a:schemeClr val="dk1"/>
              </a:buClr>
              <a:buSzPts val="1600"/>
              <a:buNone/>
              <a:defRPr sz="16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1" name="Google Shape;51;p31"/>
          <p:cNvSpPr txBox="1"/>
          <p:nvPr>
            <p:ph idx="2" type="body"/>
          </p:nvPr>
        </p:nvSpPr>
        <p:spPr>
          <a:xfrm>
            <a:off x="4648200" y="1571617"/>
            <a:ext cx="3495700" cy="3023005"/>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600"/>
              </a:spcBef>
              <a:spcAft>
                <a:spcPts val="0"/>
              </a:spcAft>
              <a:buClr>
                <a:schemeClr val="dk1"/>
              </a:buClr>
              <a:buSzPts val="1600"/>
              <a:buNone/>
              <a:defRPr sz="1600"/>
            </a:lvl1pPr>
            <a:lvl2pPr indent="-228600" lvl="1" marL="914400" algn="l">
              <a:lnSpc>
                <a:spcPct val="120000"/>
              </a:lnSpc>
              <a:spcBef>
                <a:spcPts val="600"/>
              </a:spcBef>
              <a:spcAft>
                <a:spcPts val="0"/>
              </a:spcAft>
              <a:buClr>
                <a:schemeClr val="dk1"/>
              </a:buClr>
              <a:buSzPts val="1600"/>
              <a:buNone/>
              <a:defRPr sz="1600"/>
            </a:lvl2pPr>
            <a:lvl3pPr indent="-228600" lvl="2" marL="1371600" algn="l">
              <a:lnSpc>
                <a:spcPct val="120000"/>
              </a:lnSpc>
              <a:spcBef>
                <a:spcPts val="600"/>
              </a:spcBef>
              <a:spcAft>
                <a:spcPts val="0"/>
              </a:spcAft>
              <a:buClr>
                <a:schemeClr val="dk1"/>
              </a:buClr>
              <a:buSzPts val="1600"/>
              <a:buNone/>
              <a:defRPr sz="1600"/>
            </a:lvl3pPr>
            <a:lvl4pPr indent="-228600" lvl="3" marL="1828800" algn="l">
              <a:lnSpc>
                <a:spcPct val="120000"/>
              </a:lnSpc>
              <a:spcBef>
                <a:spcPts val="600"/>
              </a:spcBef>
              <a:spcAft>
                <a:spcPts val="0"/>
              </a:spcAft>
              <a:buClr>
                <a:schemeClr val="dk1"/>
              </a:buClr>
              <a:buSzPts val="1600"/>
              <a:buNone/>
              <a:defRPr sz="1600"/>
            </a:lvl4pPr>
            <a:lvl5pPr indent="-228600" lvl="4" marL="2286000" algn="l">
              <a:lnSpc>
                <a:spcPct val="120000"/>
              </a:lnSpc>
              <a:spcBef>
                <a:spcPts val="600"/>
              </a:spcBef>
              <a:spcAft>
                <a:spcPts val="0"/>
              </a:spcAft>
              <a:buClr>
                <a:schemeClr val="dk1"/>
              </a:buClr>
              <a:buSzPts val="1600"/>
              <a:buNone/>
              <a:defRPr sz="16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 name="Shape 52"/>
        <p:cNvGrpSpPr/>
        <p:nvPr/>
      </p:nvGrpSpPr>
      <p:grpSpPr>
        <a:xfrm>
          <a:off x="0" y="0"/>
          <a:ext cx="0" cy="0"/>
          <a:chOff x="0" y="0"/>
          <a:chExt cx="0" cy="0"/>
        </a:xfrm>
      </p:grpSpPr>
      <p:sp>
        <p:nvSpPr>
          <p:cNvPr id="53" name="Google Shape;53;p32"/>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00587E"/>
              </a:buClr>
              <a:buSzPts val="3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 name="Shape 16"/>
        <p:cNvGrpSpPr/>
        <p:nvPr/>
      </p:nvGrpSpPr>
      <p:grpSpPr>
        <a:xfrm>
          <a:off x="0" y="0"/>
          <a:ext cx="0" cy="0"/>
          <a:chOff x="0" y="0"/>
          <a:chExt cx="0" cy="0"/>
        </a:xfrm>
      </p:grpSpPr>
      <p:sp>
        <p:nvSpPr>
          <p:cNvPr id="17" name="Google Shape;17;p30"/>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00587E"/>
              </a:buClr>
              <a:buSzPts val="3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30"/>
          <p:cNvSpPr txBox="1"/>
          <p:nvPr>
            <p:ph idx="1" type="body"/>
          </p:nvPr>
        </p:nvSpPr>
        <p:spPr>
          <a:xfrm>
            <a:off x="457200" y="1500180"/>
            <a:ext cx="6686568" cy="314327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600"/>
              </a:spcBef>
              <a:spcAft>
                <a:spcPts val="0"/>
              </a:spcAft>
              <a:buClr>
                <a:schemeClr val="dk1"/>
              </a:buClr>
              <a:buSzPts val="1600"/>
              <a:buNone/>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00ACE9"/>
        </a:solidFill>
      </p:bgPr>
    </p:bg>
    <p:spTree>
      <p:nvGrpSpPr>
        <p:cNvPr id="19" name="Shape 19"/>
        <p:cNvGrpSpPr/>
        <p:nvPr/>
      </p:nvGrpSpPr>
      <p:grpSpPr>
        <a:xfrm>
          <a:off x="0" y="0"/>
          <a:ext cx="0" cy="0"/>
          <a:chOff x="0" y="0"/>
          <a:chExt cx="0" cy="0"/>
        </a:xfrm>
      </p:grpSpPr>
      <p:sp>
        <p:nvSpPr>
          <p:cNvPr id="20" name="Google Shape;20;p34"/>
          <p:cNvSpPr/>
          <p:nvPr/>
        </p:nvSpPr>
        <p:spPr>
          <a:xfrm>
            <a:off x="0" y="0"/>
            <a:ext cx="9144000" cy="5143500"/>
          </a:xfrm>
          <a:prstGeom prst="rect">
            <a:avLst/>
          </a:prstGeom>
          <a:solidFill>
            <a:srgbClr val="00AC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 name="Google Shape;21;p34"/>
          <p:cNvSpPr txBox="1"/>
          <p:nvPr>
            <p:ph type="title"/>
          </p:nvPr>
        </p:nvSpPr>
        <p:spPr>
          <a:xfrm>
            <a:off x="642910" y="2978954"/>
            <a:ext cx="7772400" cy="66436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1"/>
              </a:buClr>
              <a:buSzPts val="3400"/>
              <a:buFont typeface="Arial"/>
              <a:buNone/>
              <a:defRPr b="1" sz="34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4"/>
          <p:cNvSpPr txBox="1"/>
          <p:nvPr>
            <p:ph idx="1" type="body"/>
          </p:nvPr>
        </p:nvSpPr>
        <p:spPr>
          <a:xfrm>
            <a:off x="642910" y="3732626"/>
            <a:ext cx="7772400" cy="696512"/>
          </a:xfrm>
          <a:prstGeom prst="rect">
            <a:avLst/>
          </a:prstGeom>
          <a:noFill/>
          <a:ln>
            <a:noFill/>
          </a:ln>
        </p:spPr>
        <p:txBody>
          <a:bodyPr anchorCtr="0" anchor="t" bIns="45700" lIns="91425" spcFirstLastPara="1" rIns="91425" wrap="square" tIns="45700">
            <a:normAutofit/>
          </a:bodyPr>
          <a:lstStyle>
            <a:lvl1pPr indent="-228600" lvl="0" marL="457200" algn="l">
              <a:spcBef>
                <a:spcPts val="320"/>
              </a:spcBef>
              <a:spcAft>
                <a:spcPts val="0"/>
              </a:spcAft>
              <a:buClr>
                <a:schemeClr val="lt1"/>
              </a:buClr>
              <a:buSzPts val="1600"/>
              <a:buNone/>
              <a:defRPr sz="1600">
                <a:solidFill>
                  <a:schemeClr val="lt1"/>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pic>
        <p:nvPicPr>
          <p:cNvPr id="23" name="Google Shape;23;p34"/>
          <p:cNvPicPr preferRelativeResize="0"/>
          <p:nvPr/>
        </p:nvPicPr>
        <p:blipFill rotWithShape="1">
          <a:blip r:embed="rId2">
            <a:alphaModFix/>
          </a:blip>
          <a:srcRect b="0" l="0" r="0" t="0"/>
          <a:stretch/>
        </p:blipFill>
        <p:spPr>
          <a:xfrm>
            <a:off x="695358" y="714362"/>
            <a:ext cx="947684" cy="947684"/>
          </a:xfrm>
          <a:prstGeom prst="rect">
            <a:avLst/>
          </a:prstGeom>
          <a:noFill/>
          <a:ln>
            <a:noFill/>
          </a:ln>
        </p:spPr>
      </p:pic>
      <p:pic>
        <p:nvPicPr>
          <p:cNvPr id="24" name="Google Shape;24;p34"/>
          <p:cNvPicPr preferRelativeResize="0"/>
          <p:nvPr/>
        </p:nvPicPr>
        <p:blipFill rotWithShape="1">
          <a:blip r:embed="rId3">
            <a:alphaModFix/>
          </a:blip>
          <a:srcRect b="0" l="1131" r="80891" t="0"/>
          <a:stretch/>
        </p:blipFill>
        <p:spPr>
          <a:xfrm rot="10800000">
            <a:off x="8858248" y="0"/>
            <a:ext cx="285752" cy="5143500"/>
          </a:xfrm>
          <a:prstGeom prst="rect">
            <a:avLst/>
          </a:prstGeom>
          <a:noFill/>
          <a:ln>
            <a:noFill/>
          </a:ln>
        </p:spPr>
      </p:pic>
      <p:sp>
        <p:nvSpPr>
          <p:cNvPr id="25" name="Google Shape;25;p34"/>
          <p:cNvSpPr/>
          <p:nvPr/>
        </p:nvSpPr>
        <p:spPr>
          <a:xfrm>
            <a:off x="695358" y="2071684"/>
            <a:ext cx="947684" cy="714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6" name="Shape 26"/>
        <p:cNvGrpSpPr/>
        <p:nvPr/>
      </p:nvGrpSpPr>
      <p:grpSpPr>
        <a:xfrm>
          <a:off x="0" y="0"/>
          <a:ext cx="0" cy="0"/>
          <a:chOff x="0" y="0"/>
          <a:chExt cx="0" cy="0"/>
        </a:xfrm>
      </p:grpSpPr>
      <p:sp>
        <p:nvSpPr>
          <p:cNvPr id="27" name="Google Shape;27;p35"/>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00587E"/>
              </a:buClr>
              <a:buSzPts val="3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35"/>
          <p:cNvSpPr txBox="1"/>
          <p:nvPr>
            <p:ph idx="1" type="body"/>
          </p:nvPr>
        </p:nvSpPr>
        <p:spPr>
          <a:xfrm>
            <a:off x="457200" y="1571617"/>
            <a:ext cx="4038600" cy="3023005"/>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600"/>
              </a:spcBef>
              <a:spcAft>
                <a:spcPts val="0"/>
              </a:spcAft>
              <a:buClr>
                <a:schemeClr val="dk1"/>
              </a:buClr>
              <a:buSzPts val="1600"/>
              <a:buNone/>
              <a:defRPr sz="1600"/>
            </a:lvl1pPr>
            <a:lvl2pPr indent="-228600" lvl="1" marL="914400" algn="l">
              <a:lnSpc>
                <a:spcPct val="120000"/>
              </a:lnSpc>
              <a:spcBef>
                <a:spcPts val="600"/>
              </a:spcBef>
              <a:spcAft>
                <a:spcPts val="0"/>
              </a:spcAft>
              <a:buClr>
                <a:schemeClr val="dk1"/>
              </a:buClr>
              <a:buSzPts val="1600"/>
              <a:buNone/>
              <a:defRPr sz="1600"/>
            </a:lvl2pPr>
            <a:lvl3pPr indent="-228600" lvl="2" marL="1371600" algn="l">
              <a:lnSpc>
                <a:spcPct val="120000"/>
              </a:lnSpc>
              <a:spcBef>
                <a:spcPts val="600"/>
              </a:spcBef>
              <a:spcAft>
                <a:spcPts val="0"/>
              </a:spcAft>
              <a:buClr>
                <a:schemeClr val="dk1"/>
              </a:buClr>
              <a:buSzPts val="1600"/>
              <a:buNone/>
              <a:defRPr sz="1600"/>
            </a:lvl3pPr>
            <a:lvl4pPr indent="-228600" lvl="3" marL="1828800" algn="l">
              <a:lnSpc>
                <a:spcPct val="120000"/>
              </a:lnSpc>
              <a:spcBef>
                <a:spcPts val="600"/>
              </a:spcBef>
              <a:spcAft>
                <a:spcPts val="0"/>
              </a:spcAft>
              <a:buClr>
                <a:schemeClr val="dk1"/>
              </a:buClr>
              <a:buSzPts val="1600"/>
              <a:buNone/>
              <a:defRPr sz="1600"/>
            </a:lvl4pPr>
            <a:lvl5pPr indent="-228600" lvl="4" marL="2286000" algn="l">
              <a:lnSpc>
                <a:spcPct val="120000"/>
              </a:lnSpc>
              <a:spcBef>
                <a:spcPts val="600"/>
              </a:spcBef>
              <a:spcAft>
                <a:spcPts val="0"/>
              </a:spcAft>
              <a:buClr>
                <a:schemeClr val="dk1"/>
              </a:buClr>
              <a:buSzPts val="1600"/>
              <a:buNone/>
              <a:defRPr sz="16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9" name="Google Shape;29;p35"/>
          <p:cNvSpPr txBox="1"/>
          <p:nvPr>
            <p:ph idx="2" type="body"/>
          </p:nvPr>
        </p:nvSpPr>
        <p:spPr>
          <a:xfrm>
            <a:off x="4648200" y="1571617"/>
            <a:ext cx="3495700" cy="3023005"/>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600"/>
              </a:spcBef>
              <a:spcAft>
                <a:spcPts val="0"/>
              </a:spcAft>
              <a:buClr>
                <a:schemeClr val="dk1"/>
              </a:buClr>
              <a:buSzPts val="1600"/>
              <a:buNone/>
              <a:defRPr sz="1600"/>
            </a:lvl1pPr>
            <a:lvl2pPr indent="-228600" lvl="1" marL="914400" algn="l">
              <a:lnSpc>
                <a:spcPct val="120000"/>
              </a:lnSpc>
              <a:spcBef>
                <a:spcPts val="600"/>
              </a:spcBef>
              <a:spcAft>
                <a:spcPts val="0"/>
              </a:spcAft>
              <a:buClr>
                <a:schemeClr val="dk1"/>
              </a:buClr>
              <a:buSzPts val="1600"/>
              <a:buNone/>
              <a:defRPr sz="1600"/>
            </a:lvl2pPr>
            <a:lvl3pPr indent="-228600" lvl="2" marL="1371600" algn="l">
              <a:lnSpc>
                <a:spcPct val="120000"/>
              </a:lnSpc>
              <a:spcBef>
                <a:spcPts val="600"/>
              </a:spcBef>
              <a:spcAft>
                <a:spcPts val="0"/>
              </a:spcAft>
              <a:buClr>
                <a:schemeClr val="dk1"/>
              </a:buClr>
              <a:buSzPts val="1600"/>
              <a:buNone/>
              <a:defRPr sz="1600"/>
            </a:lvl3pPr>
            <a:lvl4pPr indent="-228600" lvl="3" marL="1828800" algn="l">
              <a:lnSpc>
                <a:spcPct val="120000"/>
              </a:lnSpc>
              <a:spcBef>
                <a:spcPts val="600"/>
              </a:spcBef>
              <a:spcAft>
                <a:spcPts val="0"/>
              </a:spcAft>
              <a:buClr>
                <a:schemeClr val="dk1"/>
              </a:buClr>
              <a:buSzPts val="1600"/>
              <a:buNone/>
              <a:defRPr sz="1600"/>
            </a:lvl4pPr>
            <a:lvl5pPr indent="-228600" lvl="4" marL="2286000" algn="l">
              <a:lnSpc>
                <a:spcPct val="120000"/>
              </a:lnSpc>
              <a:spcBef>
                <a:spcPts val="600"/>
              </a:spcBef>
              <a:spcAft>
                <a:spcPts val="0"/>
              </a:spcAft>
              <a:buClr>
                <a:schemeClr val="dk1"/>
              </a:buClr>
              <a:buSzPts val="1600"/>
              <a:buNone/>
              <a:defRPr sz="16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36"/>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00587E"/>
              </a:buClr>
              <a:buSzPts val="3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 name="Shape 3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6" name="Shape 36"/>
        <p:cNvGrpSpPr/>
        <p:nvPr/>
      </p:nvGrpSpPr>
      <p:grpSpPr>
        <a:xfrm>
          <a:off x="0" y="0"/>
          <a:ext cx="0" cy="0"/>
          <a:chOff x="0" y="0"/>
          <a:chExt cx="0" cy="0"/>
        </a:xfrm>
      </p:grpSpPr>
      <p:sp>
        <p:nvSpPr>
          <p:cNvPr id="37" name="Google Shape;37;p27"/>
          <p:cNvSpPr/>
          <p:nvPr/>
        </p:nvSpPr>
        <p:spPr>
          <a:xfrm>
            <a:off x="0" y="0"/>
            <a:ext cx="9144000" cy="5143500"/>
          </a:xfrm>
          <a:prstGeom prst="rect">
            <a:avLst/>
          </a:prstGeom>
          <a:solidFill>
            <a:srgbClr val="00587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27"/>
          <p:cNvSpPr txBox="1"/>
          <p:nvPr>
            <p:ph type="ctrTitle"/>
          </p:nvPr>
        </p:nvSpPr>
        <p:spPr>
          <a:xfrm>
            <a:off x="642910" y="2143122"/>
            <a:ext cx="7486648" cy="110251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400"/>
              <a:buFont typeface="Arial"/>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7"/>
          <p:cNvSpPr txBox="1"/>
          <p:nvPr>
            <p:ph idx="1" type="subTitle"/>
          </p:nvPr>
        </p:nvSpPr>
        <p:spPr>
          <a:xfrm>
            <a:off x="642910" y="3429006"/>
            <a:ext cx="7529538" cy="800094"/>
          </a:xfrm>
          <a:prstGeom prst="rect">
            <a:avLst/>
          </a:prstGeom>
          <a:noFill/>
          <a:ln>
            <a:noFill/>
          </a:ln>
        </p:spPr>
        <p:txBody>
          <a:bodyPr anchorCtr="0" anchor="t" bIns="45700" lIns="91425" spcFirstLastPara="1" rIns="91425" wrap="square" tIns="45700">
            <a:normAutofit/>
          </a:bodyPr>
          <a:lstStyle>
            <a:lvl1pPr lvl="0" algn="l">
              <a:spcBef>
                <a:spcPts val="320"/>
              </a:spcBef>
              <a:spcAft>
                <a:spcPts val="0"/>
              </a:spcAft>
              <a:buClr>
                <a:schemeClr val="lt1"/>
              </a:buClr>
              <a:buSzPts val="1600"/>
              <a:buNone/>
              <a:defRPr sz="1600">
                <a:solidFill>
                  <a:schemeClr val="lt1"/>
                </a:solidFill>
              </a:defRPr>
            </a:lvl1pPr>
            <a:lvl2pPr lvl="1" algn="ctr">
              <a:spcBef>
                <a:spcPts val="420"/>
              </a:spcBef>
              <a:spcAft>
                <a:spcPts val="0"/>
              </a:spcAft>
              <a:buClr>
                <a:srgbClr val="888888"/>
              </a:buClr>
              <a:buSzPts val="2100"/>
              <a:buNone/>
              <a:defRPr>
                <a:solidFill>
                  <a:srgbClr val="888888"/>
                </a:solidFill>
              </a:defRPr>
            </a:lvl2pPr>
            <a:lvl3pPr lvl="2" algn="ctr">
              <a:spcBef>
                <a:spcPts val="420"/>
              </a:spcBef>
              <a:spcAft>
                <a:spcPts val="0"/>
              </a:spcAft>
              <a:buClr>
                <a:srgbClr val="888888"/>
              </a:buClr>
              <a:buSzPts val="2100"/>
              <a:buNone/>
              <a:defRPr>
                <a:solidFill>
                  <a:srgbClr val="888888"/>
                </a:solidFill>
              </a:defRPr>
            </a:lvl3pPr>
            <a:lvl4pPr lvl="3" algn="ctr">
              <a:spcBef>
                <a:spcPts val="420"/>
              </a:spcBef>
              <a:spcAft>
                <a:spcPts val="0"/>
              </a:spcAft>
              <a:buClr>
                <a:srgbClr val="888888"/>
              </a:buClr>
              <a:buSzPts val="2100"/>
              <a:buNone/>
              <a:defRPr>
                <a:solidFill>
                  <a:srgbClr val="888888"/>
                </a:solidFill>
              </a:defRPr>
            </a:lvl4pPr>
            <a:lvl5pPr lvl="4" algn="ctr">
              <a:spcBef>
                <a:spcPts val="420"/>
              </a:spcBef>
              <a:spcAft>
                <a:spcPts val="0"/>
              </a:spcAft>
              <a:buClr>
                <a:srgbClr val="888888"/>
              </a:buClr>
              <a:buSzPts val="21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00ACE9"/>
        </a:solidFill>
      </p:bgPr>
    </p:bg>
    <p:spTree>
      <p:nvGrpSpPr>
        <p:cNvPr id="40" name="Shape 40"/>
        <p:cNvGrpSpPr/>
        <p:nvPr/>
      </p:nvGrpSpPr>
      <p:grpSpPr>
        <a:xfrm>
          <a:off x="0" y="0"/>
          <a:ext cx="0" cy="0"/>
          <a:chOff x="0" y="0"/>
          <a:chExt cx="0" cy="0"/>
        </a:xfrm>
      </p:grpSpPr>
      <p:sp>
        <p:nvSpPr>
          <p:cNvPr id="41" name="Google Shape;41;p28"/>
          <p:cNvSpPr/>
          <p:nvPr/>
        </p:nvSpPr>
        <p:spPr>
          <a:xfrm>
            <a:off x="0" y="0"/>
            <a:ext cx="9144000" cy="5143500"/>
          </a:xfrm>
          <a:prstGeom prst="rect">
            <a:avLst/>
          </a:prstGeom>
          <a:solidFill>
            <a:srgbClr val="00AC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28"/>
          <p:cNvSpPr txBox="1"/>
          <p:nvPr>
            <p:ph type="title"/>
          </p:nvPr>
        </p:nvSpPr>
        <p:spPr>
          <a:xfrm>
            <a:off x="642910" y="2978954"/>
            <a:ext cx="7772400" cy="66436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1"/>
              </a:buClr>
              <a:buSzPts val="3400"/>
              <a:buFont typeface="Arial"/>
              <a:buNone/>
              <a:defRPr b="1" sz="34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28"/>
          <p:cNvSpPr txBox="1"/>
          <p:nvPr>
            <p:ph idx="1" type="body"/>
          </p:nvPr>
        </p:nvSpPr>
        <p:spPr>
          <a:xfrm>
            <a:off x="642910" y="3732626"/>
            <a:ext cx="7772400" cy="696512"/>
          </a:xfrm>
          <a:prstGeom prst="rect">
            <a:avLst/>
          </a:prstGeom>
          <a:noFill/>
          <a:ln>
            <a:noFill/>
          </a:ln>
        </p:spPr>
        <p:txBody>
          <a:bodyPr anchorCtr="0" anchor="t" bIns="45700" lIns="91425" spcFirstLastPara="1" rIns="91425" wrap="square" tIns="45700">
            <a:normAutofit/>
          </a:bodyPr>
          <a:lstStyle>
            <a:lvl1pPr indent="-228600" lvl="0" marL="457200" algn="l">
              <a:spcBef>
                <a:spcPts val="320"/>
              </a:spcBef>
              <a:spcAft>
                <a:spcPts val="0"/>
              </a:spcAft>
              <a:buClr>
                <a:schemeClr val="lt1"/>
              </a:buClr>
              <a:buSzPts val="1600"/>
              <a:buNone/>
              <a:defRPr sz="1600">
                <a:solidFill>
                  <a:schemeClr val="lt1"/>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4" name="Google Shape;44;p28"/>
          <p:cNvSpPr/>
          <p:nvPr/>
        </p:nvSpPr>
        <p:spPr>
          <a:xfrm>
            <a:off x="695358" y="2071684"/>
            <a:ext cx="947684" cy="714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5" name="Shape 45"/>
        <p:cNvGrpSpPr/>
        <p:nvPr/>
      </p:nvGrpSpPr>
      <p:grpSpPr>
        <a:xfrm>
          <a:off x="0" y="0"/>
          <a:ext cx="0" cy="0"/>
          <a:chOff x="0" y="0"/>
          <a:chExt cx="0" cy="0"/>
        </a:xfrm>
      </p:grpSpPr>
      <p:sp>
        <p:nvSpPr>
          <p:cNvPr id="46" name="Google Shape;46;p29"/>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00587E"/>
              </a:buClr>
              <a:buSzPts val="3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9"/>
          <p:cNvSpPr txBox="1"/>
          <p:nvPr>
            <p:ph idx="1" type="body"/>
          </p:nvPr>
        </p:nvSpPr>
        <p:spPr>
          <a:xfrm>
            <a:off x="457200" y="1500180"/>
            <a:ext cx="6686568" cy="314327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600"/>
              </a:spcBef>
              <a:spcAft>
                <a:spcPts val="0"/>
              </a:spcAft>
              <a:buClr>
                <a:schemeClr val="dk1"/>
              </a:buClr>
              <a:buSzPts val="1600"/>
              <a:buNone/>
              <a:defRPr/>
            </a:lvl1pPr>
            <a:lvl2pPr indent="-228600" lvl="1" marL="914400" algn="l">
              <a:spcBef>
                <a:spcPts val="360"/>
              </a:spcBef>
              <a:spcAft>
                <a:spcPts val="0"/>
              </a:spcAft>
              <a:buClr>
                <a:schemeClr val="dk1"/>
              </a:buClr>
              <a:buSzPts val="1800"/>
              <a:buNone/>
              <a:defRPr/>
            </a:lvl2pPr>
            <a:lvl3pPr indent="-228600" lvl="2" marL="1371600" algn="l">
              <a:spcBef>
                <a:spcPts val="360"/>
              </a:spcBef>
              <a:spcAft>
                <a:spcPts val="0"/>
              </a:spcAft>
              <a:buClr>
                <a:schemeClr val="dk1"/>
              </a:buClr>
              <a:buSzPts val="1800"/>
              <a:buNone/>
              <a:defRPr/>
            </a:lvl3pPr>
            <a:lvl4pPr indent="-228600" lvl="3" marL="1828800" algn="l">
              <a:spcBef>
                <a:spcPts val="360"/>
              </a:spcBef>
              <a:spcAft>
                <a:spcPts val="0"/>
              </a:spcAft>
              <a:buClr>
                <a:schemeClr val="dk1"/>
              </a:buClr>
              <a:buSzPts val="1800"/>
              <a:buNone/>
              <a:defRPr/>
            </a:lvl4pPr>
            <a:lvl5pPr indent="-228600" lvl="4" marL="2286000" algn="l">
              <a:spcBef>
                <a:spcPts val="36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4"/>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rgbClr val="00587E"/>
              </a:buClr>
              <a:buSzPts val="3400"/>
              <a:buFont typeface="Arial"/>
              <a:buNone/>
              <a:defRPr b="0" i="0" sz="3400" u="none" cap="none" strike="noStrike">
                <a:solidFill>
                  <a:srgbClr val="00587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4"/>
          <p:cNvSpPr txBox="1"/>
          <p:nvPr>
            <p:ph idx="1" type="body"/>
          </p:nvPr>
        </p:nvSpPr>
        <p:spPr>
          <a:xfrm>
            <a:off x="457200" y="1500180"/>
            <a:ext cx="8229600" cy="3143272"/>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spcBef>
                <a:spcPts val="42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2pPr>
            <a:lvl3pPr indent="-228600" lvl="2" marL="1371600" marR="0" rtl="0" algn="l">
              <a:spcBef>
                <a:spcPts val="42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3pPr>
            <a:lvl4pPr indent="-228600" lvl="3" marL="1828800" marR="0" rtl="0" algn="l">
              <a:spcBef>
                <a:spcPts val="42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4pPr>
            <a:lvl5pPr indent="-228600" lvl="4" marL="2286000" marR="0" rtl="0" algn="l">
              <a:spcBef>
                <a:spcPts val="42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 name="Shape 33"/>
        <p:cNvGrpSpPr/>
        <p:nvPr/>
      </p:nvGrpSpPr>
      <p:grpSpPr>
        <a:xfrm>
          <a:off x="0" y="0"/>
          <a:ext cx="0" cy="0"/>
          <a:chOff x="0" y="0"/>
          <a:chExt cx="0" cy="0"/>
        </a:xfrm>
      </p:grpSpPr>
      <p:sp>
        <p:nvSpPr>
          <p:cNvPr id="34" name="Google Shape;34;p26"/>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rgbClr val="00587E"/>
              </a:buClr>
              <a:buSzPts val="3400"/>
              <a:buFont typeface="Arial"/>
              <a:buNone/>
              <a:defRPr b="0" i="0" sz="3400" u="none" cap="none" strike="noStrike">
                <a:solidFill>
                  <a:srgbClr val="00587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Google Shape;35;p26"/>
          <p:cNvSpPr txBox="1"/>
          <p:nvPr>
            <p:ph idx="1" type="body"/>
          </p:nvPr>
        </p:nvSpPr>
        <p:spPr>
          <a:xfrm>
            <a:off x="457200" y="1500180"/>
            <a:ext cx="8229600" cy="3143272"/>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spcBef>
                <a:spcPts val="42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2pPr>
            <a:lvl3pPr indent="-228600" lvl="2" marL="1371600" marR="0" rtl="0" algn="l">
              <a:spcBef>
                <a:spcPts val="42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3pPr>
            <a:lvl4pPr indent="-228600" lvl="3" marL="1828800" marR="0" rtl="0" algn="l">
              <a:spcBef>
                <a:spcPts val="42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4pPr>
            <a:lvl5pPr indent="-228600" lvl="4" marL="2286000" marR="0" rtl="0" algn="l">
              <a:spcBef>
                <a:spcPts val="42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6" r:id="rId1"/>
    <p:sldLayoutId id="2147483657" r:id="rId2"/>
    <p:sldLayoutId id="2147483658" r:id="rId3"/>
    <p:sldLayoutId id="2147483659" r:id="rId4"/>
    <p:sldLayoutId id="2147483660" r:id="rId5"/>
    <p:sldLayoutId id="2147483661"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antibody.tv/works/stuxnet/" TargetMode="External"/><Relationship Id="rId4" Type="http://schemas.openxmlformats.org/officeDocument/2006/relationships/hyperlink" Target="http://www.iaragrinspun.com/#/" TargetMode="External"/><Relationship Id="rId11" Type="http://schemas.openxmlformats.org/officeDocument/2006/relationships/hyperlink" Target="https://audentodigital.com/" TargetMode="External"/><Relationship Id="rId10" Type="http://schemas.openxmlformats.org/officeDocument/2006/relationships/hyperlink" Target="https://gumroad.com/" TargetMode="External"/><Relationship Id="rId12" Type="http://schemas.openxmlformats.org/officeDocument/2006/relationships/hyperlink" Target="https://www.wix.com/" TargetMode="External"/><Relationship Id="rId9" Type="http://schemas.openxmlformats.org/officeDocument/2006/relationships/hyperlink" Target="https://media.karmanproject.org/" TargetMode="External"/><Relationship Id="rId5" Type="http://schemas.openxmlformats.org/officeDocument/2006/relationships/hyperlink" Target="https://shutdown.gallery/" TargetMode="External"/><Relationship Id="rId6" Type="http://schemas.openxmlformats.org/officeDocument/2006/relationships/hyperlink" Target="https://www.netflix.com/lv/" TargetMode="External"/><Relationship Id="rId7" Type="http://schemas.openxmlformats.org/officeDocument/2006/relationships/hyperlink" Target="https://jasonsantamaria.com/" TargetMode="External"/><Relationship Id="rId8" Type="http://schemas.openxmlformats.org/officeDocument/2006/relationships/hyperlink" Target="https://www.apple.com/siri/"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www.devgap.uk/blog/top-12-e-commerce-sites-with-excellent-ux-design/#1_The_Whisky_Exchange" TargetMode="External"/><Relationship Id="rId4" Type="http://schemas.openxmlformats.org/officeDocument/2006/relationships/hyperlink" Target="https://www.devgap.uk/blog/top-12-e-commerce-sites-with-excellent-ux-design/#2_Apple" TargetMode="External"/><Relationship Id="rId11" Type="http://schemas.openxmlformats.org/officeDocument/2006/relationships/hyperlink" Target="https://www.devgap.uk/blog/top-12-e-commerce-sites-with-excellent-ux-design/#7_Zara" TargetMode="External"/><Relationship Id="rId10" Type="http://schemas.openxmlformats.org/officeDocument/2006/relationships/hyperlink" Target="https://www.devgap.uk/blog/top-12-e-commerce-sites-with-excellent-ux-design/#4_Graze" TargetMode="External"/><Relationship Id="rId12" Type="http://schemas.openxmlformats.org/officeDocument/2006/relationships/hyperlink" Target="https://www.zara.com/lv/" TargetMode="External"/><Relationship Id="rId9" Type="http://schemas.openxmlformats.org/officeDocument/2006/relationships/hyperlink" Target="https://bellroy.com/" TargetMode="External"/><Relationship Id="rId5" Type="http://schemas.openxmlformats.org/officeDocument/2006/relationships/hyperlink" Target="https://www.apple.com/lv/" TargetMode="External"/><Relationship Id="rId6" Type="http://schemas.openxmlformats.org/officeDocument/2006/relationships/hyperlink" Target="https://www.devgap.uk/blog/top-12-e-commerce-sites-with-excellent-ux-design/#3_Asos" TargetMode="External"/><Relationship Id="rId7" Type="http://schemas.openxmlformats.org/officeDocument/2006/relationships/hyperlink" Target="https://www.asos.com/" TargetMode="External"/><Relationship Id="rId8" Type="http://schemas.openxmlformats.org/officeDocument/2006/relationships/hyperlink" Target="https://www.devgap.uk/blog/top-12-e-commerce-sites-with-excellent-ux-design/#4_Bellroy"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
          <p:cNvSpPr txBox="1"/>
          <p:nvPr>
            <p:ph type="ctrTitle"/>
          </p:nvPr>
        </p:nvSpPr>
        <p:spPr>
          <a:xfrm>
            <a:off x="611560" y="1995686"/>
            <a:ext cx="6840760" cy="208823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2800"/>
              <a:buFont typeface="Arial"/>
              <a:buNone/>
            </a:pPr>
            <a:r>
              <a:rPr lang="lv-LV" sz="2800"/>
              <a:t>Projekts “Digitalizācijas iniciatīvas studiju kvalitātes pilnveidei augstskolu stratēģiskās specializācijas jomās”</a:t>
            </a:r>
            <a:br>
              <a:rPr lang="lv-LV" sz="2800"/>
            </a:br>
            <a:br>
              <a:rPr lang="lv-LV" sz="1000"/>
            </a:br>
            <a:r>
              <a:rPr lang="lv-LV" sz="1800"/>
              <a:t>Projekta Nr. 8.2.3.0/22/A/005</a:t>
            </a:r>
            <a:endParaRPr b="1" sz="1800"/>
          </a:p>
        </p:txBody>
      </p:sp>
      <p:sp>
        <p:nvSpPr>
          <p:cNvPr id="60" name="Google Shape;60;p1"/>
          <p:cNvSpPr txBox="1"/>
          <p:nvPr>
            <p:ph idx="1" type="subTitle"/>
          </p:nvPr>
        </p:nvSpPr>
        <p:spPr>
          <a:xfrm>
            <a:off x="589338" y="4238838"/>
            <a:ext cx="7079006" cy="57152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600"/>
              <a:buNone/>
            </a:pPr>
            <a:r>
              <a:rPr lang="lv-LV">
                <a:solidFill>
                  <a:schemeClr val="dk1"/>
                </a:solidFill>
              </a:rPr>
              <a:t>Projekta vadošais partneris – Latvijas Biozinātņu un tehnoloģiju universitāte</a:t>
            </a:r>
            <a:endParaRPr/>
          </a:p>
        </p:txBody>
      </p:sp>
      <p:pic>
        <p:nvPicPr>
          <p:cNvPr descr="C:\Users\KristineTi.TMC_A\Pictures\LV_ID_EU_logo_ansamblis_ESF_RGB.jpg" id="61" name="Google Shape;61;p1"/>
          <p:cNvPicPr preferRelativeResize="0"/>
          <p:nvPr/>
        </p:nvPicPr>
        <p:blipFill rotWithShape="1">
          <a:blip r:embed="rId3">
            <a:alphaModFix/>
          </a:blip>
          <a:srcRect b="0" l="0" r="0" t="0"/>
          <a:stretch/>
        </p:blipFill>
        <p:spPr>
          <a:xfrm>
            <a:off x="323528" y="555526"/>
            <a:ext cx="5699125" cy="12852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0"/>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lang="lv-LV"/>
              <a:t>UI / UX dizaina principi</a:t>
            </a:r>
            <a:endParaRPr/>
          </a:p>
        </p:txBody>
      </p:sp>
      <p:sp>
        <p:nvSpPr>
          <p:cNvPr id="122" name="Google Shape;122;p10"/>
          <p:cNvSpPr txBox="1"/>
          <p:nvPr>
            <p:ph idx="1" type="body"/>
          </p:nvPr>
        </p:nvSpPr>
        <p:spPr>
          <a:xfrm>
            <a:off x="326124" y="1724650"/>
            <a:ext cx="2602500" cy="3682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rgbClr val="374151"/>
              </a:buClr>
              <a:buSzPts val="1600"/>
              <a:buNone/>
            </a:pPr>
            <a:r>
              <a:rPr b="1" i="0" lang="lv-LV">
                <a:solidFill>
                  <a:srgbClr val="374151"/>
                </a:solidFill>
                <a:latin typeface="Arial"/>
                <a:ea typeface="Arial"/>
                <a:cs typeface="Arial"/>
                <a:sym typeface="Arial"/>
              </a:rPr>
              <a:t>Saskaņotība </a:t>
            </a:r>
            <a:r>
              <a:rPr b="0" i="0" lang="lv-LV">
                <a:solidFill>
                  <a:srgbClr val="374151"/>
                </a:solidFill>
                <a:latin typeface="Arial"/>
                <a:ea typeface="Arial"/>
                <a:cs typeface="Arial"/>
                <a:sym typeface="Arial"/>
              </a:rPr>
              <a:t>- nodrošinot konsitenci un kopīgu stilu dažādās platformās, veido uzticību un ticamību mērķauditorijā. Nepieciešams nodrošināt vienādu vizuālo stilu gan drukātajos, gan digitālajos mārketinga materiālos. </a:t>
            </a:r>
            <a:endParaRPr/>
          </a:p>
        </p:txBody>
      </p:sp>
      <p:pic>
        <p:nvPicPr>
          <p:cNvPr id="123" name="Google Shape;123;p10"/>
          <p:cNvPicPr preferRelativeResize="0"/>
          <p:nvPr/>
        </p:nvPicPr>
        <p:blipFill rotWithShape="1">
          <a:blip r:embed="rId3">
            <a:alphaModFix/>
          </a:blip>
          <a:srcRect b="0" l="0" r="0" t="0"/>
          <a:stretch/>
        </p:blipFill>
        <p:spPr>
          <a:xfrm>
            <a:off x="3054039" y="1214422"/>
            <a:ext cx="4609441" cy="2351657"/>
          </a:xfrm>
          <a:prstGeom prst="rect">
            <a:avLst/>
          </a:prstGeom>
          <a:noFill/>
          <a:ln>
            <a:noFill/>
          </a:ln>
        </p:spPr>
      </p:pic>
      <p:pic>
        <p:nvPicPr>
          <p:cNvPr id="124" name="Google Shape;124;p10"/>
          <p:cNvPicPr preferRelativeResize="0"/>
          <p:nvPr/>
        </p:nvPicPr>
        <p:blipFill rotWithShape="1">
          <a:blip r:embed="rId4">
            <a:alphaModFix/>
          </a:blip>
          <a:srcRect b="0" l="0" r="0" t="0"/>
          <a:stretch/>
        </p:blipFill>
        <p:spPr>
          <a:xfrm>
            <a:off x="6264505" y="357172"/>
            <a:ext cx="2332729" cy="1950354"/>
          </a:xfrm>
          <a:prstGeom prst="rect">
            <a:avLst/>
          </a:prstGeom>
          <a:noFill/>
          <a:ln>
            <a:noFill/>
          </a:ln>
        </p:spPr>
      </p:pic>
      <p:pic>
        <p:nvPicPr>
          <p:cNvPr id="125" name="Google Shape;125;p10"/>
          <p:cNvPicPr preferRelativeResize="0"/>
          <p:nvPr/>
        </p:nvPicPr>
        <p:blipFill rotWithShape="1">
          <a:blip r:embed="rId5">
            <a:alphaModFix/>
          </a:blip>
          <a:srcRect b="0" l="0" r="0" t="0"/>
          <a:stretch/>
        </p:blipFill>
        <p:spPr>
          <a:xfrm>
            <a:off x="4339476" y="2924392"/>
            <a:ext cx="4355976" cy="190789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1"/>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lang="lv-LV"/>
              <a:t>UI / UX dizaina principi</a:t>
            </a:r>
            <a:endParaRPr/>
          </a:p>
        </p:txBody>
      </p:sp>
      <p:sp>
        <p:nvSpPr>
          <p:cNvPr id="132" name="Google Shape;132;p11"/>
          <p:cNvSpPr txBox="1"/>
          <p:nvPr>
            <p:ph idx="1" type="body"/>
          </p:nvPr>
        </p:nvSpPr>
        <p:spPr>
          <a:xfrm>
            <a:off x="323528" y="1265160"/>
            <a:ext cx="2592288" cy="3682854"/>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rgbClr val="374151"/>
              </a:buClr>
              <a:buSzPts val="1600"/>
              <a:buNone/>
            </a:pPr>
            <a:r>
              <a:rPr b="1" i="0" lang="lv-LV" sz="1600">
                <a:solidFill>
                  <a:srgbClr val="374151"/>
                </a:solidFill>
                <a:latin typeface="Arial"/>
                <a:ea typeface="Arial"/>
                <a:cs typeface="Arial"/>
                <a:sym typeface="Arial"/>
              </a:rPr>
              <a:t>Krāsu palete un attēli </a:t>
            </a:r>
            <a:r>
              <a:rPr b="0" i="0" lang="lv-LV" sz="1600">
                <a:solidFill>
                  <a:srgbClr val="374151"/>
                </a:solidFill>
                <a:latin typeface="Arial"/>
                <a:ea typeface="Arial"/>
                <a:cs typeface="Arial"/>
                <a:sym typeface="Arial"/>
              </a:rPr>
              <a:t>- Tīmekļa dizainā var izmantot miljoniem krāsu kombināciju. Tomēr nevajag izmantot pārāk daudz krāsu - trīs līdz piecas krāsas dizainā. Nevajadzīgi attēli vai tie, kas neizstāsta stāstu vai nenodrošina vērtību, nav ieteicami.</a:t>
            </a:r>
            <a:endParaRPr sz="1300"/>
          </a:p>
        </p:txBody>
      </p:sp>
      <p:pic>
        <p:nvPicPr>
          <p:cNvPr id="133" name="Google Shape;133;p11"/>
          <p:cNvPicPr preferRelativeResize="0"/>
          <p:nvPr/>
        </p:nvPicPr>
        <p:blipFill rotWithShape="1">
          <a:blip r:embed="rId3">
            <a:alphaModFix/>
          </a:blip>
          <a:srcRect b="0" l="0" r="0" t="0"/>
          <a:stretch/>
        </p:blipFill>
        <p:spPr>
          <a:xfrm>
            <a:off x="2836732" y="1265160"/>
            <a:ext cx="6271772" cy="317879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2"/>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lang="lv-LV"/>
              <a:t>UI / UX dizaina principi</a:t>
            </a:r>
            <a:endParaRPr/>
          </a:p>
        </p:txBody>
      </p:sp>
      <p:sp>
        <p:nvSpPr>
          <p:cNvPr id="140" name="Google Shape;140;p12"/>
          <p:cNvSpPr txBox="1"/>
          <p:nvPr>
            <p:ph idx="1" type="body"/>
          </p:nvPr>
        </p:nvSpPr>
        <p:spPr>
          <a:xfrm>
            <a:off x="323528" y="1779662"/>
            <a:ext cx="2592288" cy="3682854"/>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rgbClr val="374151"/>
              </a:buClr>
              <a:buSzPts val="1600"/>
              <a:buNone/>
            </a:pPr>
            <a:r>
              <a:rPr b="1" i="0" lang="lv-LV">
                <a:solidFill>
                  <a:srgbClr val="374151"/>
                </a:solidFill>
                <a:latin typeface="Arial"/>
                <a:ea typeface="Arial"/>
                <a:cs typeface="Arial"/>
                <a:sym typeface="Arial"/>
              </a:rPr>
              <a:t>Ātra ielāde </a:t>
            </a:r>
            <a:r>
              <a:rPr b="0" i="0" lang="lv-LV">
                <a:solidFill>
                  <a:srgbClr val="374151"/>
                </a:solidFill>
                <a:latin typeface="Arial"/>
                <a:ea typeface="Arial"/>
                <a:cs typeface="Arial"/>
                <a:sym typeface="Arial"/>
              </a:rPr>
              <a:t>- šodienas pasaulē </a:t>
            </a:r>
            <a:r>
              <a:rPr lang="lv-LV">
                <a:solidFill>
                  <a:srgbClr val="374151"/>
                </a:solidFill>
                <a:latin typeface="Arial"/>
                <a:ea typeface="Arial"/>
                <a:cs typeface="Arial"/>
                <a:sym typeface="Arial"/>
              </a:rPr>
              <a:t>pats svarīgākais ir laiks</a:t>
            </a:r>
            <a:r>
              <a:rPr b="0" i="0" lang="lv-LV">
                <a:solidFill>
                  <a:srgbClr val="374151"/>
                </a:solidFill>
                <a:latin typeface="Arial"/>
                <a:ea typeface="Arial"/>
                <a:cs typeface="Arial"/>
                <a:sym typeface="Arial"/>
              </a:rPr>
              <a:t>, tādēļ jānodrošina, ka vietne ielādējas ātri. Jo ilgāk tīmekļa vietnei vajag ielādēties, jo lielākas ir iespējas, ka klienti atstās vietni. </a:t>
            </a:r>
            <a:endParaRPr sz="1300"/>
          </a:p>
        </p:txBody>
      </p:sp>
      <p:pic>
        <p:nvPicPr>
          <p:cNvPr id="141" name="Google Shape;141;p12"/>
          <p:cNvPicPr preferRelativeResize="0"/>
          <p:nvPr/>
        </p:nvPicPr>
        <p:blipFill rotWithShape="1">
          <a:blip r:embed="rId3">
            <a:alphaModFix/>
          </a:blip>
          <a:srcRect b="0" l="0" r="0" t="0"/>
          <a:stretch/>
        </p:blipFill>
        <p:spPr>
          <a:xfrm>
            <a:off x="2797464" y="1279228"/>
            <a:ext cx="6299455" cy="285038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3"/>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lang="lv-LV"/>
              <a:t>UI / UX dizaina principi</a:t>
            </a:r>
            <a:endParaRPr/>
          </a:p>
        </p:txBody>
      </p:sp>
      <p:sp>
        <p:nvSpPr>
          <p:cNvPr id="148" name="Google Shape;148;p13"/>
          <p:cNvSpPr txBox="1"/>
          <p:nvPr>
            <p:ph idx="1" type="body"/>
          </p:nvPr>
        </p:nvSpPr>
        <p:spPr>
          <a:xfrm>
            <a:off x="95518" y="1425041"/>
            <a:ext cx="2592288" cy="2962774"/>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rgbClr val="374151"/>
              </a:buClr>
              <a:buSzPts val="1600"/>
              <a:buNone/>
            </a:pPr>
            <a:r>
              <a:rPr b="1" i="0" lang="lv-LV">
                <a:solidFill>
                  <a:srgbClr val="374151"/>
                </a:solidFill>
                <a:latin typeface="Arial"/>
                <a:ea typeface="Arial"/>
                <a:cs typeface="Arial"/>
                <a:sym typeface="Arial"/>
              </a:rPr>
              <a:t>Viegla navigācija </a:t>
            </a:r>
            <a:r>
              <a:rPr b="0" i="0" lang="lv-LV">
                <a:solidFill>
                  <a:srgbClr val="374151"/>
                </a:solidFill>
                <a:latin typeface="Arial"/>
                <a:ea typeface="Arial"/>
                <a:cs typeface="Arial"/>
                <a:sym typeface="Arial"/>
              </a:rPr>
              <a:t>– vienkārša navigācija ir atslēga tīmekļa vietnes izstrādē. Navigācijai jābūt viegli saprotamai, ar loģisku hierarhiju. Tādējādi lietotāji var viegli pārvietoties no vienas vietnes sadaļas uz citu, un tas jāuztur vienāds visās lapās.</a:t>
            </a:r>
            <a:endParaRPr sz="1300"/>
          </a:p>
        </p:txBody>
      </p:sp>
      <p:pic>
        <p:nvPicPr>
          <p:cNvPr id="149" name="Google Shape;149;p13"/>
          <p:cNvPicPr preferRelativeResize="0"/>
          <p:nvPr/>
        </p:nvPicPr>
        <p:blipFill rotWithShape="1">
          <a:blip r:embed="rId3">
            <a:alphaModFix/>
          </a:blip>
          <a:srcRect b="0" l="0" r="0" t="0"/>
          <a:stretch/>
        </p:blipFill>
        <p:spPr>
          <a:xfrm>
            <a:off x="2699792" y="1265160"/>
            <a:ext cx="6424590" cy="328253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4"/>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lang="lv-LV"/>
              <a:t>UI / UX dizaina trendi</a:t>
            </a:r>
            <a:endParaRPr/>
          </a:p>
        </p:txBody>
      </p:sp>
      <p:sp>
        <p:nvSpPr>
          <p:cNvPr id="155" name="Google Shape;155;p14"/>
          <p:cNvSpPr txBox="1"/>
          <p:nvPr>
            <p:ph idx="1" type="body"/>
          </p:nvPr>
        </p:nvSpPr>
        <p:spPr>
          <a:xfrm>
            <a:off x="457200" y="1500180"/>
            <a:ext cx="6686568" cy="3143272"/>
          </a:xfrm>
          <a:prstGeom prst="rect">
            <a:avLst/>
          </a:prstGeom>
          <a:noFill/>
          <a:ln>
            <a:noFill/>
          </a:ln>
        </p:spPr>
        <p:txBody>
          <a:bodyPr anchorCtr="0" anchor="t" bIns="45700" lIns="91425" spcFirstLastPara="1" rIns="91425" wrap="square" tIns="45700">
            <a:normAutofit fontScale="92500" lnSpcReduction="20000"/>
          </a:bodyPr>
          <a:lstStyle/>
          <a:p>
            <a:pPr indent="-285750" lvl="0" marL="285750" rtl="0" algn="l">
              <a:lnSpc>
                <a:spcPct val="120000"/>
              </a:lnSpc>
              <a:spcBef>
                <a:spcPts val="0"/>
              </a:spcBef>
              <a:spcAft>
                <a:spcPts val="0"/>
              </a:spcAft>
              <a:buClr>
                <a:schemeClr val="dk1"/>
              </a:buClr>
              <a:buSzPct val="100000"/>
              <a:buFont typeface="Arial"/>
              <a:buChar char="•"/>
            </a:pPr>
            <a:r>
              <a:rPr lang="lv-LV"/>
              <a:t>Kustības dizains - </a:t>
            </a:r>
            <a:r>
              <a:rPr lang="lv-LV" u="sng">
                <a:solidFill>
                  <a:schemeClr val="hlink"/>
                </a:solidFill>
                <a:hlinkClick r:id="rId3"/>
              </a:rPr>
              <a:t>https://antibody.tv/works/stuxnet/</a:t>
            </a:r>
            <a:r>
              <a:rPr lang="lv-LV"/>
              <a:t> </a:t>
            </a:r>
            <a:endParaRPr/>
          </a:p>
          <a:p>
            <a:pPr indent="-285750" lvl="0" marL="285750" rtl="0" algn="l">
              <a:lnSpc>
                <a:spcPct val="120000"/>
              </a:lnSpc>
              <a:spcBef>
                <a:spcPts val="600"/>
              </a:spcBef>
              <a:spcAft>
                <a:spcPts val="0"/>
              </a:spcAft>
              <a:buClr>
                <a:schemeClr val="dk1"/>
              </a:buClr>
              <a:buSzPct val="100000"/>
              <a:buFont typeface="Arial"/>
              <a:buChar char="•"/>
            </a:pPr>
            <a:r>
              <a:rPr lang="lv-LV"/>
              <a:t>Pielāgotas kursora mijiedarbības - </a:t>
            </a:r>
            <a:r>
              <a:rPr lang="lv-LV" u="sng">
                <a:solidFill>
                  <a:schemeClr val="hlink"/>
                </a:solidFill>
                <a:hlinkClick r:id="rId4"/>
              </a:rPr>
              <a:t>http://www.iaragrinspun.com/#/</a:t>
            </a:r>
            <a:r>
              <a:rPr lang="lv-LV"/>
              <a:t> </a:t>
            </a:r>
            <a:endParaRPr/>
          </a:p>
          <a:p>
            <a:pPr indent="-285750" lvl="0" marL="285750" rtl="0" algn="l">
              <a:lnSpc>
                <a:spcPct val="120000"/>
              </a:lnSpc>
              <a:spcBef>
                <a:spcPts val="600"/>
              </a:spcBef>
              <a:spcAft>
                <a:spcPts val="0"/>
              </a:spcAft>
              <a:buClr>
                <a:schemeClr val="dk1"/>
              </a:buClr>
              <a:buSzPct val="100000"/>
              <a:buFont typeface="Arial"/>
              <a:buChar char="•"/>
            </a:pPr>
            <a:r>
              <a:rPr lang="lv-LV"/>
              <a:t>VR un AR (virtuālā un paplašinātā realitāte) - </a:t>
            </a:r>
            <a:r>
              <a:rPr lang="lv-LV" u="sng">
                <a:solidFill>
                  <a:schemeClr val="hlink"/>
                </a:solidFill>
                <a:hlinkClick r:id="rId5"/>
              </a:rPr>
              <a:t>https://shutdown.gallery/</a:t>
            </a:r>
            <a:r>
              <a:rPr lang="lv-LV"/>
              <a:t> </a:t>
            </a:r>
            <a:endParaRPr/>
          </a:p>
          <a:p>
            <a:pPr indent="-285750" lvl="0" marL="285750" rtl="0" algn="l">
              <a:lnSpc>
                <a:spcPct val="120000"/>
              </a:lnSpc>
              <a:spcBef>
                <a:spcPts val="600"/>
              </a:spcBef>
              <a:spcAft>
                <a:spcPts val="0"/>
              </a:spcAft>
              <a:buClr>
                <a:schemeClr val="dk1"/>
              </a:buClr>
              <a:buSzPct val="100000"/>
              <a:buFont typeface="Arial"/>
              <a:buChar char="•"/>
            </a:pPr>
            <a:r>
              <a:rPr lang="lv-LV"/>
              <a:t>Tumšais režīms - </a:t>
            </a:r>
            <a:r>
              <a:rPr lang="lv-LV" u="sng">
                <a:solidFill>
                  <a:schemeClr val="hlink"/>
                </a:solidFill>
                <a:hlinkClick r:id="rId6"/>
              </a:rPr>
              <a:t>https://www.netflix.com/lv/</a:t>
            </a:r>
            <a:r>
              <a:rPr lang="lv-LV"/>
              <a:t> </a:t>
            </a:r>
            <a:endParaRPr/>
          </a:p>
          <a:p>
            <a:pPr indent="-285750" lvl="0" marL="285750" rtl="0" algn="l">
              <a:lnSpc>
                <a:spcPct val="120000"/>
              </a:lnSpc>
              <a:spcBef>
                <a:spcPts val="600"/>
              </a:spcBef>
              <a:spcAft>
                <a:spcPts val="0"/>
              </a:spcAft>
              <a:buClr>
                <a:schemeClr val="dk1"/>
              </a:buClr>
              <a:buSzPct val="100000"/>
              <a:buFont typeface="Arial"/>
              <a:buChar char="•"/>
            </a:pPr>
            <a:r>
              <a:rPr lang="lv-LV"/>
              <a:t>Spilgtākas un raksturīgākas fontu formas – </a:t>
            </a:r>
            <a:r>
              <a:rPr lang="lv-LV" u="sng">
                <a:solidFill>
                  <a:schemeClr val="hlink"/>
                </a:solidFill>
                <a:hlinkClick r:id="rId7"/>
              </a:rPr>
              <a:t>https://jasonsantamaria.com/</a:t>
            </a:r>
            <a:r>
              <a:rPr lang="lv-LV"/>
              <a:t> </a:t>
            </a:r>
            <a:endParaRPr/>
          </a:p>
          <a:p>
            <a:pPr indent="-285750" lvl="0" marL="285750" rtl="0" algn="l">
              <a:lnSpc>
                <a:spcPct val="120000"/>
              </a:lnSpc>
              <a:spcBef>
                <a:spcPts val="600"/>
              </a:spcBef>
              <a:spcAft>
                <a:spcPts val="0"/>
              </a:spcAft>
              <a:buClr>
                <a:schemeClr val="dk1"/>
              </a:buClr>
              <a:buSzPct val="100000"/>
              <a:buFont typeface="Arial"/>
              <a:buChar char="•"/>
            </a:pPr>
            <a:r>
              <a:rPr lang="lv-LV"/>
              <a:t>Balsu mijiedarbības - </a:t>
            </a:r>
            <a:r>
              <a:rPr lang="lv-LV" u="sng">
                <a:solidFill>
                  <a:schemeClr val="hlink"/>
                </a:solidFill>
                <a:hlinkClick r:id="rId8"/>
              </a:rPr>
              <a:t>https://www.apple.com/siri/</a:t>
            </a:r>
            <a:r>
              <a:rPr lang="lv-LV"/>
              <a:t> </a:t>
            </a:r>
            <a:endParaRPr/>
          </a:p>
          <a:p>
            <a:pPr indent="-285750" lvl="0" marL="285750" rtl="0" algn="l">
              <a:lnSpc>
                <a:spcPct val="120000"/>
              </a:lnSpc>
              <a:spcBef>
                <a:spcPts val="600"/>
              </a:spcBef>
              <a:spcAft>
                <a:spcPts val="0"/>
              </a:spcAft>
              <a:buClr>
                <a:schemeClr val="dk1"/>
              </a:buClr>
              <a:buSzPct val="100000"/>
              <a:buFont typeface="Arial"/>
              <a:buChar char="•"/>
            </a:pPr>
            <a:r>
              <a:rPr lang="lv-LV"/>
              <a:t>Gradienti - </a:t>
            </a:r>
            <a:r>
              <a:rPr lang="lv-LV" u="sng">
                <a:solidFill>
                  <a:schemeClr val="hlink"/>
                </a:solidFill>
                <a:hlinkClick r:id="rId9"/>
              </a:rPr>
              <a:t>https://media.karmanproject.org/</a:t>
            </a:r>
            <a:r>
              <a:rPr lang="lv-LV"/>
              <a:t> </a:t>
            </a:r>
            <a:endParaRPr/>
          </a:p>
          <a:p>
            <a:pPr indent="-285750" lvl="0" marL="285750" rtl="0" algn="l">
              <a:lnSpc>
                <a:spcPct val="120000"/>
              </a:lnSpc>
              <a:spcBef>
                <a:spcPts val="600"/>
              </a:spcBef>
              <a:spcAft>
                <a:spcPts val="0"/>
              </a:spcAft>
              <a:buClr>
                <a:schemeClr val="dk1"/>
              </a:buClr>
              <a:buSzPct val="100000"/>
              <a:buFont typeface="Arial"/>
              <a:buChar char="•"/>
            </a:pPr>
            <a:r>
              <a:rPr lang="lv-LV"/>
              <a:t>Vienkāršošana un Brutālisms - </a:t>
            </a:r>
            <a:r>
              <a:rPr lang="lv-LV" u="sng">
                <a:solidFill>
                  <a:schemeClr val="hlink"/>
                </a:solidFill>
                <a:hlinkClick r:id="rId10"/>
              </a:rPr>
              <a:t>https://gumroad.com/</a:t>
            </a:r>
            <a:r>
              <a:rPr lang="lv-LV"/>
              <a:t> </a:t>
            </a:r>
            <a:endParaRPr/>
          </a:p>
          <a:p>
            <a:pPr indent="-285750" lvl="0" marL="285750" rtl="0" algn="l">
              <a:lnSpc>
                <a:spcPct val="120000"/>
              </a:lnSpc>
              <a:spcBef>
                <a:spcPts val="600"/>
              </a:spcBef>
              <a:spcAft>
                <a:spcPts val="0"/>
              </a:spcAft>
              <a:buClr>
                <a:schemeClr val="dk1"/>
              </a:buClr>
              <a:buSzPct val="100000"/>
              <a:buFont typeface="Arial"/>
              <a:buChar char="•"/>
            </a:pPr>
            <a:r>
              <a:rPr lang="lv-LV"/>
              <a:t>Skrolējama stāstīšana - </a:t>
            </a:r>
            <a:r>
              <a:rPr lang="lv-LV" u="sng">
                <a:solidFill>
                  <a:schemeClr val="hlink"/>
                </a:solidFill>
                <a:hlinkClick r:id="rId11"/>
              </a:rPr>
              <a:t>https://audentodigital.com/</a:t>
            </a:r>
            <a:r>
              <a:rPr lang="lv-LV"/>
              <a:t> </a:t>
            </a:r>
            <a:endParaRPr/>
          </a:p>
          <a:p>
            <a:pPr indent="-285750" lvl="0" marL="285750" rtl="0" algn="l">
              <a:lnSpc>
                <a:spcPct val="120000"/>
              </a:lnSpc>
              <a:spcBef>
                <a:spcPts val="600"/>
              </a:spcBef>
              <a:spcAft>
                <a:spcPts val="0"/>
              </a:spcAft>
              <a:buClr>
                <a:schemeClr val="dk1"/>
              </a:buClr>
              <a:buSzPct val="100000"/>
              <a:buFont typeface="Arial"/>
              <a:buChar char="•"/>
            </a:pPr>
            <a:r>
              <a:rPr lang="lv-LV"/>
              <a:t>AI vadīts dizains - </a:t>
            </a:r>
            <a:r>
              <a:rPr lang="lv-LV" u="sng">
                <a:solidFill>
                  <a:schemeClr val="hlink"/>
                </a:solidFill>
                <a:hlinkClick r:id="rId12"/>
              </a:rPr>
              <a:t>https://www.wix.com/</a:t>
            </a:r>
            <a:r>
              <a:rPr lang="lv-LV"/>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5"/>
          <p:cNvSpPr txBox="1"/>
          <p:nvPr>
            <p:ph type="title"/>
          </p:nvPr>
        </p:nvSpPr>
        <p:spPr>
          <a:xfrm>
            <a:off x="457200" y="357175"/>
            <a:ext cx="7038600" cy="8574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00587E"/>
              </a:buClr>
              <a:buSzPct val="100000"/>
              <a:buFont typeface="Arial"/>
              <a:buNone/>
            </a:pPr>
            <a:r>
              <a:rPr lang="lv-LV"/>
              <a:t>E-komercijas veikala UI / UX principi –</a:t>
            </a:r>
            <a:br>
              <a:rPr lang="lv-LV"/>
            </a:br>
            <a:r>
              <a:rPr lang="lv-LV"/>
              <a:t>Vienkāršs – minimālisms</a:t>
            </a:r>
            <a:endParaRPr/>
          </a:p>
        </p:txBody>
      </p:sp>
      <p:pic>
        <p:nvPicPr>
          <p:cNvPr id="161" name="Google Shape;161;p15"/>
          <p:cNvPicPr preferRelativeResize="0"/>
          <p:nvPr>
            <p:ph idx="1" type="body"/>
          </p:nvPr>
        </p:nvPicPr>
        <p:blipFill rotWithShape="1">
          <a:blip r:embed="rId3">
            <a:alphaModFix/>
          </a:blip>
          <a:srcRect b="0" l="0" r="0" t="0"/>
          <a:stretch/>
        </p:blipFill>
        <p:spPr>
          <a:xfrm>
            <a:off x="626409" y="1500188"/>
            <a:ext cx="6348132" cy="31432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6"/>
          <p:cNvSpPr txBox="1"/>
          <p:nvPr>
            <p:ph type="title"/>
          </p:nvPr>
        </p:nvSpPr>
        <p:spPr>
          <a:xfrm>
            <a:off x="457200" y="357175"/>
            <a:ext cx="7293600" cy="8574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00587E"/>
              </a:buClr>
              <a:buSzPct val="100000"/>
              <a:buFont typeface="Arial"/>
              <a:buNone/>
            </a:pPr>
            <a:r>
              <a:rPr lang="lv-LV"/>
              <a:t>E-komercijas veikala UI / UX principi –</a:t>
            </a:r>
            <a:br>
              <a:rPr lang="lv-LV"/>
            </a:br>
            <a:r>
              <a:rPr lang="lv-LV"/>
              <a:t>Vienkārša navigācija</a:t>
            </a:r>
            <a:endParaRPr/>
          </a:p>
        </p:txBody>
      </p:sp>
      <p:pic>
        <p:nvPicPr>
          <p:cNvPr id="167" name="Google Shape;167;p16"/>
          <p:cNvPicPr preferRelativeResize="0"/>
          <p:nvPr>
            <p:ph idx="1" type="body"/>
          </p:nvPr>
        </p:nvPicPr>
        <p:blipFill rotWithShape="1">
          <a:blip r:embed="rId3">
            <a:alphaModFix/>
          </a:blip>
          <a:srcRect b="0" l="0" r="0" t="0"/>
          <a:stretch/>
        </p:blipFill>
        <p:spPr>
          <a:xfrm>
            <a:off x="582386" y="1500188"/>
            <a:ext cx="6436178" cy="31432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7"/>
          <p:cNvSpPr txBox="1"/>
          <p:nvPr>
            <p:ph type="title"/>
          </p:nvPr>
        </p:nvSpPr>
        <p:spPr>
          <a:xfrm>
            <a:off x="457200" y="357172"/>
            <a:ext cx="7283152" cy="85725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00587E"/>
              </a:buClr>
              <a:buSzPct val="100000"/>
              <a:buFont typeface="Arial"/>
              <a:buNone/>
            </a:pPr>
            <a:r>
              <a:rPr lang="lv-LV"/>
              <a:t>E-komercijas veikala UI / UX principi –</a:t>
            </a:r>
            <a:br>
              <a:rPr lang="lv-LV"/>
            </a:br>
            <a:r>
              <a:rPr lang="lv-LV"/>
              <a:t>Lietotājiem draudzīgi produktu apraksti</a:t>
            </a:r>
            <a:endParaRPr/>
          </a:p>
        </p:txBody>
      </p:sp>
      <p:pic>
        <p:nvPicPr>
          <p:cNvPr id="173" name="Google Shape;173;p17"/>
          <p:cNvPicPr preferRelativeResize="0"/>
          <p:nvPr>
            <p:ph idx="1" type="body"/>
          </p:nvPr>
        </p:nvPicPr>
        <p:blipFill rotWithShape="1">
          <a:blip r:embed="rId3">
            <a:alphaModFix/>
          </a:blip>
          <a:srcRect b="0" l="0" r="0" t="0"/>
          <a:stretch/>
        </p:blipFill>
        <p:spPr>
          <a:xfrm>
            <a:off x="589555" y="1500188"/>
            <a:ext cx="6421839" cy="31432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8"/>
          <p:cNvSpPr txBox="1"/>
          <p:nvPr>
            <p:ph type="title"/>
          </p:nvPr>
        </p:nvSpPr>
        <p:spPr>
          <a:xfrm>
            <a:off x="457200" y="357172"/>
            <a:ext cx="7283152" cy="85725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00587E"/>
              </a:buClr>
              <a:buSzPct val="100000"/>
              <a:buFont typeface="Arial"/>
              <a:buNone/>
            </a:pPr>
            <a:r>
              <a:rPr lang="lv-LV"/>
              <a:t>E-komercijas veikala UI / UX principi –</a:t>
            </a:r>
            <a:br>
              <a:rPr lang="lv-LV"/>
            </a:br>
            <a:r>
              <a:rPr lang="lv-LV"/>
              <a:t>Redzamas darbību pogas</a:t>
            </a:r>
            <a:endParaRPr/>
          </a:p>
        </p:txBody>
      </p:sp>
      <p:pic>
        <p:nvPicPr>
          <p:cNvPr id="179" name="Google Shape;179;p18"/>
          <p:cNvPicPr preferRelativeResize="0"/>
          <p:nvPr>
            <p:ph idx="1" type="body"/>
          </p:nvPr>
        </p:nvPicPr>
        <p:blipFill rotWithShape="1">
          <a:blip r:embed="rId3">
            <a:alphaModFix/>
          </a:blip>
          <a:srcRect b="0" l="0" r="0" t="0"/>
          <a:stretch/>
        </p:blipFill>
        <p:spPr>
          <a:xfrm>
            <a:off x="550499" y="1500188"/>
            <a:ext cx="6499951" cy="31432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9"/>
          <p:cNvSpPr txBox="1"/>
          <p:nvPr>
            <p:ph type="title"/>
          </p:nvPr>
        </p:nvSpPr>
        <p:spPr>
          <a:xfrm>
            <a:off x="457200" y="357172"/>
            <a:ext cx="7283152" cy="85725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00587E"/>
              </a:buClr>
              <a:buSzPct val="100000"/>
              <a:buFont typeface="Arial"/>
              <a:buNone/>
            </a:pPr>
            <a:r>
              <a:rPr lang="lv-LV"/>
              <a:t>E-komercijas veikala UI / UX principi –</a:t>
            </a:r>
            <a:br>
              <a:rPr lang="lv-LV"/>
            </a:br>
            <a:r>
              <a:rPr lang="lv-LV"/>
              <a:t>Vizuāla hierarhija</a:t>
            </a:r>
            <a:endParaRPr/>
          </a:p>
        </p:txBody>
      </p:sp>
      <p:pic>
        <p:nvPicPr>
          <p:cNvPr id="185" name="Google Shape;185;p19"/>
          <p:cNvPicPr preferRelativeResize="0"/>
          <p:nvPr>
            <p:ph idx="1" type="body"/>
          </p:nvPr>
        </p:nvPicPr>
        <p:blipFill rotWithShape="1">
          <a:blip r:embed="rId3">
            <a:alphaModFix/>
          </a:blip>
          <a:srcRect b="0" l="0" r="0" t="0"/>
          <a:stretch/>
        </p:blipFill>
        <p:spPr>
          <a:xfrm>
            <a:off x="606852" y="1500188"/>
            <a:ext cx="6387245" cy="3143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2"/>
          <p:cNvSpPr txBox="1"/>
          <p:nvPr>
            <p:ph type="ctrTitle"/>
          </p:nvPr>
        </p:nvSpPr>
        <p:spPr>
          <a:xfrm>
            <a:off x="571472" y="2143122"/>
            <a:ext cx="7486648" cy="1102519"/>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400"/>
              <a:buFont typeface="Arial"/>
              <a:buNone/>
            </a:pPr>
            <a:r>
              <a:rPr b="1" lang="lv-LV"/>
              <a:t>DIGITĀLAIS MĀRKETINGS</a:t>
            </a:r>
            <a:endParaRPr b="1"/>
          </a:p>
        </p:txBody>
      </p:sp>
      <p:sp>
        <p:nvSpPr>
          <p:cNvPr id="67" name="Google Shape;67;p2"/>
          <p:cNvSpPr txBox="1"/>
          <p:nvPr>
            <p:ph idx="1" type="subTitle"/>
          </p:nvPr>
        </p:nvSpPr>
        <p:spPr>
          <a:xfrm>
            <a:off x="571472" y="3429006"/>
            <a:ext cx="7529538" cy="135732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1"/>
              </a:buClr>
              <a:buSzPts val="1600"/>
              <a:buNone/>
            </a:pPr>
            <a:r>
              <a:rPr lang="lv-LV"/>
              <a:t>Anna Nikolajeva</a:t>
            </a:r>
            <a:endParaRPr/>
          </a:p>
        </p:txBody>
      </p:sp>
      <p:sp>
        <p:nvSpPr>
          <p:cNvPr id="68" name="Google Shape;68;p2"/>
          <p:cNvSpPr/>
          <p:nvPr/>
        </p:nvSpPr>
        <p:spPr>
          <a:xfrm>
            <a:off x="695358" y="3143254"/>
            <a:ext cx="1876378" cy="7142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0"/>
          <p:cNvSpPr txBox="1"/>
          <p:nvPr>
            <p:ph type="title"/>
          </p:nvPr>
        </p:nvSpPr>
        <p:spPr>
          <a:xfrm>
            <a:off x="457200" y="357172"/>
            <a:ext cx="7283152" cy="85725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00587E"/>
              </a:buClr>
              <a:buSzPct val="100000"/>
              <a:buFont typeface="Arial"/>
              <a:buNone/>
            </a:pPr>
            <a:r>
              <a:rPr lang="lv-LV"/>
              <a:t>E-komercijas veikala UI / UX principi –</a:t>
            </a:r>
            <a:br>
              <a:rPr lang="lv-LV"/>
            </a:br>
            <a:r>
              <a:rPr lang="lv-LV"/>
              <a:t>Responsīvs dizains </a:t>
            </a:r>
            <a:endParaRPr/>
          </a:p>
        </p:txBody>
      </p:sp>
      <p:pic>
        <p:nvPicPr>
          <p:cNvPr id="191" name="Google Shape;191;p20"/>
          <p:cNvPicPr preferRelativeResize="0"/>
          <p:nvPr>
            <p:ph idx="1" type="body"/>
          </p:nvPr>
        </p:nvPicPr>
        <p:blipFill rotWithShape="1">
          <a:blip r:embed="rId3">
            <a:alphaModFix/>
          </a:blip>
          <a:srcRect b="0" l="0" r="0" t="0"/>
          <a:stretch/>
        </p:blipFill>
        <p:spPr>
          <a:xfrm>
            <a:off x="2059038" y="1500188"/>
            <a:ext cx="3482873" cy="31432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1"/>
          <p:cNvSpPr txBox="1"/>
          <p:nvPr>
            <p:ph type="title"/>
          </p:nvPr>
        </p:nvSpPr>
        <p:spPr>
          <a:xfrm>
            <a:off x="457200" y="357172"/>
            <a:ext cx="7283152" cy="85725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00587E"/>
              </a:buClr>
              <a:buSzPct val="100000"/>
              <a:buFont typeface="Arial"/>
              <a:buNone/>
            </a:pPr>
            <a:r>
              <a:rPr lang="lv-LV"/>
              <a:t>E-komercijas veikala UI / UX principi –</a:t>
            </a:r>
            <a:br>
              <a:rPr lang="lv-LV"/>
            </a:br>
            <a:r>
              <a:rPr lang="lv-LV"/>
              <a:t>Pieejamība</a:t>
            </a:r>
            <a:endParaRPr/>
          </a:p>
        </p:txBody>
      </p:sp>
      <p:pic>
        <p:nvPicPr>
          <p:cNvPr id="197" name="Google Shape;197;p21"/>
          <p:cNvPicPr preferRelativeResize="0"/>
          <p:nvPr>
            <p:ph idx="1" type="body"/>
          </p:nvPr>
        </p:nvPicPr>
        <p:blipFill rotWithShape="1">
          <a:blip r:embed="rId3">
            <a:alphaModFix/>
          </a:blip>
          <a:srcRect b="0" l="0" r="0" t="0"/>
          <a:stretch/>
        </p:blipFill>
        <p:spPr>
          <a:xfrm>
            <a:off x="574061" y="1500188"/>
            <a:ext cx="6452827" cy="31432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2"/>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00587E"/>
              </a:buClr>
              <a:buSzPct val="100000"/>
              <a:buFont typeface="Arial"/>
              <a:buNone/>
            </a:pPr>
            <a:r>
              <a:rPr lang="lv-LV"/>
              <a:t>Labākie e-komercijas veikalu piemēri</a:t>
            </a:r>
            <a:endParaRPr/>
          </a:p>
        </p:txBody>
      </p:sp>
      <p:sp>
        <p:nvSpPr>
          <p:cNvPr id="203" name="Google Shape;203;p22"/>
          <p:cNvSpPr txBox="1"/>
          <p:nvPr>
            <p:ph idx="1" type="body"/>
          </p:nvPr>
        </p:nvSpPr>
        <p:spPr>
          <a:xfrm>
            <a:off x="457200" y="1500180"/>
            <a:ext cx="6686568" cy="3143272"/>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dk1"/>
              </a:buClr>
              <a:buSzPts val="1600"/>
              <a:buNone/>
            </a:pPr>
            <a:r>
              <a:rPr b="0" i="0" lang="lv-LV" u="sng">
                <a:solidFill>
                  <a:schemeClr val="hlink"/>
                </a:solidFill>
                <a:latin typeface="Proxima Nova"/>
                <a:ea typeface="Proxima Nova"/>
                <a:cs typeface="Proxima Nova"/>
                <a:sym typeface="Proxima Nova"/>
                <a:hlinkClick r:id="rId3"/>
              </a:rPr>
              <a:t>The Whisky Exchange</a:t>
            </a:r>
            <a:r>
              <a:rPr b="0" i="0" lang="lv-LV">
                <a:latin typeface="Proxima Nova"/>
                <a:ea typeface="Proxima Nova"/>
                <a:cs typeface="Proxima Nova"/>
                <a:sym typeface="Proxima Nova"/>
              </a:rPr>
              <a:t> - </a:t>
            </a:r>
            <a:r>
              <a:rPr b="0" i="0" lang="lv-LV" u="sng">
                <a:latin typeface="Proxima Nova"/>
                <a:ea typeface="Proxima Nova"/>
                <a:cs typeface="Proxima Nova"/>
                <a:sym typeface="Proxima Nova"/>
              </a:rPr>
              <a:t>https://www.thewhiskyexchange.com/</a:t>
            </a:r>
            <a:endParaRPr/>
          </a:p>
          <a:p>
            <a:pPr indent="0" lvl="0" marL="0" rtl="0" algn="l">
              <a:lnSpc>
                <a:spcPct val="120000"/>
              </a:lnSpc>
              <a:spcBef>
                <a:spcPts val="600"/>
              </a:spcBef>
              <a:spcAft>
                <a:spcPts val="0"/>
              </a:spcAft>
              <a:buClr>
                <a:schemeClr val="dk1"/>
              </a:buClr>
              <a:buSzPts val="1600"/>
              <a:buNone/>
            </a:pPr>
            <a:r>
              <a:rPr b="0" i="0" lang="lv-LV" u="sng" strike="noStrike">
                <a:solidFill>
                  <a:schemeClr val="hlink"/>
                </a:solidFill>
                <a:latin typeface="Proxima Nova"/>
                <a:ea typeface="Proxima Nova"/>
                <a:cs typeface="Proxima Nova"/>
                <a:sym typeface="Proxima Nova"/>
                <a:hlinkClick r:id="rId4"/>
              </a:rPr>
              <a:t>Apple</a:t>
            </a:r>
            <a:r>
              <a:rPr b="0" i="0" lang="lv-LV" u="none" strike="noStrike">
                <a:latin typeface="Proxima Nova"/>
                <a:ea typeface="Proxima Nova"/>
                <a:cs typeface="Proxima Nova"/>
                <a:sym typeface="Proxima Nova"/>
              </a:rPr>
              <a:t> - </a:t>
            </a:r>
            <a:r>
              <a:rPr b="0" i="0" lang="lv-LV" u="sng" strike="noStrike">
                <a:solidFill>
                  <a:schemeClr val="hlink"/>
                </a:solidFill>
                <a:latin typeface="Proxima Nova"/>
                <a:ea typeface="Proxima Nova"/>
                <a:cs typeface="Proxima Nova"/>
                <a:sym typeface="Proxima Nova"/>
                <a:hlinkClick r:id="rId5"/>
              </a:rPr>
              <a:t>https://www.apple.com/lv/</a:t>
            </a:r>
            <a:r>
              <a:rPr b="0" i="0" lang="lv-LV" u="none" strike="noStrike">
                <a:latin typeface="Proxima Nova"/>
                <a:ea typeface="Proxima Nova"/>
                <a:cs typeface="Proxima Nova"/>
                <a:sym typeface="Proxima Nova"/>
              </a:rPr>
              <a:t> </a:t>
            </a:r>
            <a:endParaRPr u="sng" strike="noStrike">
              <a:latin typeface="Proxima Nova"/>
              <a:ea typeface="Proxima Nova"/>
              <a:cs typeface="Proxima Nova"/>
              <a:sym typeface="Proxima Nova"/>
            </a:endParaRPr>
          </a:p>
          <a:p>
            <a:pPr indent="0" lvl="0" marL="0" rtl="0" algn="l">
              <a:lnSpc>
                <a:spcPct val="120000"/>
              </a:lnSpc>
              <a:spcBef>
                <a:spcPts val="600"/>
              </a:spcBef>
              <a:spcAft>
                <a:spcPts val="0"/>
              </a:spcAft>
              <a:buClr>
                <a:schemeClr val="dk1"/>
              </a:buClr>
              <a:buSzPts val="1600"/>
              <a:buNone/>
            </a:pPr>
            <a:r>
              <a:rPr b="0" i="0" lang="lv-LV" u="sng" strike="noStrike">
                <a:solidFill>
                  <a:schemeClr val="hlink"/>
                </a:solidFill>
                <a:latin typeface="Proxima Nova"/>
                <a:ea typeface="Proxima Nova"/>
                <a:cs typeface="Proxima Nova"/>
                <a:sym typeface="Proxima Nova"/>
                <a:hlinkClick r:id="rId6"/>
              </a:rPr>
              <a:t>Asos</a:t>
            </a:r>
            <a:r>
              <a:rPr b="0" i="0" lang="lv-LV" u="none" strike="noStrike">
                <a:latin typeface="Proxima Nova"/>
                <a:ea typeface="Proxima Nova"/>
                <a:cs typeface="Proxima Nova"/>
                <a:sym typeface="Proxima Nova"/>
              </a:rPr>
              <a:t> - </a:t>
            </a:r>
            <a:r>
              <a:rPr b="0" i="0" lang="lv-LV" u="sng" strike="noStrike">
                <a:solidFill>
                  <a:schemeClr val="hlink"/>
                </a:solidFill>
                <a:latin typeface="Proxima Nova"/>
                <a:ea typeface="Proxima Nova"/>
                <a:cs typeface="Proxima Nova"/>
                <a:sym typeface="Proxima Nova"/>
                <a:hlinkClick r:id="rId7"/>
              </a:rPr>
              <a:t>https://www.asos.com/</a:t>
            </a:r>
            <a:r>
              <a:rPr b="0" i="0" lang="lv-LV" u="none" strike="noStrike">
                <a:latin typeface="Proxima Nova"/>
                <a:ea typeface="Proxima Nova"/>
                <a:cs typeface="Proxima Nova"/>
                <a:sym typeface="Proxima Nova"/>
              </a:rPr>
              <a:t> </a:t>
            </a:r>
            <a:endParaRPr b="0" i="0" u="sng">
              <a:latin typeface="Proxima Nova"/>
              <a:ea typeface="Proxima Nova"/>
              <a:cs typeface="Proxima Nova"/>
              <a:sym typeface="Proxima Nova"/>
            </a:endParaRPr>
          </a:p>
          <a:p>
            <a:pPr indent="0" lvl="0" marL="0" rtl="0" algn="l">
              <a:lnSpc>
                <a:spcPct val="120000"/>
              </a:lnSpc>
              <a:spcBef>
                <a:spcPts val="600"/>
              </a:spcBef>
              <a:spcAft>
                <a:spcPts val="0"/>
              </a:spcAft>
              <a:buClr>
                <a:schemeClr val="dk1"/>
              </a:buClr>
              <a:buSzPts val="1600"/>
              <a:buNone/>
            </a:pPr>
            <a:r>
              <a:rPr b="0" i="0" lang="lv-LV" u="sng" strike="noStrike">
                <a:solidFill>
                  <a:schemeClr val="hlink"/>
                </a:solidFill>
                <a:latin typeface="Proxima Nova"/>
                <a:ea typeface="Proxima Nova"/>
                <a:cs typeface="Proxima Nova"/>
                <a:sym typeface="Proxima Nova"/>
                <a:hlinkClick r:id="rId8"/>
              </a:rPr>
              <a:t>Bellroy</a:t>
            </a:r>
            <a:r>
              <a:rPr b="0" i="0" lang="lv-LV" u="none" strike="noStrike">
                <a:latin typeface="Proxima Nova"/>
                <a:ea typeface="Proxima Nova"/>
                <a:cs typeface="Proxima Nova"/>
                <a:sym typeface="Proxima Nova"/>
              </a:rPr>
              <a:t> - </a:t>
            </a:r>
            <a:r>
              <a:rPr b="0" i="0" lang="lv-LV" u="sng" strike="noStrike">
                <a:solidFill>
                  <a:schemeClr val="hlink"/>
                </a:solidFill>
                <a:latin typeface="Proxima Nova"/>
                <a:ea typeface="Proxima Nova"/>
                <a:cs typeface="Proxima Nova"/>
                <a:sym typeface="Proxima Nova"/>
                <a:hlinkClick r:id="rId9"/>
              </a:rPr>
              <a:t>https://bellroy.com/</a:t>
            </a:r>
            <a:r>
              <a:rPr b="0" i="0" lang="lv-LV" u="none" strike="noStrike">
                <a:latin typeface="Proxima Nova"/>
                <a:ea typeface="Proxima Nova"/>
                <a:cs typeface="Proxima Nova"/>
                <a:sym typeface="Proxima Nova"/>
              </a:rPr>
              <a:t> </a:t>
            </a:r>
            <a:endParaRPr u="sng" strike="noStrike">
              <a:latin typeface="Proxima Nova"/>
              <a:ea typeface="Proxima Nova"/>
              <a:cs typeface="Proxima Nova"/>
              <a:sym typeface="Proxima Nova"/>
            </a:endParaRPr>
          </a:p>
          <a:p>
            <a:pPr indent="0" lvl="0" marL="0" rtl="0" algn="l">
              <a:lnSpc>
                <a:spcPct val="120000"/>
              </a:lnSpc>
              <a:spcBef>
                <a:spcPts val="600"/>
              </a:spcBef>
              <a:spcAft>
                <a:spcPts val="0"/>
              </a:spcAft>
              <a:buClr>
                <a:schemeClr val="dk1"/>
              </a:buClr>
              <a:buSzPts val="1600"/>
              <a:buNone/>
            </a:pPr>
            <a:r>
              <a:rPr b="0" i="0" lang="lv-LV" u="sng">
                <a:solidFill>
                  <a:schemeClr val="hlink"/>
                </a:solidFill>
                <a:latin typeface="Proxima Nova"/>
                <a:ea typeface="Proxima Nova"/>
                <a:cs typeface="Proxima Nova"/>
                <a:sym typeface="Proxima Nova"/>
                <a:hlinkClick r:id="rId10"/>
              </a:rPr>
              <a:t>Graze</a:t>
            </a:r>
            <a:r>
              <a:rPr b="0" i="0" lang="lv-LV" u="sng">
                <a:latin typeface="Proxima Nova"/>
                <a:ea typeface="Proxima Nova"/>
                <a:cs typeface="Proxima Nova"/>
                <a:sym typeface="Proxima Nova"/>
              </a:rPr>
              <a:t> - https://www.graze.com/uk/</a:t>
            </a:r>
            <a:endParaRPr/>
          </a:p>
          <a:p>
            <a:pPr indent="0" lvl="0" marL="0" rtl="0" algn="l">
              <a:lnSpc>
                <a:spcPct val="120000"/>
              </a:lnSpc>
              <a:spcBef>
                <a:spcPts val="600"/>
              </a:spcBef>
              <a:spcAft>
                <a:spcPts val="0"/>
              </a:spcAft>
              <a:buClr>
                <a:schemeClr val="dk1"/>
              </a:buClr>
              <a:buSzPts val="1600"/>
              <a:buNone/>
            </a:pPr>
            <a:r>
              <a:rPr b="0" i="0" lang="lv-LV" u="sng">
                <a:solidFill>
                  <a:schemeClr val="hlink"/>
                </a:solidFill>
                <a:latin typeface="Proxima Nova"/>
                <a:ea typeface="Proxima Nova"/>
                <a:cs typeface="Proxima Nova"/>
                <a:sym typeface="Proxima Nova"/>
                <a:hlinkClick r:id="rId11"/>
              </a:rPr>
              <a:t>Zara</a:t>
            </a:r>
            <a:r>
              <a:rPr b="0" i="0" lang="lv-LV" u="sng">
                <a:latin typeface="Proxima Nova"/>
                <a:ea typeface="Proxima Nova"/>
                <a:cs typeface="Proxima Nova"/>
                <a:sym typeface="Proxima Nova"/>
              </a:rPr>
              <a:t> - </a:t>
            </a:r>
            <a:r>
              <a:rPr b="0" i="0" lang="lv-LV" u="sng">
                <a:solidFill>
                  <a:schemeClr val="hlink"/>
                </a:solidFill>
                <a:latin typeface="Proxima Nova"/>
                <a:ea typeface="Proxima Nova"/>
                <a:cs typeface="Proxima Nova"/>
                <a:sym typeface="Proxima Nova"/>
                <a:hlinkClick r:id="rId12"/>
              </a:rPr>
              <a:t>https://www.zara.com/lv/</a:t>
            </a:r>
            <a:r>
              <a:rPr b="0" i="0" lang="lv-LV" u="sng">
                <a:latin typeface="Proxima Nova"/>
                <a:ea typeface="Proxima Nova"/>
                <a:cs typeface="Proxima Nova"/>
                <a:sym typeface="Proxima Nova"/>
              </a:rPr>
              <a:t> </a:t>
            </a:r>
            <a:endParaRPr/>
          </a:p>
          <a:p>
            <a:pPr indent="0" lvl="0" marL="0" rtl="0" algn="l">
              <a:lnSpc>
                <a:spcPct val="120000"/>
              </a:lnSpc>
              <a:spcBef>
                <a:spcPts val="600"/>
              </a:spcBef>
              <a:spcAft>
                <a:spcPts val="0"/>
              </a:spcAft>
              <a:buClr>
                <a:schemeClr val="dk1"/>
              </a:buClr>
              <a:buSzPts val="16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3"/>
          <p:cNvSpPr txBox="1"/>
          <p:nvPr>
            <p:ph type="ctrTitle"/>
          </p:nvPr>
        </p:nvSpPr>
        <p:spPr>
          <a:xfrm>
            <a:off x="571472" y="2143122"/>
            <a:ext cx="7486648" cy="1102519"/>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400"/>
              <a:buFont typeface="Arial"/>
              <a:buNone/>
            </a:pPr>
            <a:r>
              <a:rPr b="1" lang="lv-LV"/>
              <a:t>PALDIES </a:t>
            </a:r>
            <a:endParaRPr b="1"/>
          </a:p>
        </p:txBody>
      </p:sp>
      <p:sp>
        <p:nvSpPr>
          <p:cNvPr id="209" name="Google Shape;209;p23"/>
          <p:cNvSpPr/>
          <p:nvPr/>
        </p:nvSpPr>
        <p:spPr>
          <a:xfrm>
            <a:off x="695358" y="3143254"/>
            <a:ext cx="1876378" cy="7142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0" name="Google Shape;210;p23"/>
          <p:cNvSpPr/>
          <p:nvPr/>
        </p:nvSpPr>
        <p:spPr>
          <a:xfrm>
            <a:off x="2857488" y="1571618"/>
            <a:ext cx="5500726" cy="714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3"/>
          <p:cNvSpPr txBox="1"/>
          <p:nvPr>
            <p:ph type="title"/>
          </p:nvPr>
        </p:nvSpPr>
        <p:spPr>
          <a:xfrm>
            <a:off x="539552" y="2499742"/>
            <a:ext cx="7772400" cy="66436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400"/>
              <a:buFont typeface="Arial"/>
              <a:buNone/>
            </a:pPr>
            <a:r>
              <a:rPr lang="lv-LV"/>
              <a:t>UZ PĀRDOŠANU UN KLIENTIEM ORJENTĒTS E-KOMERCIJAS VEIKALS (UI / UX DIZAINS)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4"/>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lang="lv-LV"/>
              <a:t>Definīcja</a:t>
            </a:r>
            <a:endParaRPr/>
          </a:p>
        </p:txBody>
      </p:sp>
      <p:sp>
        <p:nvSpPr>
          <p:cNvPr id="79" name="Google Shape;79;p4"/>
          <p:cNvSpPr txBox="1"/>
          <p:nvPr>
            <p:ph idx="1" type="body"/>
          </p:nvPr>
        </p:nvSpPr>
        <p:spPr>
          <a:xfrm>
            <a:off x="457200" y="1500180"/>
            <a:ext cx="6686568" cy="3143272"/>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dk1"/>
              </a:buClr>
              <a:buSzPts val="1600"/>
              <a:buNone/>
            </a:pPr>
            <a:r>
              <a:rPr lang="lv-LV"/>
              <a:t>UI Design </a:t>
            </a:r>
            <a:r>
              <a:rPr i="1" lang="lv-LV"/>
              <a:t>(User Interface design) </a:t>
            </a:r>
            <a:r>
              <a:rPr lang="lv-LV"/>
              <a:t>– Lietotāju saskarnes dizains</a:t>
            </a:r>
            <a:endParaRPr/>
          </a:p>
          <a:p>
            <a:pPr indent="0" lvl="0" marL="0" rtl="0" algn="l">
              <a:lnSpc>
                <a:spcPct val="120000"/>
              </a:lnSpc>
              <a:spcBef>
                <a:spcPts val="600"/>
              </a:spcBef>
              <a:spcAft>
                <a:spcPts val="0"/>
              </a:spcAft>
              <a:buClr>
                <a:schemeClr val="dk1"/>
              </a:buClr>
              <a:buSzPts val="1600"/>
              <a:buNone/>
            </a:pPr>
            <a:r>
              <a:rPr lang="lv-LV"/>
              <a:t>UX Design </a:t>
            </a:r>
            <a:r>
              <a:rPr i="1" lang="lv-LV"/>
              <a:t>(User Expierence design) </a:t>
            </a:r>
            <a:r>
              <a:rPr lang="lv-LV"/>
              <a:t>– Lietotāju pieredzes dizains</a:t>
            </a:r>
            <a:endParaRPr/>
          </a:p>
          <a:p>
            <a:pPr indent="0" lvl="0" marL="0" rtl="0" algn="l">
              <a:lnSpc>
                <a:spcPct val="120000"/>
              </a:lnSpc>
              <a:spcBef>
                <a:spcPts val="600"/>
              </a:spcBef>
              <a:spcAft>
                <a:spcPts val="0"/>
              </a:spcAft>
              <a:buClr>
                <a:schemeClr val="dk1"/>
              </a:buClr>
              <a:buSzPts val="16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5"/>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lang="lv-LV"/>
              <a:t>Atšķirība starp UI un UX</a:t>
            </a:r>
            <a:endParaRPr/>
          </a:p>
        </p:txBody>
      </p:sp>
      <p:sp>
        <p:nvSpPr>
          <p:cNvPr id="85" name="Google Shape;85;p5"/>
          <p:cNvSpPr txBox="1"/>
          <p:nvPr>
            <p:ph idx="1" type="body"/>
          </p:nvPr>
        </p:nvSpPr>
        <p:spPr>
          <a:xfrm>
            <a:off x="457200" y="1500180"/>
            <a:ext cx="6686568" cy="3143272"/>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dk1"/>
              </a:buClr>
              <a:buSzPts val="1600"/>
              <a:buNone/>
            </a:pPr>
            <a:r>
              <a:rPr lang="lv-LV"/>
              <a:t>Saskarnes lietotāja interfeiss (UI) attiecas uz ekrāniem, pogām, pārslēdzējiem, ikonām un citiem vizuāliem elementiem, ar kuriem lietotājs mijiedarbojamies, izmantojot tīmekļa vietni, lietotni vai citu elektronisko ierīci. </a:t>
            </a:r>
            <a:endParaRPr/>
          </a:p>
          <a:p>
            <a:pPr indent="0" lvl="0" marL="0" rtl="0" algn="l">
              <a:lnSpc>
                <a:spcPct val="120000"/>
              </a:lnSpc>
              <a:spcBef>
                <a:spcPts val="600"/>
              </a:spcBef>
              <a:spcAft>
                <a:spcPts val="0"/>
              </a:spcAft>
              <a:buClr>
                <a:schemeClr val="dk1"/>
              </a:buClr>
              <a:buSzPts val="1600"/>
              <a:buNone/>
            </a:pPr>
            <a:r>
              <a:rPr lang="lv-LV"/>
              <a:t>Lietotāja pieredze (UX) attiecas uz visu mijiedarbību, ko lietotājs veido ar produktu, ieskaitot to, kā lietotājs jūtas par šo mijiedarbību.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6"/>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lang="lv-LV"/>
              <a:t>Atšķirība starp UI un UX</a:t>
            </a:r>
            <a:endParaRPr/>
          </a:p>
        </p:txBody>
      </p:sp>
      <p:sp>
        <p:nvSpPr>
          <p:cNvPr id="91" name="Google Shape;91;p6"/>
          <p:cNvSpPr txBox="1"/>
          <p:nvPr>
            <p:ph idx="1" type="body"/>
          </p:nvPr>
        </p:nvSpPr>
        <p:spPr>
          <a:xfrm>
            <a:off x="491229" y="1419622"/>
            <a:ext cx="6686568" cy="3143272"/>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dk1"/>
              </a:buClr>
              <a:buSzPts val="1600"/>
              <a:buNone/>
            </a:pPr>
            <a:r>
              <a:rPr lang="lv-LV"/>
              <a:t> Galvenās atšķirības</a:t>
            </a:r>
            <a:endParaRPr/>
          </a:p>
          <a:p>
            <a:pPr indent="-285750" lvl="0" marL="285750" rtl="0" algn="l">
              <a:lnSpc>
                <a:spcPct val="120000"/>
              </a:lnSpc>
              <a:spcBef>
                <a:spcPts val="600"/>
              </a:spcBef>
              <a:spcAft>
                <a:spcPts val="0"/>
              </a:spcAft>
              <a:buClr>
                <a:schemeClr val="dk1"/>
              </a:buClr>
              <a:buSzPts val="1600"/>
              <a:buFont typeface="Arial"/>
              <a:buChar char="•"/>
            </a:pPr>
            <a:r>
              <a:rPr lang="lv-LV"/>
              <a:t>UI koncentrējas uz produkta vizuālo dizainu, savukārt UX fokusējas uz kopējo lietotāja pieredzi.</a:t>
            </a:r>
            <a:endParaRPr/>
          </a:p>
          <a:p>
            <a:pPr indent="-285750" lvl="0" marL="285750" rtl="0" algn="l">
              <a:lnSpc>
                <a:spcPct val="120000"/>
              </a:lnSpc>
              <a:spcBef>
                <a:spcPts val="600"/>
              </a:spcBef>
              <a:spcAft>
                <a:spcPts val="0"/>
              </a:spcAft>
              <a:buClr>
                <a:schemeClr val="dk1"/>
              </a:buClr>
              <a:buSzPts val="1600"/>
              <a:buFont typeface="Arial"/>
              <a:buChar char="•"/>
            </a:pPr>
            <a:r>
              <a:rPr lang="lv-LV"/>
              <a:t>UI vēršas uz to, kā produkts izskatās, savukārt UX vēršas uz to, kā produkts darbojas.</a:t>
            </a:r>
            <a:endParaRPr/>
          </a:p>
          <a:p>
            <a:pPr indent="-285750" lvl="0" marL="285750" rtl="0" algn="l">
              <a:lnSpc>
                <a:spcPct val="120000"/>
              </a:lnSpc>
              <a:spcBef>
                <a:spcPts val="600"/>
              </a:spcBef>
              <a:spcAft>
                <a:spcPts val="0"/>
              </a:spcAft>
              <a:buClr>
                <a:schemeClr val="dk1"/>
              </a:buClr>
              <a:buSzPts val="1600"/>
              <a:buFont typeface="Arial"/>
              <a:buChar char="•"/>
            </a:pPr>
            <a:r>
              <a:rPr lang="lv-LV"/>
              <a:t>UI dizaineri koncentrējas uz interfeisa izveidošanu, kas ir vizuāli pievilcīgs un viegli lietojams, savukārt UX dizaineri koncentrējas uz produktu, kas ir funkcionāls un viegli lietojams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7"/>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lang="lv-LV"/>
              <a:t>UI / UX dizaina principi</a:t>
            </a:r>
            <a:endParaRPr/>
          </a:p>
        </p:txBody>
      </p:sp>
      <p:sp>
        <p:nvSpPr>
          <p:cNvPr id="98" name="Google Shape;98;p7"/>
          <p:cNvSpPr txBox="1"/>
          <p:nvPr>
            <p:ph idx="1" type="body"/>
          </p:nvPr>
        </p:nvSpPr>
        <p:spPr>
          <a:xfrm>
            <a:off x="545975" y="1500175"/>
            <a:ext cx="2837100" cy="31434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rgbClr val="374151"/>
              </a:buClr>
              <a:buSzPts val="1600"/>
              <a:buNone/>
            </a:pPr>
            <a:r>
              <a:rPr b="1" i="0" lang="lv-LV">
                <a:solidFill>
                  <a:srgbClr val="374151"/>
                </a:solidFill>
                <a:latin typeface="Arial"/>
                <a:ea typeface="Arial"/>
                <a:cs typeface="Arial"/>
                <a:sym typeface="Arial"/>
              </a:rPr>
              <a:t>Vienkāršība</a:t>
            </a:r>
            <a:r>
              <a:rPr b="0" i="0" lang="lv-LV">
                <a:solidFill>
                  <a:srgbClr val="374151"/>
                </a:solidFill>
                <a:latin typeface="Arial"/>
                <a:ea typeface="Arial"/>
                <a:cs typeface="Arial"/>
                <a:sym typeface="Arial"/>
              </a:rPr>
              <a:t> </a:t>
            </a:r>
            <a:r>
              <a:rPr lang="lv-LV">
                <a:solidFill>
                  <a:srgbClr val="374151"/>
                </a:solidFill>
              </a:rPr>
              <a:t>–</a:t>
            </a:r>
            <a:r>
              <a:rPr b="0" i="0" lang="lv-LV">
                <a:solidFill>
                  <a:srgbClr val="374151"/>
                </a:solidFill>
                <a:latin typeface="Arial"/>
                <a:ea typeface="Arial"/>
                <a:cs typeface="Arial"/>
                <a:sym typeface="Arial"/>
              </a:rPr>
              <a:t> vienkāršības princips ir neatņemama daļa no jebkura laba tīmekļa dizaina. Tas ir būtisks gan tīmekļa vietnes lasāmībai, gan lietojamībai.</a:t>
            </a:r>
            <a:endParaRPr/>
          </a:p>
          <a:p>
            <a:pPr indent="0" lvl="0" marL="0" rtl="0" algn="l">
              <a:lnSpc>
                <a:spcPct val="120000"/>
              </a:lnSpc>
              <a:spcBef>
                <a:spcPts val="600"/>
              </a:spcBef>
              <a:spcAft>
                <a:spcPts val="0"/>
              </a:spcAft>
              <a:buClr>
                <a:schemeClr val="dk1"/>
              </a:buClr>
              <a:buSzPts val="1600"/>
              <a:buNone/>
            </a:pPr>
            <a:r>
              <a:t/>
            </a:r>
            <a:endParaRPr/>
          </a:p>
        </p:txBody>
      </p:sp>
      <p:pic>
        <p:nvPicPr>
          <p:cNvPr id="99" name="Google Shape;99;p7"/>
          <p:cNvPicPr preferRelativeResize="0"/>
          <p:nvPr/>
        </p:nvPicPr>
        <p:blipFill rotWithShape="1">
          <a:blip r:embed="rId3">
            <a:alphaModFix/>
          </a:blip>
          <a:srcRect b="0" l="33266" r="0" t="0"/>
          <a:stretch/>
        </p:blipFill>
        <p:spPr>
          <a:xfrm>
            <a:off x="4491696" y="1347625"/>
            <a:ext cx="4605499" cy="3492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8"/>
          <p:cNvSpPr txBox="1"/>
          <p:nvPr>
            <p:ph type="title"/>
          </p:nvPr>
        </p:nvSpPr>
        <p:spPr>
          <a:xfrm>
            <a:off x="457200" y="357172"/>
            <a:ext cx="6686568"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lang="lv-LV"/>
              <a:t>UI / UX dizaina principi</a:t>
            </a:r>
            <a:endParaRPr/>
          </a:p>
        </p:txBody>
      </p:sp>
      <p:sp>
        <p:nvSpPr>
          <p:cNvPr id="106" name="Google Shape;106;p8"/>
          <p:cNvSpPr txBox="1"/>
          <p:nvPr>
            <p:ph idx="1" type="body"/>
          </p:nvPr>
        </p:nvSpPr>
        <p:spPr>
          <a:xfrm>
            <a:off x="475010" y="1477556"/>
            <a:ext cx="2778235" cy="3143272"/>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rgbClr val="374151"/>
              </a:buClr>
              <a:buSzPts val="1600"/>
              <a:buNone/>
            </a:pPr>
            <a:r>
              <a:rPr b="1" i="0" lang="lv-LV">
                <a:solidFill>
                  <a:srgbClr val="374151"/>
                </a:solidFill>
                <a:latin typeface="Arial"/>
                <a:ea typeface="Arial"/>
                <a:cs typeface="Arial"/>
                <a:sym typeface="Arial"/>
              </a:rPr>
              <a:t>Responsīvs </a:t>
            </a:r>
            <a:r>
              <a:rPr b="0" i="0" lang="lv-LV">
                <a:solidFill>
                  <a:srgbClr val="374151"/>
                </a:solidFill>
                <a:latin typeface="Arial"/>
                <a:ea typeface="Arial"/>
                <a:cs typeface="Arial"/>
                <a:sym typeface="Arial"/>
              </a:rPr>
              <a:t>– ar mobilās tehnoloģijas izaugsmi, lietotājam draudzīgas un atsaucīgas tīmekļa vietnes izveide ir būtiska panākumiem. Gandrīz 60% no tīmekļa vietņu apmeklējumiem notiek no mobilajām ierīcēm. </a:t>
            </a:r>
            <a:endParaRPr/>
          </a:p>
        </p:txBody>
      </p:sp>
      <p:pic>
        <p:nvPicPr>
          <p:cNvPr id="107" name="Google Shape;107;p8"/>
          <p:cNvPicPr preferRelativeResize="0"/>
          <p:nvPr/>
        </p:nvPicPr>
        <p:blipFill rotWithShape="1">
          <a:blip r:embed="rId3">
            <a:alphaModFix/>
          </a:blip>
          <a:srcRect b="0" l="0" r="0" t="0"/>
          <a:stretch/>
        </p:blipFill>
        <p:spPr>
          <a:xfrm>
            <a:off x="3275856" y="1214422"/>
            <a:ext cx="5574686" cy="370580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9"/>
          <p:cNvSpPr txBox="1"/>
          <p:nvPr>
            <p:ph type="title"/>
          </p:nvPr>
        </p:nvSpPr>
        <p:spPr>
          <a:xfrm>
            <a:off x="457200" y="357172"/>
            <a:ext cx="66867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587E"/>
              </a:buClr>
              <a:buSzPts val="3400"/>
              <a:buFont typeface="Arial"/>
              <a:buNone/>
            </a:pPr>
            <a:r>
              <a:rPr lang="lv-LV"/>
              <a:t>UI / UX dizaina principi</a:t>
            </a:r>
            <a:endParaRPr/>
          </a:p>
        </p:txBody>
      </p:sp>
      <p:sp>
        <p:nvSpPr>
          <p:cNvPr id="114" name="Google Shape;114;p9"/>
          <p:cNvSpPr txBox="1"/>
          <p:nvPr>
            <p:ph idx="1" type="body"/>
          </p:nvPr>
        </p:nvSpPr>
        <p:spPr>
          <a:xfrm>
            <a:off x="401950" y="1397875"/>
            <a:ext cx="3624300" cy="31434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rgbClr val="374151"/>
              </a:buClr>
              <a:buSzPts val="1600"/>
              <a:buNone/>
            </a:pPr>
            <a:r>
              <a:rPr b="1" i="0" lang="lv-LV">
                <a:solidFill>
                  <a:srgbClr val="374151"/>
                </a:solidFill>
                <a:latin typeface="Arial"/>
                <a:ea typeface="Arial"/>
                <a:cs typeface="Arial"/>
                <a:sym typeface="Arial"/>
              </a:rPr>
              <a:t>Tipogrāfija un lasāmība – </a:t>
            </a:r>
            <a:r>
              <a:rPr lang="lv-LV">
                <a:solidFill>
                  <a:srgbClr val="374151"/>
                </a:solidFill>
                <a:latin typeface="Arial"/>
                <a:ea typeface="Arial"/>
                <a:cs typeface="Arial"/>
                <a:sym typeface="Arial"/>
              </a:rPr>
              <a:t>f</a:t>
            </a:r>
            <a:r>
              <a:rPr b="0" i="0" lang="lv-LV">
                <a:solidFill>
                  <a:srgbClr val="374151"/>
                </a:solidFill>
                <a:latin typeface="Arial"/>
                <a:ea typeface="Arial"/>
                <a:cs typeface="Arial"/>
                <a:sym typeface="Arial"/>
              </a:rPr>
              <a:t>onti kas ir viegli uztverami. Standarta, viegli lasāmi fonti, kas ir skaidri lasāmi un profesionāli. Ir arī noderīgi izcelt būtiskos vārdus un frāzes ar treknrakstu un lielajiem burtiem, lai saturs būtu interesantāks un lasāmāks.</a:t>
            </a:r>
            <a:endParaRPr/>
          </a:p>
        </p:txBody>
      </p:sp>
      <p:pic>
        <p:nvPicPr>
          <p:cNvPr id="115" name="Google Shape;115;p9"/>
          <p:cNvPicPr preferRelativeResize="0"/>
          <p:nvPr/>
        </p:nvPicPr>
        <p:blipFill rotWithShape="1">
          <a:blip r:embed="rId3">
            <a:alphaModFix/>
          </a:blip>
          <a:srcRect b="0" l="19639" r="0" t="0"/>
          <a:stretch/>
        </p:blipFill>
        <p:spPr>
          <a:xfrm>
            <a:off x="4325425" y="1410600"/>
            <a:ext cx="4802151" cy="30654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2019-03-10T15:44:34Z</dcterms:created>
  <dc:creator>Gundars Strazdiņš</dc:creator>
</cp:coreProperties>
</file>