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Roboto"/>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8" roundtripDataSignature="AMtx7mjfHreoaezbQsJ+wQg7lCGbzVu/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bold.fntdata"/><Relationship Id="rId10" Type="http://schemas.openxmlformats.org/officeDocument/2006/relationships/slide" Target="slides/slide4.xml"/><Relationship Id="rId54" Type="http://schemas.openxmlformats.org/officeDocument/2006/relationships/font" Target="fonts/Roboto-regular.fntdata"/><Relationship Id="rId13" Type="http://schemas.openxmlformats.org/officeDocument/2006/relationships/slide" Target="slides/slide7.xml"/><Relationship Id="rId57" Type="http://schemas.openxmlformats.org/officeDocument/2006/relationships/font" Target="fonts/Roboto-boldItalic.fntdata"/><Relationship Id="rId12" Type="http://schemas.openxmlformats.org/officeDocument/2006/relationships/slide" Target="slides/slide6.xml"/><Relationship Id="rId56" Type="http://schemas.openxmlformats.org/officeDocument/2006/relationships/font" Target="fonts/Roboto-italic.fntdata"/><Relationship Id="rId15" Type="http://schemas.openxmlformats.org/officeDocument/2006/relationships/slide" Target="slides/slide9.xml"/><Relationship Id="rId14" Type="http://schemas.openxmlformats.org/officeDocument/2006/relationships/slide" Target="slides/slide8.xml"/><Relationship Id="rId58"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ad49bea69_2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5ad49bea69_2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 name="Google Shape;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5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5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g25ad49bea69_2_39"/>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g25ad49bea69_2_39"/>
          <p:cNvSpPr txBox="1"/>
          <p:nvPr>
            <p:ph type="ctrTitle"/>
          </p:nvPr>
        </p:nvSpPr>
        <p:spPr>
          <a:xfrm>
            <a:off x="642910" y="2143122"/>
            <a:ext cx="7486500" cy="110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b="1">
                <a:solidFill>
                  <a:srgbClr val="00587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g25ad49bea69_2_39"/>
          <p:cNvSpPr txBox="1"/>
          <p:nvPr>
            <p:ph idx="1" type="subTitle"/>
          </p:nvPr>
        </p:nvSpPr>
        <p:spPr>
          <a:xfrm>
            <a:off x="642910" y="3429006"/>
            <a:ext cx="7529400" cy="800100"/>
          </a:xfrm>
          <a:prstGeom prst="rect">
            <a:avLst/>
          </a:prstGeom>
          <a:noFill/>
          <a:ln>
            <a:noFill/>
          </a:ln>
        </p:spPr>
        <p:txBody>
          <a:bodyPr anchorCtr="0" anchor="t" bIns="45700" lIns="91425" spcFirstLastPara="1" rIns="91425" wrap="square" tIns="45700">
            <a:normAutofit/>
          </a:bodyPr>
          <a:lstStyle>
            <a:lvl1pPr lvl="0" rtl="0" algn="l">
              <a:spcBef>
                <a:spcPts val="320"/>
              </a:spcBef>
              <a:spcAft>
                <a:spcPts val="0"/>
              </a:spcAft>
              <a:buClr>
                <a:srgbClr val="00587E"/>
              </a:buClr>
              <a:buSzPts val="1600"/>
              <a:buNone/>
              <a:defRPr sz="1600">
                <a:solidFill>
                  <a:srgbClr val="00587E"/>
                </a:solidFill>
              </a:defRPr>
            </a:lvl1pPr>
            <a:lvl2pPr lvl="1" rtl="0" algn="ctr">
              <a:spcBef>
                <a:spcPts val="420"/>
              </a:spcBef>
              <a:spcAft>
                <a:spcPts val="0"/>
              </a:spcAft>
              <a:buClr>
                <a:srgbClr val="888888"/>
              </a:buClr>
              <a:buSzPts val="2100"/>
              <a:buNone/>
              <a:defRPr>
                <a:solidFill>
                  <a:srgbClr val="888888"/>
                </a:solidFill>
              </a:defRPr>
            </a:lvl2pPr>
            <a:lvl3pPr lvl="2" rtl="0" algn="ctr">
              <a:spcBef>
                <a:spcPts val="420"/>
              </a:spcBef>
              <a:spcAft>
                <a:spcPts val="0"/>
              </a:spcAft>
              <a:buClr>
                <a:srgbClr val="888888"/>
              </a:buClr>
              <a:buSzPts val="2100"/>
              <a:buNone/>
              <a:defRPr>
                <a:solidFill>
                  <a:srgbClr val="888888"/>
                </a:solidFill>
              </a:defRPr>
            </a:lvl3pPr>
            <a:lvl4pPr lvl="3" rtl="0" algn="ctr">
              <a:spcBef>
                <a:spcPts val="420"/>
              </a:spcBef>
              <a:spcAft>
                <a:spcPts val="0"/>
              </a:spcAft>
              <a:buClr>
                <a:srgbClr val="888888"/>
              </a:buClr>
              <a:buSzPts val="2100"/>
              <a:buNone/>
              <a:defRPr>
                <a:solidFill>
                  <a:srgbClr val="888888"/>
                </a:solidFill>
              </a:defRPr>
            </a:lvl4pPr>
            <a:lvl5pPr lvl="4" rtl="0" algn="ctr">
              <a:spcBef>
                <a:spcPts val="420"/>
              </a:spcBef>
              <a:spcAft>
                <a:spcPts val="0"/>
              </a:spcAft>
              <a:buClr>
                <a:srgbClr val="888888"/>
              </a:buClr>
              <a:buSzPts val="21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g25ad49bea69_2_43"/>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g25ad49bea69_2_43"/>
          <p:cNvSpPr txBox="1"/>
          <p:nvPr>
            <p:ph idx="1" type="body"/>
          </p:nvPr>
        </p:nvSpPr>
        <p:spPr>
          <a:xfrm>
            <a:off x="457200" y="1500180"/>
            <a:ext cx="6686700" cy="31434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600"/>
              </a:spcBef>
              <a:spcAft>
                <a:spcPts val="0"/>
              </a:spcAft>
              <a:buClr>
                <a:schemeClr val="dk1"/>
              </a:buClr>
              <a:buSzPts val="1600"/>
              <a:buNone/>
              <a:defRPr/>
            </a:lvl1pPr>
            <a:lvl2pPr indent="-228600" lvl="1" marL="914400" rtl="0" algn="l">
              <a:spcBef>
                <a:spcPts val="360"/>
              </a:spcBef>
              <a:spcAft>
                <a:spcPts val="0"/>
              </a:spcAft>
              <a:buClr>
                <a:schemeClr val="dk1"/>
              </a:buClr>
              <a:buSzPts val="1800"/>
              <a:buNone/>
              <a:defRPr/>
            </a:lvl2pPr>
            <a:lvl3pPr indent="-228600" lvl="2" marL="1371600" rtl="0" algn="l">
              <a:spcBef>
                <a:spcPts val="360"/>
              </a:spcBef>
              <a:spcAft>
                <a:spcPts val="0"/>
              </a:spcAft>
              <a:buClr>
                <a:schemeClr val="dk1"/>
              </a:buClr>
              <a:buSzPts val="1800"/>
              <a:buNone/>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ACE9"/>
        </a:solidFill>
      </p:bgPr>
    </p:bg>
    <p:spTree>
      <p:nvGrpSpPr>
        <p:cNvPr id="60" name="Shape 60"/>
        <p:cNvGrpSpPr/>
        <p:nvPr/>
      </p:nvGrpSpPr>
      <p:grpSpPr>
        <a:xfrm>
          <a:off x="0" y="0"/>
          <a:ext cx="0" cy="0"/>
          <a:chOff x="0" y="0"/>
          <a:chExt cx="0" cy="0"/>
        </a:xfrm>
      </p:grpSpPr>
      <p:sp>
        <p:nvSpPr>
          <p:cNvPr id="61" name="Google Shape;61;g25ad49bea69_2_46"/>
          <p:cNvSpPr/>
          <p:nvPr/>
        </p:nvSpPr>
        <p:spPr>
          <a:xfrm>
            <a:off x="0" y="0"/>
            <a:ext cx="9144000" cy="5143500"/>
          </a:xfrm>
          <a:prstGeom prst="rect">
            <a:avLst/>
          </a:prstGeom>
          <a:solidFill>
            <a:srgbClr val="00AC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 name="Google Shape;62;g25ad49bea69_2_46"/>
          <p:cNvSpPr txBox="1"/>
          <p:nvPr>
            <p:ph type="title"/>
          </p:nvPr>
        </p:nvSpPr>
        <p:spPr>
          <a:xfrm>
            <a:off x="642910" y="2978954"/>
            <a:ext cx="7772400" cy="664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3400"/>
              <a:buFont typeface="Arial"/>
              <a:buNone/>
              <a:defRPr b="1" sz="34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g25ad49bea69_2_46"/>
          <p:cNvSpPr txBox="1"/>
          <p:nvPr>
            <p:ph idx="1" type="body"/>
          </p:nvPr>
        </p:nvSpPr>
        <p:spPr>
          <a:xfrm>
            <a:off x="642910" y="3732626"/>
            <a:ext cx="7772400" cy="696600"/>
          </a:xfrm>
          <a:prstGeom prst="rect">
            <a:avLst/>
          </a:prstGeom>
          <a:noFill/>
          <a:ln>
            <a:noFill/>
          </a:ln>
        </p:spPr>
        <p:txBody>
          <a:bodyPr anchorCtr="0" anchor="t" bIns="45700" lIns="91425" spcFirstLastPara="1" rIns="91425" wrap="square" tIns="45700">
            <a:normAutofit/>
          </a:bodyPr>
          <a:lstStyle>
            <a:lvl1pPr indent="-228600" lvl="0" marL="457200" rtl="0" algn="l">
              <a:spcBef>
                <a:spcPts val="320"/>
              </a:spcBef>
              <a:spcAft>
                <a:spcPts val="0"/>
              </a:spcAft>
              <a:buClr>
                <a:schemeClr val="lt1"/>
              </a:buClr>
              <a:buSzPts val="1600"/>
              <a:buNone/>
              <a:defRPr sz="1600">
                <a:solidFill>
                  <a:schemeClr val="lt1"/>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pic>
        <p:nvPicPr>
          <p:cNvPr id="64" name="Google Shape;64;g25ad49bea69_2_46"/>
          <p:cNvPicPr preferRelativeResize="0"/>
          <p:nvPr/>
        </p:nvPicPr>
        <p:blipFill rotWithShape="1">
          <a:blip r:embed="rId2">
            <a:alphaModFix/>
          </a:blip>
          <a:srcRect b="0" l="0" r="0" t="0"/>
          <a:stretch/>
        </p:blipFill>
        <p:spPr>
          <a:xfrm>
            <a:off x="695358" y="714362"/>
            <a:ext cx="947684" cy="947684"/>
          </a:xfrm>
          <a:prstGeom prst="rect">
            <a:avLst/>
          </a:prstGeom>
          <a:noFill/>
          <a:ln>
            <a:noFill/>
          </a:ln>
        </p:spPr>
      </p:pic>
      <p:pic>
        <p:nvPicPr>
          <p:cNvPr id="65" name="Google Shape;65;g25ad49bea69_2_46"/>
          <p:cNvPicPr preferRelativeResize="0"/>
          <p:nvPr/>
        </p:nvPicPr>
        <p:blipFill rotWithShape="1">
          <a:blip r:embed="rId3">
            <a:alphaModFix/>
          </a:blip>
          <a:srcRect b="0" l="1130" r="80892" t="0"/>
          <a:stretch/>
        </p:blipFill>
        <p:spPr>
          <a:xfrm rot="10800000">
            <a:off x="8858248" y="0"/>
            <a:ext cx="285752" cy="5143500"/>
          </a:xfrm>
          <a:prstGeom prst="rect">
            <a:avLst/>
          </a:prstGeom>
          <a:noFill/>
          <a:ln>
            <a:noFill/>
          </a:ln>
        </p:spPr>
      </p:pic>
      <p:sp>
        <p:nvSpPr>
          <p:cNvPr id="66" name="Google Shape;66;g25ad49bea69_2_46"/>
          <p:cNvSpPr/>
          <p:nvPr/>
        </p:nvSpPr>
        <p:spPr>
          <a:xfrm>
            <a:off x="695358" y="2071684"/>
            <a:ext cx="947700" cy="71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g25ad49bea69_2_53"/>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g25ad49bea69_2_53"/>
          <p:cNvSpPr txBox="1"/>
          <p:nvPr>
            <p:ph idx="1" type="body"/>
          </p:nvPr>
        </p:nvSpPr>
        <p:spPr>
          <a:xfrm>
            <a:off x="457200" y="1571617"/>
            <a:ext cx="4038600" cy="30231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600"/>
              </a:spcBef>
              <a:spcAft>
                <a:spcPts val="0"/>
              </a:spcAft>
              <a:buClr>
                <a:schemeClr val="dk1"/>
              </a:buClr>
              <a:buSzPts val="1600"/>
              <a:buNone/>
              <a:defRPr sz="1600"/>
            </a:lvl1pPr>
            <a:lvl2pPr indent="-228600" lvl="1" marL="914400" rtl="0" algn="l">
              <a:lnSpc>
                <a:spcPct val="120000"/>
              </a:lnSpc>
              <a:spcBef>
                <a:spcPts val="600"/>
              </a:spcBef>
              <a:spcAft>
                <a:spcPts val="0"/>
              </a:spcAft>
              <a:buClr>
                <a:schemeClr val="dk1"/>
              </a:buClr>
              <a:buSzPts val="1600"/>
              <a:buNone/>
              <a:defRPr sz="1600"/>
            </a:lvl2pPr>
            <a:lvl3pPr indent="-228600" lvl="2" marL="1371600" rtl="0" algn="l">
              <a:lnSpc>
                <a:spcPct val="120000"/>
              </a:lnSpc>
              <a:spcBef>
                <a:spcPts val="600"/>
              </a:spcBef>
              <a:spcAft>
                <a:spcPts val="0"/>
              </a:spcAft>
              <a:buClr>
                <a:schemeClr val="dk1"/>
              </a:buClr>
              <a:buSzPts val="1600"/>
              <a:buNone/>
              <a:defRPr sz="1600"/>
            </a:lvl3pPr>
            <a:lvl4pPr indent="-228600" lvl="3" marL="1828800" rtl="0" algn="l">
              <a:lnSpc>
                <a:spcPct val="120000"/>
              </a:lnSpc>
              <a:spcBef>
                <a:spcPts val="600"/>
              </a:spcBef>
              <a:spcAft>
                <a:spcPts val="0"/>
              </a:spcAft>
              <a:buClr>
                <a:schemeClr val="dk1"/>
              </a:buClr>
              <a:buSzPts val="1600"/>
              <a:buNone/>
              <a:defRPr sz="1600"/>
            </a:lvl4pPr>
            <a:lvl5pPr indent="-228600" lvl="4" marL="2286000" rtl="0" algn="l">
              <a:lnSpc>
                <a:spcPct val="120000"/>
              </a:lnSpc>
              <a:spcBef>
                <a:spcPts val="600"/>
              </a:spcBef>
              <a:spcAft>
                <a:spcPts val="0"/>
              </a:spcAft>
              <a:buClr>
                <a:schemeClr val="dk1"/>
              </a:buClr>
              <a:buSzPts val="1600"/>
              <a:buNone/>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70" name="Google Shape;70;g25ad49bea69_2_53"/>
          <p:cNvSpPr txBox="1"/>
          <p:nvPr>
            <p:ph idx="2" type="body"/>
          </p:nvPr>
        </p:nvSpPr>
        <p:spPr>
          <a:xfrm>
            <a:off x="4648200" y="1571617"/>
            <a:ext cx="3495600" cy="30231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600"/>
              </a:spcBef>
              <a:spcAft>
                <a:spcPts val="0"/>
              </a:spcAft>
              <a:buClr>
                <a:schemeClr val="dk1"/>
              </a:buClr>
              <a:buSzPts val="1600"/>
              <a:buNone/>
              <a:defRPr sz="1600"/>
            </a:lvl1pPr>
            <a:lvl2pPr indent="-228600" lvl="1" marL="914400" rtl="0" algn="l">
              <a:lnSpc>
                <a:spcPct val="120000"/>
              </a:lnSpc>
              <a:spcBef>
                <a:spcPts val="600"/>
              </a:spcBef>
              <a:spcAft>
                <a:spcPts val="0"/>
              </a:spcAft>
              <a:buClr>
                <a:schemeClr val="dk1"/>
              </a:buClr>
              <a:buSzPts val="1600"/>
              <a:buNone/>
              <a:defRPr sz="1600"/>
            </a:lvl2pPr>
            <a:lvl3pPr indent="-228600" lvl="2" marL="1371600" rtl="0" algn="l">
              <a:lnSpc>
                <a:spcPct val="120000"/>
              </a:lnSpc>
              <a:spcBef>
                <a:spcPts val="600"/>
              </a:spcBef>
              <a:spcAft>
                <a:spcPts val="0"/>
              </a:spcAft>
              <a:buClr>
                <a:schemeClr val="dk1"/>
              </a:buClr>
              <a:buSzPts val="1600"/>
              <a:buNone/>
              <a:defRPr sz="1600"/>
            </a:lvl3pPr>
            <a:lvl4pPr indent="-228600" lvl="3" marL="1828800" rtl="0" algn="l">
              <a:lnSpc>
                <a:spcPct val="120000"/>
              </a:lnSpc>
              <a:spcBef>
                <a:spcPts val="600"/>
              </a:spcBef>
              <a:spcAft>
                <a:spcPts val="0"/>
              </a:spcAft>
              <a:buClr>
                <a:schemeClr val="dk1"/>
              </a:buClr>
              <a:buSzPts val="1600"/>
              <a:buNone/>
              <a:defRPr sz="1600"/>
            </a:lvl4pPr>
            <a:lvl5pPr indent="-228600" lvl="4" marL="2286000" rtl="0" algn="l">
              <a:lnSpc>
                <a:spcPct val="120000"/>
              </a:lnSpc>
              <a:spcBef>
                <a:spcPts val="600"/>
              </a:spcBef>
              <a:spcAft>
                <a:spcPts val="0"/>
              </a:spcAft>
              <a:buClr>
                <a:schemeClr val="dk1"/>
              </a:buClr>
              <a:buSzPts val="1600"/>
              <a:buNone/>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g25ad49bea69_2_57"/>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5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5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5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5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g25ad49bea69_2_36"/>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rgbClr val="00587E"/>
              </a:buClr>
              <a:buSzPts val="3400"/>
              <a:buFont typeface="Arial"/>
              <a:buNone/>
              <a:defRPr b="0" i="0" sz="3400" u="none" cap="none" strike="noStrike">
                <a:solidFill>
                  <a:srgbClr val="00587E"/>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g25ad49bea69_2_36"/>
          <p:cNvSpPr txBox="1"/>
          <p:nvPr>
            <p:ph idx="1" type="body"/>
          </p:nvPr>
        </p:nvSpPr>
        <p:spPr>
          <a:xfrm>
            <a:off x="457200" y="1500180"/>
            <a:ext cx="8229600" cy="31434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brevo.com/blog/what-is-email-marketing/" TargetMode="Externa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mailchimp.com/marketing-glossary/email-market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hyperlink" Target="https://eur-lex.europa.eu/legal-content/LV/TXT/?uri=CELEX%3A32016R0679" TargetMode="External"/><Relationship Id="rId5" Type="http://schemas.openxmlformats.org/officeDocument/2006/relationships/hyperlink" Target="https://eur-lex.europa.eu/legal-content/LV/TXT/?uri=CELEX%3A32016R0679" TargetMode="External"/><Relationship Id="rId6" Type="http://schemas.openxmlformats.org/officeDocument/2006/relationships/hyperlink" Target="https://mailchimp.com/marketing-glossary/email-market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hyperlink" Target="https://blog.hubspot.com/marketing/email-marketing-examples-list" TargetMode="External"/><Relationship Id="rId11" Type="http://schemas.openxmlformats.org/officeDocument/2006/relationships/image" Target="../media/image33.png"/><Relationship Id="rId10" Type="http://schemas.openxmlformats.org/officeDocument/2006/relationships/image" Target="../media/image8.png"/><Relationship Id="rId12" Type="http://schemas.openxmlformats.org/officeDocument/2006/relationships/image" Target="../media/image6.png"/><Relationship Id="rId9" Type="http://schemas.openxmlformats.org/officeDocument/2006/relationships/hyperlink" Target="https://blog.hubspot.com/marketing/email-marketing-examples-list" TargetMode="External"/><Relationship Id="rId5" Type="http://schemas.openxmlformats.org/officeDocument/2006/relationships/hyperlink" Target="https://blog.hubspot.com/marketing/email-marketing-examples-list" TargetMode="External"/><Relationship Id="rId6" Type="http://schemas.openxmlformats.org/officeDocument/2006/relationships/hyperlink" Target="https://blog.hubspot.com/marketing/email-marketing-examples-list" TargetMode="External"/><Relationship Id="rId7" Type="http://schemas.openxmlformats.org/officeDocument/2006/relationships/hyperlink" Target="https://blog.hubspot.com/marketing/email-marketing-examples-list" TargetMode="External"/><Relationship Id="rId8" Type="http://schemas.openxmlformats.org/officeDocument/2006/relationships/hyperlink" Target="https://blog.hubspot.com/marketing/email-marketing-examples-lis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agentura-zile.lv/mekletajprogrammu-marketings-sem-un-tas-veidi/" TargetMode="Externa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digitalcatalyst.in/blog/9-crucial-pros-and-cons-of-search-engine-optimizati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wordstream.com/search-engine-marketing" TargetMode="Externa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marketing.sonrons.lv/2021/05/21/socialo-tiklu-marketings/" TargetMode="External"/><Relationship Id="rId4" Type="http://schemas.openxmlformats.org/officeDocument/2006/relationships/hyperlink" Target="https://marketing.sonrons.lv/2021/05/21/socialo-tiklu-marketings/" TargetMode="External"/><Relationship Id="rId5"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indeed.com/career-advice/career-development/pros-and-cons-of-social-media-market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s://www.searchenginejournal.com/social-media-marketing-examples/380202/#clos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actualidadecommerce.com/lv/tie%C5%A1saistes-rekl%C4%81mas/" TargetMode="Externa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actualidadecommerce.com/lv/tie%C5%A1saistes-rekl%C4%81ma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ranktracker.com/lv/blog/digital-marketing-vs-traditional-marketing-what-is-your-choice-to-kick-off-a-promo-campaig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blog.udemy.com/advertising-examples/" TargetMode="External"/><Relationship Id="rId4" Type="http://schemas.openxmlformats.org/officeDocument/2006/relationships/image" Target="../media/image16.png"/><Relationship Id="rId5"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www.alberts.lv/piecas-lietas-kas-ikvienam-jazina-par-sabiedriskajam-attiecibam/" TargetMode="Externa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openstax.org/books/principles-marketing/pages/14-5-the-advantages-and-disadvantages-of-public-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blog.hubspot.com/marketing/public-relations-examples" TargetMode="External"/><Relationship Id="rId4" Type="http://schemas.openxmlformats.org/officeDocument/2006/relationships/image" Target="../media/image22.png"/><Relationship Id="rId5"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mailchimp.com/marketing-glossary/content-marketing/#:~:text=Content%20marketing%20is%20a%20marketing,to%20buy%20what%20you%20sell." TargetMode="Externa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nibusinessinfo.co.uk/content/advantages-and-disadvantages-content-marketin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nibusinessinfo.co.uk/content/advantages-and-disadvantages-content-marketi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hyperlink" Target="https://blog.hubspot.com/marketing/marketing-examples-online-resources#:~:text=Content%20marketing%20examples%20include%20media,social%20media%20posts%2C%20and%20videos." TargetMode="External"/><Relationship Id="rId5"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lv.economy-pedia.com/11030575-marketing-types" TargetMode="Externa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ranktracker.com/lv/blog/digital-marketing-vs-traditional-marketing-what-is-your-choice-to-kick-off-a-promo-campaig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ahrefs.com/blog/affiliate-marketing-examples/" TargetMode="External"/><Relationship Id="rId4" Type="http://schemas.openxmlformats.org/officeDocument/2006/relationships/hyperlink" Target="https://referralrock.com/blog/affiliate-program-examples/" TargetMode="External"/><Relationship Id="rId5" Type="http://schemas.openxmlformats.org/officeDocument/2006/relationships/image" Target="../media/image27.png"/><Relationship Id="rId6"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5.jpg"/><Relationship Id="rId4" Type="http://schemas.openxmlformats.org/officeDocument/2006/relationships/hyperlink" Target="http://admark.net/viral-marketin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www.coursera.org/articles/guerrilla-marketing" TargetMode="Externa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ranktracker.com/lv/blog/digital-marketing-vs-traditional-marketing-what-is-your-choice-to-kick-off-a-promo-campaig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ranktracker.com/lv/blog/digital-marketing-vs-traditional-marketing-what-is-your-choice-to-kick-off-a-promo-campaig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ranktracker.com/lv/blog/digital-marketing-vs-traditional-marketing-what-is-your-choice-to-kick-off-a-promo-campaig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ranktracker.com/lv/blog/digital-marketing-vs-traditional-marketing-what-is-your-choice-to-kick-off-a-promo-campaig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hyperlink" Target="https://digitalschoolofmarketing.co.za/digital-marketing-blog/the-fundamental-differences-between-digital-marketing-and-traditional-market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25ad49bea69_2_30"/>
          <p:cNvSpPr txBox="1"/>
          <p:nvPr>
            <p:ph type="ctrTitle"/>
          </p:nvPr>
        </p:nvSpPr>
        <p:spPr>
          <a:xfrm>
            <a:off x="611560" y="1995686"/>
            <a:ext cx="6840900" cy="2088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587E"/>
              </a:buClr>
              <a:buSzPts val="2800"/>
              <a:buFont typeface="Arial"/>
              <a:buNone/>
            </a:pPr>
            <a:r>
              <a:rPr lang="lv-LV" sz="2800"/>
              <a:t>Projekts “Digitalizācijas iniciatīvas studiju kvalitātes pilnveidei augstskolu stratēģiskās specializācijas jomās”</a:t>
            </a:r>
            <a:br>
              <a:rPr lang="lv-LV" sz="2800"/>
            </a:br>
            <a:br>
              <a:rPr lang="lv-LV" sz="1000"/>
            </a:br>
            <a:r>
              <a:rPr lang="lv-LV" sz="1800"/>
              <a:t>Projekta Nr. 8.2.3.0/22/A/005</a:t>
            </a:r>
            <a:endParaRPr b="1" sz="1800"/>
          </a:p>
        </p:txBody>
      </p:sp>
      <p:sp>
        <p:nvSpPr>
          <p:cNvPr id="79" name="Google Shape;79;g25ad49bea69_2_30"/>
          <p:cNvSpPr txBox="1"/>
          <p:nvPr>
            <p:ph idx="1" type="subTitle"/>
          </p:nvPr>
        </p:nvSpPr>
        <p:spPr>
          <a:xfrm>
            <a:off x="589338" y="4238838"/>
            <a:ext cx="7079100" cy="571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600"/>
              <a:buNone/>
            </a:pPr>
            <a:r>
              <a:rPr lang="lv-LV">
                <a:solidFill>
                  <a:schemeClr val="dk1"/>
                </a:solidFill>
              </a:rPr>
              <a:t>Projekta vadošais partneris – Latvijas Biozinātņu un tehnoloģiju universitāte</a:t>
            </a:r>
            <a:endParaRPr/>
          </a:p>
        </p:txBody>
      </p:sp>
      <p:pic>
        <p:nvPicPr>
          <p:cNvPr descr="C:\Users\KristineTi.TMC_A\Pictures\LV_ID_EU_logo_ansamblis_ESF_RGB.jpg" id="80" name="Google Shape;80;g25ad49bea69_2_30"/>
          <p:cNvPicPr preferRelativeResize="0"/>
          <p:nvPr/>
        </p:nvPicPr>
        <p:blipFill rotWithShape="1">
          <a:blip r:embed="rId3">
            <a:alphaModFix/>
          </a:blip>
          <a:srcRect b="0" l="0" r="0" t="0"/>
          <a:stretch/>
        </p:blipFill>
        <p:spPr>
          <a:xfrm>
            <a:off x="323528" y="555526"/>
            <a:ext cx="5699125" cy="12852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Mārketinga veidi </a:t>
            </a:r>
            <a:endParaRPr>
              <a:solidFill>
                <a:srgbClr val="0070C0"/>
              </a:solidFill>
            </a:endParaRPr>
          </a:p>
        </p:txBody>
      </p:sp>
      <p:sp>
        <p:nvSpPr>
          <p:cNvPr id="142" name="Google Shape;142;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lv-LV">
                <a:solidFill>
                  <a:schemeClr val="dk1"/>
                </a:solidFill>
              </a:rPr>
              <a:t>E-pasta mārketings</a:t>
            </a:r>
            <a:endParaRPr/>
          </a:p>
          <a:p>
            <a:pPr indent="-342900" lvl="0" marL="457200" rtl="0" algn="l">
              <a:lnSpc>
                <a:spcPct val="115000"/>
              </a:lnSpc>
              <a:spcBef>
                <a:spcPts val="0"/>
              </a:spcBef>
              <a:spcAft>
                <a:spcPts val="0"/>
              </a:spcAft>
              <a:buSzPts val="1800"/>
              <a:buChar char="●"/>
            </a:pPr>
            <a:r>
              <a:rPr lang="lv-LV">
                <a:solidFill>
                  <a:schemeClr val="dk1"/>
                </a:solidFill>
              </a:rPr>
              <a:t>Meklētājprogrammu mārketings </a:t>
            </a:r>
            <a:endParaRPr/>
          </a:p>
          <a:p>
            <a:pPr indent="-342900" lvl="0" marL="457200" rtl="0" algn="l">
              <a:lnSpc>
                <a:spcPct val="115000"/>
              </a:lnSpc>
              <a:spcBef>
                <a:spcPts val="0"/>
              </a:spcBef>
              <a:spcAft>
                <a:spcPts val="0"/>
              </a:spcAft>
              <a:buSzPts val="1800"/>
              <a:buChar char="●"/>
            </a:pPr>
            <a:r>
              <a:rPr lang="lv-LV">
                <a:solidFill>
                  <a:schemeClr val="dk1"/>
                </a:solidFill>
              </a:rPr>
              <a:t>Sociālo tīklu mārketings </a:t>
            </a:r>
            <a:endParaRPr/>
          </a:p>
          <a:p>
            <a:pPr indent="-342900" lvl="0" marL="457200" rtl="0" algn="l">
              <a:lnSpc>
                <a:spcPct val="115000"/>
              </a:lnSpc>
              <a:spcBef>
                <a:spcPts val="0"/>
              </a:spcBef>
              <a:spcAft>
                <a:spcPts val="0"/>
              </a:spcAft>
              <a:buSzPts val="1800"/>
              <a:buChar char="●"/>
            </a:pPr>
            <a:r>
              <a:rPr lang="lv-LV">
                <a:solidFill>
                  <a:schemeClr val="dk1"/>
                </a:solidFill>
              </a:rPr>
              <a:t>Tiešsaistes reklāmas </a:t>
            </a:r>
            <a:endParaRPr/>
          </a:p>
          <a:p>
            <a:pPr indent="-342900" lvl="0" marL="457200" rtl="0" algn="l">
              <a:lnSpc>
                <a:spcPct val="115000"/>
              </a:lnSpc>
              <a:spcBef>
                <a:spcPts val="0"/>
              </a:spcBef>
              <a:spcAft>
                <a:spcPts val="0"/>
              </a:spcAft>
              <a:buSzPts val="1800"/>
              <a:buChar char="●"/>
            </a:pPr>
            <a:r>
              <a:rPr lang="lv-LV">
                <a:solidFill>
                  <a:schemeClr val="dk1"/>
                </a:solidFill>
              </a:rPr>
              <a:t>Sabiedriskās attiecības</a:t>
            </a:r>
            <a:endParaRPr/>
          </a:p>
          <a:p>
            <a:pPr indent="-342900" lvl="0" marL="457200" rtl="0" algn="l">
              <a:lnSpc>
                <a:spcPct val="115000"/>
              </a:lnSpc>
              <a:spcBef>
                <a:spcPts val="0"/>
              </a:spcBef>
              <a:spcAft>
                <a:spcPts val="0"/>
              </a:spcAft>
              <a:buSzPts val="1800"/>
              <a:buChar char="●"/>
            </a:pPr>
            <a:r>
              <a:rPr lang="lv-LV">
                <a:solidFill>
                  <a:schemeClr val="dk1"/>
                </a:solidFill>
              </a:rPr>
              <a:t>Satura mārketings </a:t>
            </a:r>
            <a:endParaRPr/>
          </a:p>
          <a:p>
            <a:pPr indent="-342900" lvl="0" marL="457200" rtl="0" algn="l">
              <a:lnSpc>
                <a:spcPct val="115000"/>
              </a:lnSpc>
              <a:spcBef>
                <a:spcPts val="0"/>
              </a:spcBef>
              <a:spcAft>
                <a:spcPts val="0"/>
              </a:spcAft>
              <a:buSzPts val="1800"/>
              <a:buChar char="●"/>
            </a:pPr>
            <a:r>
              <a:rPr i="1" lang="lv-LV">
                <a:solidFill>
                  <a:schemeClr val="dk1"/>
                </a:solidFill>
                <a:latin typeface="Calibri"/>
                <a:ea typeface="Calibri"/>
                <a:cs typeface="Calibri"/>
                <a:sym typeface="Calibri"/>
              </a:rPr>
              <a:t>Affiliate</a:t>
            </a:r>
            <a:r>
              <a:rPr lang="lv-LV">
                <a:solidFill>
                  <a:schemeClr val="dk1"/>
                </a:solidFill>
                <a:latin typeface="Calibri"/>
                <a:ea typeface="Calibri"/>
                <a:cs typeface="Calibri"/>
                <a:sym typeface="Calibri"/>
              </a:rPr>
              <a:t> mārketings</a:t>
            </a:r>
            <a:endParaRPr/>
          </a:p>
          <a:p>
            <a:pPr indent="-342900" lvl="0" marL="457200" rtl="0" algn="l">
              <a:lnSpc>
                <a:spcPct val="115000"/>
              </a:lnSpc>
              <a:spcBef>
                <a:spcPts val="0"/>
              </a:spcBef>
              <a:spcAft>
                <a:spcPts val="0"/>
              </a:spcAft>
              <a:buSzPts val="1800"/>
              <a:buChar char="●"/>
            </a:pPr>
            <a:r>
              <a:rPr i="1" lang="lv-LV">
                <a:solidFill>
                  <a:schemeClr val="dk1"/>
                </a:solidFill>
              </a:rPr>
              <a:t>Viral </a:t>
            </a:r>
            <a:r>
              <a:rPr lang="lv-LV">
                <a:solidFill>
                  <a:schemeClr val="dk1"/>
                </a:solidFill>
              </a:rPr>
              <a:t>mārketinga</a:t>
            </a:r>
            <a:endParaRPr/>
          </a:p>
          <a:p>
            <a:pPr indent="-342900" lvl="0" marL="457200" rtl="0" algn="l">
              <a:lnSpc>
                <a:spcPct val="115000"/>
              </a:lnSpc>
              <a:spcBef>
                <a:spcPts val="0"/>
              </a:spcBef>
              <a:spcAft>
                <a:spcPts val="0"/>
              </a:spcAft>
              <a:buSzPts val="1800"/>
              <a:buChar char="●"/>
            </a:pPr>
            <a:r>
              <a:rPr i="1" lang="lv-LV">
                <a:solidFill>
                  <a:schemeClr val="dk1"/>
                </a:solidFill>
                <a:latin typeface="Calibri"/>
                <a:ea typeface="Calibri"/>
                <a:cs typeface="Calibri"/>
                <a:sym typeface="Calibri"/>
              </a:rPr>
              <a:t>Guerrilla</a:t>
            </a:r>
            <a:r>
              <a:rPr lang="lv-LV">
                <a:solidFill>
                  <a:schemeClr val="dk1"/>
                </a:solidFill>
                <a:latin typeface="Calibri"/>
                <a:ea typeface="Calibri"/>
                <a:cs typeface="Calibri"/>
                <a:sym typeface="Calibri"/>
              </a:rPr>
              <a:t> mārketinga</a:t>
            </a:r>
            <a:endParaRPr>
              <a:solidFill>
                <a:schemeClr val="dk1"/>
              </a:solidFill>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txBox="1"/>
          <p:nvPr>
            <p:ph idx="1" type="body"/>
          </p:nvPr>
        </p:nvSpPr>
        <p:spPr>
          <a:xfrm>
            <a:off x="378607" y="773333"/>
            <a:ext cx="3962934" cy="3255974"/>
          </a:xfrm>
          <a:prstGeom prst="rect">
            <a:avLst/>
          </a:prstGeom>
          <a:noFill/>
          <a:ln>
            <a:noFill/>
          </a:ln>
        </p:spPr>
        <p:txBody>
          <a:bodyPr anchorCtr="0" anchor="t" bIns="91425" lIns="91425" spcFirstLastPara="1" rIns="91425" wrap="square" tIns="91425">
            <a:normAutofit lnSpcReduction="10000"/>
          </a:bodyPr>
          <a:lstStyle/>
          <a:p>
            <a:pPr indent="0" lvl="0" marL="0" rtl="0" algn="just">
              <a:lnSpc>
                <a:spcPct val="100000"/>
              </a:lnSpc>
              <a:spcBef>
                <a:spcPts val="0"/>
              </a:spcBef>
              <a:spcAft>
                <a:spcPts val="800"/>
              </a:spcAft>
              <a:buSzPts val="1800"/>
              <a:buNone/>
            </a:pPr>
            <a:r>
              <a:rPr b="1" lang="lv-LV" sz="2000">
                <a:solidFill>
                  <a:srgbClr val="0070C0"/>
                </a:solidFill>
                <a:latin typeface="Calibri"/>
                <a:ea typeface="Calibri"/>
                <a:cs typeface="Calibri"/>
                <a:sym typeface="Calibri"/>
              </a:rPr>
              <a:t>E-pasta mārketings </a:t>
            </a:r>
            <a:r>
              <a:rPr lang="lv-LV" sz="2000">
                <a:solidFill>
                  <a:schemeClr val="dk1"/>
                </a:solidFill>
                <a:latin typeface="Calibri"/>
                <a:ea typeface="Calibri"/>
                <a:cs typeface="Calibri"/>
                <a:sym typeface="Calibri"/>
              </a:rPr>
              <a:t>ir tiešā mārketinga un digitālā mārketinga veids, kas izmanto e-pastu, lai reklamētu uzņēmuma produktus vai pakalpojumus. Tas var palīdzēt informēt klientus par uzņēmuma jaunākajām precēm vai piedāvājumiem, integrējot to mārketinga automatizācijas pasākumos. </a:t>
            </a:r>
            <a:endParaRPr sz="2000"/>
          </a:p>
        </p:txBody>
      </p:sp>
      <p:sp>
        <p:nvSpPr>
          <p:cNvPr id="148" name="Google Shape;148;p10"/>
          <p:cNvSpPr txBox="1"/>
          <p:nvPr/>
        </p:nvSpPr>
        <p:spPr>
          <a:xfrm>
            <a:off x="4490223" y="3197361"/>
            <a:ext cx="44326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sng" cap="none" strike="noStrike">
                <a:solidFill>
                  <a:srgbClr val="000000"/>
                </a:solidFill>
                <a:latin typeface="Arial"/>
                <a:ea typeface="Arial"/>
                <a:cs typeface="Arial"/>
                <a:sym typeface="Arial"/>
                <a:hlinkClick r:id="rId3">
                  <a:extLst>
                    <a:ext uri="{A12FA001-AC4F-418D-AE19-62706E023703}">
                      <ahyp:hlinkClr val="tx"/>
                    </a:ext>
                  </a:extLst>
                </a:hlinkClick>
              </a:rPr>
              <a:t>https://www.brevo.com/blog/what-is-email-marketing/</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49" name="Google Shape;149;p10"/>
          <p:cNvPicPr preferRelativeResize="0"/>
          <p:nvPr/>
        </p:nvPicPr>
        <p:blipFill rotWithShape="1">
          <a:blip r:embed="rId4">
            <a:alphaModFix/>
          </a:blip>
          <a:srcRect b="0" l="0" r="0" t="0"/>
          <a:stretch/>
        </p:blipFill>
        <p:spPr>
          <a:xfrm>
            <a:off x="4490223" y="1136192"/>
            <a:ext cx="3988535" cy="15470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E-pasta mārketinga vēsture</a:t>
            </a:r>
            <a:endParaRPr>
              <a:solidFill>
                <a:srgbClr val="0070C0"/>
              </a:solidFill>
            </a:endParaRPr>
          </a:p>
        </p:txBody>
      </p:sp>
      <p:sp>
        <p:nvSpPr>
          <p:cNvPr id="155" name="Google Shape;155;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87916"/>
              </a:lnSpc>
              <a:spcBef>
                <a:spcPts val="0"/>
              </a:spcBef>
              <a:spcAft>
                <a:spcPts val="0"/>
              </a:spcAft>
              <a:buClr>
                <a:schemeClr val="dk1"/>
              </a:buClr>
              <a:buSzPts val="1800"/>
              <a:buFont typeface="Noto Sans Symbols"/>
              <a:buChar char="●"/>
            </a:pPr>
            <a:r>
              <a:rPr lang="lv-LV">
                <a:solidFill>
                  <a:schemeClr val="dk1"/>
                </a:solidFill>
                <a:latin typeface="Calibri"/>
                <a:ea typeface="Calibri"/>
                <a:cs typeface="Calibri"/>
                <a:sym typeface="Calibri"/>
              </a:rPr>
              <a:t>Pirmo e-pasta vēstuli 1971. gadā nosūtīja datoru inženieris Rejs Tomlinsons (</a:t>
            </a:r>
            <a:r>
              <a:rPr i="1" lang="lv-LV">
                <a:solidFill>
                  <a:schemeClr val="dk1"/>
                </a:solidFill>
                <a:latin typeface="Calibri"/>
                <a:ea typeface="Calibri"/>
                <a:cs typeface="Calibri"/>
                <a:sym typeface="Calibri"/>
              </a:rPr>
              <a:t>Ray Tomlinson</a:t>
            </a:r>
            <a:r>
              <a:rPr lang="lv-LV">
                <a:solidFill>
                  <a:schemeClr val="dk1"/>
                </a:solidFill>
                <a:latin typeface="Calibri"/>
                <a:ea typeface="Calibri"/>
                <a:cs typeface="Calibri"/>
                <a:sym typeface="Calibri"/>
              </a:rPr>
              <a:t>). Tomlinsons bija arī persona, kas ieviesa "@" simbola lietošanu e-pasta adresēs.</a:t>
            </a:r>
            <a:endParaRPr/>
          </a:p>
          <a:p>
            <a:pPr indent="0" lvl="0" marL="114300" rtl="0" algn="l">
              <a:lnSpc>
                <a:spcPct val="87916"/>
              </a:lnSpc>
              <a:spcBef>
                <a:spcPts val="0"/>
              </a:spcBef>
              <a:spcAft>
                <a:spcPts val="0"/>
              </a:spcAft>
              <a:buClr>
                <a:schemeClr val="dk1"/>
              </a:buClr>
              <a:buSzPts val="1800"/>
              <a:buNone/>
            </a:pPr>
            <a:r>
              <a:t/>
            </a:r>
            <a:endParaRPr>
              <a:solidFill>
                <a:schemeClr val="dk1"/>
              </a:solidFill>
              <a:latin typeface="Calibri"/>
              <a:ea typeface="Calibri"/>
              <a:cs typeface="Calibri"/>
              <a:sym typeface="Calibri"/>
            </a:endParaRPr>
          </a:p>
          <a:p>
            <a:pPr indent="-342900" lvl="0" marL="457200" rtl="0" algn="l">
              <a:lnSpc>
                <a:spcPct val="87916"/>
              </a:lnSpc>
              <a:spcBef>
                <a:spcPts val="0"/>
              </a:spcBef>
              <a:spcAft>
                <a:spcPts val="0"/>
              </a:spcAft>
              <a:buClr>
                <a:schemeClr val="dk1"/>
              </a:buClr>
              <a:buSzPts val="1800"/>
              <a:buFont typeface="Noto Sans Symbols"/>
              <a:buChar char="●"/>
            </a:pPr>
            <a:r>
              <a:rPr lang="lv-LV">
                <a:solidFill>
                  <a:schemeClr val="dk1"/>
                </a:solidFill>
                <a:latin typeface="Calibri"/>
                <a:ea typeface="Calibri"/>
                <a:cs typeface="Calibri"/>
                <a:sym typeface="Calibri"/>
              </a:rPr>
              <a:t>1978. gadā </a:t>
            </a:r>
            <a:r>
              <a:rPr i="1" lang="lv-LV">
                <a:solidFill>
                  <a:schemeClr val="dk1"/>
                </a:solidFill>
                <a:latin typeface="Calibri"/>
                <a:ea typeface="Calibri"/>
                <a:cs typeface="Calibri"/>
                <a:sym typeface="Calibri"/>
              </a:rPr>
              <a:t>Digital Equipment Corp </a:t>
            </a:r>
            <a:r>
              <a:rPr lang="lv-LV">
                <a:solidFill>
                  <a:schemeClr val="dk1"/>
                </a:solidFill>
                <a:latin typeface="Calibri"/>
                <a:ea typeface="Calibri"/>
                <a:cs typeface="Calibri"/>
                <a:sym typeface="Calibri"/>
              </a:rPr>
              <a:t>mārketinga vadītājs </a:t>
            </a:r>
            <a:r>
              <a:rPr i="1" lang="lv-LV">
                <a:solidFill>
                  <a:schemeClr val="dk1"/>
                </a:solidFill>
                <a:latin typeface="Calibri"/>
                <a:ea typeface="Calibri"/>
                <a:cs typeface="Calibri"/>
                <a:sym typeface="Calibri"/>
              </a:rPr>
              <a:t>Gary Thuerk </a:t>
            </a:r>
            <a:r>
              <a:rPr lang="lv-LV">
                <a:solidFill>
                  <a:schemeClr val="dk1"/>
                </a:solidFill>
                <a:latin typeface="Calibri"/>
                <a:ea typeface="Calibri"/>
                <a:cs typeface="Calibri"/>
                <a:sym typeface="Calibri"/>
              </a:rPr>
              <a:t>nosūtīta pirmo komerciālo e-pastu, informējot cilvēkus par jaunu produktu.</a:t>
            </a:r>
            <a:endParaRPr/>
          </a:p>
          <a:p>
            <a:pPr indent="0" lvl="0" marL="114300" rtl="0" algn="l">
              <a:lnSpc>
                <a:spcPct val="87916"/>
              </a:lnSpc>
              <a:spcBef>
                <a:spcPts val="0"/>
              </a:spcBef>
              <a:spcAft>
                <a:spcPts val="0"/>
              </a:spcAft>
              <a:buClr>
                <a:schemeClr val="dk1"/>
              </a:buClr>
              <a:buSzPts val="1800"/>
              <a:buNone/>
            </a:pPr>
            <a:r>
              <a:t/>
            </a:r>
            <a:endParaRPr>
              <a:solidFill>
                <a:schemeClr val="dk1"/>
              </a:solidFill>
              <a:latin typeface="Calibri"/>
              <a:ea typeface="Calibri"/>
              <a:cs typeface="Calibri"/>
              <a:sym typeface="Calibri"/>
            </a:endParaRPr>
          </a:p>
          <a:p>
            <a:pPr indent="-342900" lvl="0" marL="457200" rtl="0" algn="l">
              <a:lnSpc>
                <a:spcPct val="87916"/>
              </a:lnSpc>
              <a:spcBef>
                <a:spcPts val="0"/>
              </a:spcBef>
              <a:spcAft>
                <a:spcPts val="0"/>
              </a:spcAft>
              <a:buClr>
                <a:schemeClr val="dk1"/>
              </a:buClr>
              <a:buSzPts val="1800"/>
              <a:buFont typeface="Noto Sans Symbols"/>
              <a:buChar char="●"/>
            </a:pPr>
            <a:r>
              <a:rPr lang="lv-LV">
                <a:solidFill>
                  <a:schemeClr val="dk1"/>
                </a:solidFill>
                <a:latin typeface="Calibri"/>
                <a:ea typeface="Calibri"/>
                <a:cs typeface="Calibri"/>
                <a:sym typeface="Calibri"/>
              </a:rPr>
              <a:t>90-tajos gados, pateicoties internetam, cilvēku savstarpējās saziņas veids sāka krasi mainīties, un tirgotāji atklāja, ka e-pasts var būt efektīvs reklāmas veids. </a:t>
            </a:r>
            <a:endParaRPr>
              <a:solidFill>
                <a:schemeClr val="dk1"/>
              </a:solidFill>
              <a:latin typeface="Calibri"/>
              <a:ea typeface="Calibri"/>
              <a:cs typeface="Calibri"/>
              <a:sym typeface="Calibri"/>
            </a:endParaRPr>
          </a:p>
          <a:p>
            <a:pPr indent="-342900" lvl="0" marL="457200" rtl="0" algn="l">
              <a:lnSpc>
                <a:spcPct val="87916"/>
              </a:lnSpc>
              <a:spcBef>
                <a:spcPts val="0"/>
              </a:spcBef>
              <a:spcAft>
                <a:spcPts val="0"/>
              </a:spcAft>
              <a:buClr>
                <a:schemeClr val="dk1"/>
              </a:buClr>
              <a:buSzPts val="1800"/>
              <a:buFont typeface="Calibri"/>
              <a:buChar char="●"/>
            </a:pPr>
            <a:r>
              <a:t/>
            </a:r>
            <a:endParaRPr>
              <a:solidFill>
                <a:schemeClr val="dk1"/>
              </a:solidFill>
              <a:latin typeface="Calibri"/>
              <a:ea typeface="Calibri"/>
              <a:cs typeface="Calibri"/>
              <a:sym typeface="Calibri"/>
            </a:endParaRPr>
          </a:p>
          <a:p>
            <a:pPr indent="-342900" lvl="0" marL="457200" rtl="0" algn="l">
              <a:lnSpc>
                <a:spcPct val="87916"/>
              </a:lnSpc>
              <a:spcBef>
                <a:spcPts val="0"/>
              </a:spcBef>
              <a:spcAft>
                <a:spcPts val="0"/>
              </a:spcAft>
              <a:buClr>
                <a:schemeClr val="dk1"/>
              </a:buClr>
              <a:buSzPts val="1800"/>
              <a:buFont typeface="Noto Sans Symbols"/>
              <a:buChar char="●"/>
            </a:pPr>
            <a:r>
              <a:rPr lang="lv-LV">
                <a:solidFill>
                  <a:schemeClr val="dk1"/>
                </a:solidFill>
                <a:latin typeface="Calibri"/>
                <a:ea typeface="Calibri"/>
                <a:cs typeface="Calibri"/>
                <a:sym typeface="Calibri"/>
              </a:rPr>
              <a:t>Apvienotās Karalistes Datu aizsardzības likums tika pielāgots, lai pieprasītu "atteikšanās (</a:t>
            </a:r>
            <a:r>
              <a:rPr i="1" lang="lv-LV">
                <a:solidFill>
                  <a:schemeClr val="dk1"/>
                </a:solidFill>
                <a:latin typeface="Calibri"/>
                <a:ea typeface="Calibri"/>
                <a:cs typeface="Calibri"/>
                <a:sym typeface="Calibri"/>
              </a:rPr>
              <a:t>opt-out</a:t>
            </a:r>
            <a:r>
              <a:rPr lang="lv-LV">
                <a:solidFill>
                  <a:schemeClr val="dk1"/>
                </a:solidFill>
                <a:latin typeface="Calibri"/>
                <a:ea typeface="Calibri"/>
                <a:cs typeface="Calibri"/>
                <a:sym typeface="Calibri"/>
              </a:rPr>
              <a:t>)" iespēju visiem mārketinga e-pastiem.</a:t>
            </a:r>
            <a:endParaRPr>
              <a:solidFill>
                <a:schemeClr val="dk1"/>
              </a:solidFill>
              <a:latin typeface="Calibri"/>
              <a:ea typeface="Calibri"/>
              <a:cs typeface="Calibri"/>
              <a:sym typeface="Calibri"/>
            </a:endParaRPr>
          </a:p>
        </p:txBody>
      </p:sp>
      <p:sp>
        <p:nvSpPr>
          <p:cNvPr id="156" name="Google Shape;156;p11"/>
          <p:cNvSpPr txBox="1"/>
          <p:nvPr/>
        </p:nvSpPr>
        <p:spPr>
          <a:xfrm>
            <a:off x="4081346" y="4568875"/>
            <a:ext cx="48990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sng" cap="none" strike="noStrike">
                <a:solidFill>
                  <a:srgbClr val="000000"/>
                </a:solidFill>
                <a:latin typeface="Arial"/>
                <a:ea typeface="Arial"/>
                <a:cs typeface="Arial"/>
                <a:sym typeface="Arial"/>
                <a:hlinkClick r:id="rId3">
                  <a:extLst>
                    <a:ext uri="{A12FA001-AC4F-418D-AE19-62706E023703}">
                      <ahyp:hlinkClr val="tx"/>
                    </a:ext>
                  </a:extLst>
                </a:hlinkClick>
              </a:rPr>
              <a:t>https://mailchimp.com/marketing-glossary/email-marketing/</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E-pasta mārketinga priekšrocības</a:t>
            </a:r>
            <a:endParaRPr>
              <a:solidFill>
                <a:srgbClr val="0070C0"/>
              </a:solidFill>
            </a:endParaRPr>
          </a:p>
        </p:txBody>
      </p:sp>
      <p:sp>
        <p:nvSpPr>
          <p:cNvPr id="162" name="Google Shape;162;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E-pasta vēstule atrodas iesūtnē, līdz tā tiek izlasīta, izdzēsta vai arhivēta</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Var pielietot segmentēšanu, lai nosūtītu cilvēkiem tikai tos ziņojumus, kurus viņi vēlas redzēt visvairāk</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Izmantojot e-pasta mārketinga programmatūru var viegli izsūtītu e-pasta vēstules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E-pasta mārketinga trūkumi (1)</a:t>
            </a:r>
            <a:endParaRPr>
              <a:solidFill>
                <a:srgbClr val="0070C0"/>
              </a:solidFill>
            </a:endParaRPr>
          </a:p>
        </p:txBody>
      </p:sp>
      <p:sp>
        <p:nvSpPr>
          <p:cNvPr id="168" name="Google Shape;168;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lv-LV"/>
              <a:t>Spams. </a:t>
            </a:r>
            <a:r>
              <a:rPr lang="lv-LV"/>
              <a:t>Daudzas no e-pasta vēstulēm nesasniedz lietotājus, jo nonāk nevēlamo vēstuļu vai surogātpasta mapēs. </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b="1" lang="lv-LV"/>
              <a:t>Izmērs. </a:t>
            </a:r>
            <a:r>
              <a:rPr lang="lv-LV"/>
              <a:t>Ja e-pasta vēstule ir pārāk liela, lejupielādes laikā potenciālais klients zaudē interesi.</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b="1" lang="lv-LV"/>
              <a:t>Konkurence. </a:t>
            </a:r>
            <a:r>
              <a:rPr lang="lv-LV"/>
              <a:t>Jāiegulda līdzekļi iedarbīgu tekstu veidošanā vai jāpiedāvā papildu akcijas, lai piesaistītu auditorijas uzmanību, konkurences apstākļos.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E-pasta mārketinga trūkumi (2)</a:t>
            </a:r>
            <a:endParaRPr>
              <a:solidFill>
                <a:srgbClr val="0070C0"/>
              </a:solidFill>
            </a:endParaRPr>
          </a:p>
        </p:txBody>
      </p:sp>
      <p:sp>
        <p:nvSpPr>
          <p:cNvPr id="174" name="Google Shape;174;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lv-LV"/>
              <a:t>Lietotāju iesaiste. </a:t>
            </a:r>
            <a:r>
              <a:rPr lang="lv-LV"/>
              <a:t>Ir nepārtraukti jāatrod veidi, kā iesaistīt savu auditoriju, pretējā gadījumā var būt augsts neatvērto vēstuļu īpatsvars vai daudz cilvēku var atteikties no abonēšanas.</a:t>
            </a:r>
            <a:endParaRPr/>
          </a:p>
          <a:p>
            <a:pPr indent="-228600" lvl="0" marL="457200" rtl="0" algn="l">
              <a:lnSpc>
                <a:spcPct val="115000"/>
              </a:lnSpc>
              <a:spcBef>
                <a:spcPts val="0"/>
              </a:spcBef>
              <a:spcAft>
                <a:spcPts val="0"/>
              </a:spcAft>
              <a:buSzPts val="1800"/>
              <a:buNone/>
            </a:pPr>
            <a:r>
              <a:t/>
            </a:r>
            <a:endParaRPr b="1"/>
          </a:p>
          <a:p>
            <a:pPr indent="-342900" lvl="0" marL="457200" rtl="0" algn="l">
              <a:lnSpc>
                <a:spcPct val="115000"/>
              </a:lnSpc>
              <a:spcBef>
                <a:spcPts val="0"/>
              </a:spcBef>
              <a:spcAft>
                <a:spcPts val="0"/>
              </a:spcAft>
              <a:buSzPts val="1800"/>
              <a:buChar char="●"/>
            </a:pPr>
            <a:r>
              <a:rPr b="1" lang="lv-LV"/>
              <a:t>Dizains. </a:t>
            </a:r>
            <a:r>
              <a:rPr lang="lv-LV"/>
              <a:t>E-pasta vēstules pielāgošana katrai ierīcei - telefons, planšete, dators.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b="1" lang="lv-LV"/>
              <a:t>Izmaksas. </a:t>
            </a:r>
            <a:r>
              <a:rPr lang="lv-LV"/>
              <a:t>Daudzi no e-pasta pakalpojumu sniedzējiem iekasē maksu par papildu darbībām, piemēram, attēlu pievienošanu vai vārdu skaita pārsniegšanu.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E-pasta mārketinga veidi (1)</a:t>
            </a:r>
            <a:endParaRPr>
              <a:solidFill>
                <a:srgbClr val="0070C0"/>
              </a:solidFill>
            </a:endParaRPr>
          </a:p>
        </p:txBody>
      </p:sp>
      <p:sp>
        <p:nvSpPr>
          <p:cNvPr id="180" name="Google Shape;18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i="1" lang="lv-LV"/>
              <a:t>Welcome</a:t>
            </a:r>
            <a:r>
              <a:rPr b="1" lang="lv-LV"/>
              <a:t> e-pasta vēstules </a:t>
            </a:r>
            <a:r>
              <a:rPr lang="lv-LV"/>
              <a:t>- izmanto, lai iepazīstinātu potenciālo klientu ar uzņēmumu.</a:t>
            </a:r>
            <a:endParaRPr/>
          </a:p>
          <a:p>
            <a:pPr indent="-342900" lvl="0" marL="457200" rtl="0" algn="l">
              <a:lnSpc>
                <a:spcPct val="115000"/>
              </a:lnSpc>
              <a:spcBef>
                <a:spcPts val="0"/>
              </a:spcBef>
              <a:spcAft>
                <a:spcPts val="0"/>
              </a:spcAft>
              <a:buSzPts val="1800"/>
              <a:buChar char="●"/>
            </a:pPr>
            <a:r>
              <a:rPr b="1" lang="lv-LV"/>
              <a:t>Informatīvie e-pasti jeb Jaunumu e-pasta vēstules. </a:t>
            </a:r>
            <a:r>
              <a:rPr lang="lv-LV"/>
              <a:t>Parasti e-pastā ir aicinājums rīkoties.</a:t>
            </a:r>
            <a:endParaRPr/>
          </a:p>
          <a:p>
            <a:pPr indent="-342900" lvl="0" marL="457200" rtl="0" algn="l">
              <a:lnSpc>
                <a:spcPct val="115000"/>
              </a:lnSpc>
              <a:spcBef>
                <a:spcPts val="0"/>
              </a:spcBef>
              <a:spcAft>
                <a:spcPts val="0"/>
              </a:spcAft>
              <a:buSzPts val="1800"/>
              <a:buChar char="●"/>
            </a:pPr>
            <a:r>
              <a:rPr b="1" lang="lv-LV"/>
              <a:t>Lietotāju izglītošanas e-pasta vēstules. </a:t>
            </a:r>
            <a:r>
              <a:rPr lang="lv-LV"/>
              <a:t>Šis e-pasta veids ir paredzēts konkrētai mērķauditorijai, izmantojot virkni e-pasta vēstuļu, cerot, ka ar laiku viņi tiks virzīti no pirkuma apsvēršanas posma uz pirkšanas posmu.</a:t>
            </a:r>
            <a:endParaRPr/>
          </a:p>
          <a:p>
            <a:pPr indent="-342900" lvl="0" marL="457200" rtl="0" algn="l">
              <a:lnSpc>
                <a:spcPct val="115000"/>
              </a:lnSpc>
              <a:spcBef>
                <a:spcPts val="0"/>
              </a:spcBef>
              <a:spcAft>
                <a:spcPts val="0"/>
              </a:spcAft>
              <a:buSzPts val="1800"/>
              <a:buChar char="●"/>
            </a:pPr>
            <a:r>
              <a:rPr b="1" lang="lv-LV"/>
              <a:t>Apstiprinājuma e-pasta vēstules. </a:t>
            </a:r>
            <a:r>
              <a:rPr lang="lv-LV"/>
              <a:t>Tas ir veids, kā informēt lietotājus par to, ka viņu pasūtījums ir saņemts vai ka reģistrēšanās ir bijusi veiksmīga.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E-pasta mārketinga veidi (2)</a:t>
            </a:r>
            <a:endParaRPr/>
          </a:p>
        </p:txBody>
      </p:sp>
      <p:sp>
        <p:nvSpPr>
          <p:cNvPr id="186" name="Google Shape;186;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10000"/>
          </a:bodyPr>
          <a:lstStyle/>
          <a:p>
            <a:pPr indent="-342900" lvl="0" marL="457200" rtl="0" algn="l">
              <a:lnSpc>
                <a:spcPct val="115000"/>
              </a:lnSpc>
              <a:spcBef>
                <a:spcPts val="0"/>
              </a:spcBef>
              <a:spcAft>
                <a:spcPts val="0"/>
              </a:spcAft>
              <a:buSzPct val="108108"/>
              <a:buChar char="●"/>
            </a:pPr>
            <a:r>
              <a:rPr b="1" lang="lv-LV"/>
              <a:t>Specializēti e-pasti. </a:t>
            </a:r>
            <a:r>
              <a:rPr lang="lv-LV"/>
              <a:t>Sarakstes pamatā var būt nesenie pirkumi, neaktīvie klienti, jaunie dalībnieki un cita veida specifiski kritēriji.</a:t>
            </a:r>
            <a:endParaRPr/>
          </a:p>
          <a:p>
            <a:pPr indent="-342900" lvl="0" marL="457200" rtl="0" algn="l">
              <a:lnSpc>
                <a:spcPct val="115000"/>
              </a:lnSpc>
              <a:spcBef>
                <a:spcPts val="0"/>
              </a:spcBef>
              <a:spcAft>
                <a:spcPts val="0"/>
              </a:spcAft>
              <a:buSzPct val="108108"/>
              <a:buChar char="●"/>
            </a:pPr>
            <a:r>
              <a:rPr b="1" lang="lv-LV"/>
              <a:t>Uzaicinājuma e-pasti. </a:t>
            </a:r>
            <a:r>
              <a:rPr lang="lv-LV"/>
              <a:t>Šāda veida e-pasta vēstulēs bieži tiek paziņots par gaidāmajiem pasākumiem, jaunu produktu laišanu tirgū un semināriem. </a:t>
            </a:r>
            <a:endParaRPr/>
          </a:p>
          <a:p>
            <a:pPr indent="-342900" lvl="0" marL="457200" rtl="0" algn="l">
              <a:lnSpc>
                <a:spcPct val="115000"/>
              </a:lnSpc>
              <a:spcBef>
                <a:spcPts val="0"/>
              </a:spcBef>
              <a:spcAft>
                <a:spcPts val="0"/>
              </a:spcAft>
              <a:buSzPct val="108108"/>
              <a:buChar char="●"/>
            </a:pPr>
            <a:r>
              <a:rPr b="1" lang="lv-LV"/>
              <a:t>Reklāmas e-pasta vēstules.  </a:t>
            </a:r>
            <a:r>
              <a:rPr lang="lv-LV"/>
              <a:t>Šāda veida mārketinga e-pasta vēstules ir ļoti izplatītas un parasti ir vispārīgas, un tās tiek izsūtītas plašai auditorijai. </a:t>
            </a:r>
            <a:endParaRPr/>
          </a:p>
          <a:p>
            <a:pPr indent="-342900" lvl="0" marL="457200" rtl="0" algn="l">
              <a:lnSpc>
                <a:spcPct val="115000"/>
              </a:lnSpc>
              <a:spcBef>
                <a:spcPts val="0"/>
              </a:spcBef>
              <a:spcAft>
                <a:spcPts val="0"/>
              </a:spcAft>
              <a:buSzPct val="108108"/>
              <a:buChar char="●"/>
            </a:pPr>
            <a:r>
              <a:rPr b="1" lang="lv-LV"/>
              <a:t>Aptaujas e-pasts. </a:t>
            </a:r>
            <a:r>
              <a:rPr lang="lv-LV"/>
              <a:t>Atsauksmes no klientiem ir viens no labākajiem uzņēmuma mārketinga rīkiem.</a:t>
            </a:r>
            <a:endParaRPr/>
          </a:p>
          <a:p>
            <a:pPr indent="-342900" lvl="0" marL="457200" rtl="0" algn="l">
              <a:lnSpc>
                <a:spcPct val="115000"/>
              </a:lnSpc>
              <a:spcBef>
                <a:spcPts val="0"/>
              </a:spcBef>
              <a:spcAft>
                <a:spcPts val="0"/>
              </a:spcAft>
              <a:buSzPct val="108108"/>
              <a:buChar char="●"/>
            </a:pPr>
            <a:r>
              <a:rPr b="1" lang="lv-LV"/>
              <a:t>Sezonas mārketinga e-pasta vēstules. </a:t>
            </a:r>
            <a:r>
              <a:rPr lang="lv-LV"/>
              <a:t>Daudzi uzņēmumi izmanto svētku sezonu vai īpašus notikumus, lai uzrunātu savus klientus un potenciālos klientus ar informāciju par gaidāmajām akcijām.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7"/>
          <p:cNvPicPr preferRelativeResize="0"/>
          <p:nvPr/>
        </p:nvPicPr>
        <p:blipFill rotWithShape="1">
          <a:blip r:embed="rId3">
            <a:alphaModFix/>
          </a:blip>
          <a:srcRect b="0" l="0" r="0" t="0"/>
          <a:stretch/>
        </p:blipFill>
        <p:spPr>
          <a:xfrm>
            <a:off x="0" y="-343844"/>
            <a:ext cx="8138307" cy="4785356"/>
          </a:xfrm>
          <a:prstGeom prst="rect">
            <a:avLst/>
          </a:prstGeom>
          <a:noFill/>
          <a:ln>
            <a:noFill/>
          </a:ln>
        </p:spPr>
      </p:pic>
      <p:sp>
        <p:nvSpPr>
          <p:cNvPr id="192" name="Google Shape;192;p17"/>
          <p:cNvSpPr/>
          <p:nvPr/>
        </p:nvSpPr>
        <p:spPr>
          <a:xfrm>
            <a:off x="1012638" y="4607143"/>
            <a:ext cx="712566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sng" cap="none" strike="noStrike">
                <a:solidFill>
                  <a:schemeClr val="dk1"/>
                </a:solidFill>
                <a:latin typeface="Arial"/>
                <a:ea typeface="Arial"/>
                <a:cs typeface="Arial"/>
                <a:sym typeface="Arial"/>
                <a:hlinkClick r:id="rId4">
                  <a:extLst>
                    <a:ext uri="{A12FA001-AC4F-418D-AE19-62706E023703}">
                      <ahyp:hlinkClr val="tx"/>
                    </a:ext>
                  </a:extLst>
                </a:hlinkClick>
              </a:rPr>
              <a:t>Jāievēro:  </a:t>
            </a:r>
            <a:r>
              <a:rPr b="0" i="0" lang="lv-LV" sz="1400" u="sng" cap="none" strike="noStrike">
                <a:solidFill>
                  <a:srgbClr val="000000"/>
                </a:solidFill>
                <a:latin typeface="Arial"/>
                <a:ea typeface="Arial"/>
                <a:cs typeface="Arial"/>
                <a:sym typeface="Arial"/>
                <a:hlinkClick r:id="rId5">
                  <a:extLst>
                    <a:ext uri="{A12FA001-AC4F-418D-AE19-62706E023703}">
                      <ahyp:hlinkClr val="tx"/>
                    </a:ext>
                  </a:extLst>
                </a:hlinkClick>
              </a:rPr>
              <a:t>https://eur-lex.europa.eu/legal-content/LV/TXT/?uri=CELEX%3A32016R0679</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93" name="Google Shape;193;p17"/>
          <p:cNvSpPr/>
          <p:nvPr/>
        </p:nvSpPr>
        <p:spPr>
          <a:xfrm>
            <a:off x="3247599" y="4059044"/>
            <a:ext cx="60504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sng" cap="none" strike="noStrike">
                <a:solidFill>
                  <a:srgbClr val="000000"/>
                </a:solidFill>
                <a:latin typeface="Arial"/>
                <a:ea typeface="Arial"/>
                <a:cs typeface="Arial"/>
                <a:sym typeface="Arial"/>
                <a:hlinkClick r:id="rId6">
                  <a:extLst>
                    <a:ext uri="{A12FA001-AC4F-418D-AE19-62706E023703}">
                      <ahyp:hlinkClr val="tx"/>
                    </a:ext>
                  </a:extLst>
                </a:hlinkClick>
              </a:rPr>
              <a:t>https://mailchimp.com/marketing-glossary/email-marketing/</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8"/>
          <p:cNvSpPr txBox="1"/>
          <p:nvPr>
            <p:ph type="title"/>
          </p:nvPr>
        </p:nvSpPr>
        <p:spPr>
          <a:xfrm>
            <a:off x="17678" y="151031"/>
            <a:ext cx="3940804"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lv-LV">
                <a:solidFill>
                  <a:srgbClr val="0070C0"/>
                </a:solidFill>
              </a:rPr>
              <a:t>Praktiskie piemēri</a:t>
            </a:r>
            <a:endParaRPr>
              <a:solidFill>
                <a:srgbClr val="0070C0"/>
              </a:solidFill>
            </a:endParaRPr>
          </a:p>
        </p:txBody>
      </p:sp>
      <p:pic>
        <p:nvPicPr>
          <p:cNvPr id="199" name="Google Shape;199;p18"/>
          <p:cNvPicPr preferRelativeResize="0"/>
          <p:nvPr/>
        </p:nvPicPr>
        <p:blipFill rotWithShape="1">
          <a:blip r:embed="rId3">
            <a:alphaModFix/>
          </a:blip>
          <a:srcRect b="0" l="0" r="0" t="0"/>
          <a:stretch/>
        </p:blipFill>
        <p:spPr>
          <a:xfrm>
            <a:off x="385869" y="649967"/>
            <a:ext cx="2367058" cy="4021986"/>
          </a:xfrm>
          <a:prstGeom prst="rect">
            <a:avLst/>
          </a:prstGeom>
          <a:noFill/>
          <a:ln>
            <a:noFill/>
          </a:ln>
        </p:spPr>
      </p:pic>
      <p:sp>
        <p:nvSpPr>
          <p:cNvPr id="200" name="Google Shape;200;p18"/>
          <p:cNvSpPr txBox="1"/>
          <p:nvPr/>
        </p:nvSpPr>
        <p:spPr>
          <a:xfrm>
            <a:off x="504816" y="3819311"/>
            <a:ext cx="6304862" cy="124646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sng" cap="none" strike="noStrike">
              <a:solidFill>
                <a:srgbClr val="000000"/>
              </a:solidFill>
              <a:latin typeface="Arial"/>
              <a:ea typeface="Arial"/>
              <a:cs typeface="Arial"/>
              <a:sym typeface="Arial"/>
              <a:hlinkClick r:id="rId4">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100"/>
              <a:buFont typeface="Arial"/>
              <a:buNone/>
            </a:pPr>
            <a:r>
              <a:t/>
            </a:r>
            <a:endParaRPr b="0" i="0" sz="1100" u="sng" cap="none" strike="noStrike">
              <a:solidFill>
                <a:schemeClr val="hlink"/>
              </a:solidFill>
              <a:latin typeface="Arial"/>
              <a:ea typeface="Arial"/>
              <a:cs typeface="Arial"/>
              <a:sym typeface="Arial"/>
              <a:hlinkClick r:id="rId5"/>
            </a:endParaRPr>
          </a:p>
          <a:p>
            <a:pPr indent="0" lvl="0" marL="0" marR="0" rtl="0" algn="l">
              <a:lnSpc>
                <a:spcPct val="100000"/>
              </a:lnSpc>
              <a:spcBef>
                <a:spcPts val="0"/>
              </a:spcBef>
              <a:spcAft>
                <a:spcPts val="0"/>
              </a:spcAft>
              <a:buClr>
                <a:srgbClr val="000000"/>
              </a:buClr>
              <a:buSzPts val="1100"/>
              <a:buFont typeface="Arial"/>
              <a:buNone/>
            </a:pPr>
            <a:r>
              <a:t/>
            </a:r>
            <a:endParaRPr b="0" i="0" sz="1100" u="sng" cap="none" strike="noStrike">
              <a:solidFill>
                <a:schemeClr val="hlink"/>
              </a:solidFill>
              <a:latin typeface="Arial"/>
              <a:ea typeface="Arial"/>
              <a:cs typeface="Arial"/>
              <a:sym typeface="Arial"/>
              <a:hlinkClick r:id="rId6"/>
            </a:endParaRPr>
          </a:p>
          <a:p>
            <a:pPr indent="0" lvl="0" marL="0" marR="0" rtl="0" algn="l">
              <a:lnSpc>
                <a:spcPct val="100000"/>
              </a:lnSpc>
              <a:spcBef>
                <a:spcPts val="0"/>
              </a:spcBef>
              <a:spcAft>
                <a:spcPts val="0"/>
              </a:spcAft>
              <a:buClr>
                <a:srgbClr val="000000"/>
              </a:buClr>
              <a:buSzPts val="1100"/>
              <a:buFont typeface="Arial"/>
              <a:buNone/>
            </a:pPr>
            <a:r>
              <a:t/>
            </a:r>
            <a:endParaRPr b="0" i="0" sz="1100" u="sng" cap="none" strike="noStrike">
              <a:solidFill>
                <a:schemeClr val="hlink"/>
              </a:solidFill>
              <a:latin typeface="Arial"/>
              <a:ea typeface="Arial"/>
              <a:cs typeface="Arial"/>
              <a:sym typeface="Arial"/>
              <a:hlinkClick r:id="rId7"/>
            </a:endParaRPr>
          </a:p>
          <a:p>
            <a:pPr indent="0" lvl="0" marL="0" marR="0" rtl="0" algn="l">
              <a:lnSpc>
                <a:spcPct val="100000"/>
              </a:lnSpc>
              <a:spcBef>
                <a:spcPts val="0"/>
              </a:spcBef>
              <a:spcAft>
                <a:spcPts val="0"/>
              </a:spcAft>
              <a:buClr>
                <a:srgbClr val="000000"/>
              </a:buClr>
              <a:buSzPts val="1100"/>
              <a:buFont typeface="Arial"/>
              <a:buNone/>
            </a:pPr>
            <a:r>
              <a:t/>
            </a:r>
            <a:endParaRPr b="0" i="0" sz="1100" u="sng" cap="none" strike="noStrike">
              <a:solidFill>
                <a:schemeClr val="hlink"/>
              </a:solidFill>
              <a:latin typeface="Arial"/>
              <a:ea typeface="Arial"/>
              <a:cs typeface="Arial"/>
              <a:sym typeface="Arial"/>
              <a:hlinkClick r:id="rId8"/>
            </a:endParaRPr>
          </a:p>
          <a:p>
            <a:pPr indent="0" lvl="0" marL="0" marR="0" rtl="0" algn="l">
              <a:lnSpc>
                <a:spcPct val="100000"/>
              </a:lnSpc>
              <a:spcBef>
                <a:spcPts val="0"/>
              </a:spcBef>
              <a:spcAft>
                <a:spcPts val="0"/>
              </a:spcAft>
              <a:buClr>
                <a:srgbClr val="000000"/>
              </a:buClr>
              <a:buSzPts val="1100"/>
              <a:buFont typeface="Arial"/>
              <a:buNone/>
            </a:pPr>
            <a:r>
              <a:rPr b="0" i="0" lang="lv-LV" sz="1100" u="sng" cap="none" strike="noStrike">
                <a:solidFill>
                  <a:schemeClr val="hlink"/>
                </a:solidFill>
                <a:latin typeface="Arial"/>
                <a:ea typeface="Arial"/>
                <a:cs typeface="Arial"/>
                <a:sym typeface="Arial"/>
                <a:hlinkClick r:id="rId9"/>
              </a:rPr>
              <a:t>Avots: https://blog.hubspot.com/marketing/email-marketing-examples-list</a:t>
            </a:r>
            <a:endParaRPr b="0" i="0" sz="1400" u="none" cap="none" strike="noStrike">
              <a:solidFill>
                <a:srgbClr val="000000"/>
              </a:solidFill>
              <a:latin typeface="Arial"/>
              <a:ea typeface="Arial"/>
              <a:cs typeface="Arial"/>
              <a:sym typeface="Arial"/>
            </a:endParaRPr>
          </a:p>
        </p:txBody>
      </p:sp>
      <p:pic>
        <p:nvPicPr>
          <p:cNvPr id="201" name="Google Shape;201;p18"/>
          <p:cNvPicPr preferRelativeResize="0"/>
          <p:nvPr/>
        </p:nvPicPr>
        <p:blipFill rotWithShape="1">
          <a:blip r:embed="rId10">
            <a:alphaModFix/>
          </a:blip>
          <a:srcRect b="0" l="0" r="0" t="0"/>
          <a:stretch/>
        </p:blipFill>
        <p:spPr>
          <a:xfrm>
            <a:off x="6948779" y="0"/>
            <a:ext cx="1773621" cy="5143500"/>
          </a:xfrm>
          <a:prstGeom prst="rect">
            <a:avLst/>
          </a:prstGeom>
          <a:noFill/>
          <a:ln>
            <a:noFill/>
          </a:ln>
        </p:spPr>
      </p:pic>
      <p:pic>
        <p:nvPicPr>
          <p:cNvPr id="202" name="Google Shape;202;p18"/>
          <p:cNvPicPr preferRelativeResize="0"/>
          <p:nvPr/>
        </p:nvPicPr>
        <p:blipFill rotWithShape="1">
          <a:blip r:embed="rId11">
            <a:alphaModFix/>
          </a:blip>
          <a:srcRect b="0" l="0" r="0" t="0"/>
          <a:stretch/>
        </p:blipFill>
        <p:spPr>
          <a:xfrm>
            <a:off x="5375033" y="0"/>
            <a:ext cx="1290620" cy="5143500"/>
          </a:xfrm>
          <a:prstGeom prst="rect">
            <a:avLst/>
          </a:prstGeom>
          <a:noFill/>
          <a:ln>
            <a:noFill/>
          </a:ln>
        </p:spPr>
      </p:pic>
      <p:pic>
        <p:nvPicPr>
          <p:cNvPr id="203" name="Google Shape;203;p18"/>
          <p:cNvPicPr preferRelativeResize="0"/>
          <p:nvPr/>
        </p:nvPicPr>
        <p:blipFill rotWithShape="1">
          <a:blip r:embed="rId12">
            <a:alphaModFix/>
          </a:blip>
          <a:srcRect b="0" l="0" r="0" t="0"/>
          <a:stretch/>
        </p:blipFill>
        <p:spPr>
          <a:xfrm>
            <a:off x="3694422" y="0"/>
            <a:ext cx="1264502" cy="45522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
          <p:cNvSpPr txBox="1"/>
          <p:nvPr>
            <p:ph type="ctrTitle"/>
          </p:nvPr>
        </p:nvSpPr>
        <p:spPr>
          <a:xfrm>
            <a:off x="520700" y="1090464"/>
            <a:ext cx="8102700" cy="14811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SzPct val="100000"/>
              <a:buNone/>
            </a:pPr>
            <a:br>
              <a:rPr lang="lv-LV" sz="2600"/>
            </a:br>
            <a:br>
              <a:rPr lang="lv-LV" sz="2600"/>
            </a:br>
            <a:br>
              <a:rPr lang="lv-LV" sz="2600"/>
            </a:br>
            <a:br>
              <a:rPr lang="lv-LV" sz="2600"/>
            </a:br>
            <a:r>
              <a:rPr lang="lv-LV" sz="2600">
                <a:solidFill>
                  <a:schemeClr val="dk1"/>
                </a:solidFill>
              </a:rPr>
              <a:t>Tēma: </a:t>
            </a:r>
            <a:r>
              <a:rPr b="1" lang="lv-LV" sz="2700">
                <a:solidFill>
                  <a:srgbClr val="0B5394"/>
                </a:solidFill>
              </a:rPr>
              <a:t>Citi mārketinga veidi, kā arī to praktiska realizācija reālās dzīves situācijās</a:t>
            </a:r>
            <a:endParaRPr b="1" sz="2700">
              <a:solidFill>
                <a:srgbClr val="0B5394"/>
              </a:solidFill>
            </a:endParaRPr>
          </a:p>
        </p:txBody>
      </p:sp>
      <p:sp>
        <p:nvSpPr>
          <p:cNvPr id="86" name="Google Shape;86;p1"/>
          <p:cNvSpPr/>
          <p:nvPr/>
        </p:nvSpPr>
        <p:spPr>
          <a:xfrm>
            <a:off x="6087282" y="2960906"/>
            <a:ext cx="26979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chemeClr val="dk1"/>
                </a:solidFill>
                <a:latin typeface="Calibri"/>
                <a:ea typeface="Calibri"/>
                <a:cs typeface="Calibri"/>
                <a:sym typeface="Calibri"/>
              </a:rPr>
              <a:t>Autors: lektore </a:t>
            </a:r>
            <a:r>
              <a:rPr b="1" i="0" lang="lv-LV" sz="1400" u="none" cap="none" strike="noStrike">
                <a:solidFill>
                  <a:schemeClr val="dk1"/>
                </a:solidFill>
                <a:latin typeface="Calibri"/>
                <a:ea typeface="Calibri"/>
                <a:cs typeface="Calibri"/>
                <a:sym typeface="Calibri"/>
              </a:rPr>
              <a:t>Daina Znotiņa </a:t>
            </a:r>
            <a:endParaRPr b="1" i="0" sz="1100" u="none" cap="none" strike="noStrike">
              <a:solidFill>
                <a:srgbClr val="000000"/>
              </a:solidFill>
              <a:latin typeface="Arial"/>
              <a:ea typeface="Arial"/>
              <a:cs typeface="Arial"/>
              <a:sym typeface="Arial"/>
            </a:endParaRPr>
          </a:p>
        </p:txBody>
      </p:sp>
      <p:sp>
        <p:nvSpPr>
          <p:cNvPr id="87" name="Google Shape;87;p1"/>
          <p:cNvSpPr/>
          <p:nvPr/>
        </p:nvSpPr>
        <p:spPr>
          <a:xfrm>
            <a:off x="2583117" y="841970"/>
            <a:ext cx="4572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lv-LV" sz="2000" u="none" cap="none" strike="noStrike">
                <a:solidFill>
                  <a:srgbClr val="000000"/>
                </a:solidFill>
                <a:latin typeface="Arial"/>
                <a:ea typeface="Arial"/>
                <a:cs typeface="Arial"/>
                <a:sym typeface="Arial"/>
              </a:rPr>
              <a:t>Studiju kursa</a:t>
            </a:r>
            <a:br>
              <a:rPr b="0" i="0" lang="lv-LV" sz="2000" u="none" cap="none" strike="noStrike">
                <a:solidFill>
                  <a:srgbClr val="000000"/>
                </a:solidFill>
                <a:latin typeface="Arial"/>
                <a:ea typeface="Arial"/>
                <a:cs typeface="Arial"/>
                <a:sym typeface="Arial"/>
              </a:rPr>
            </a:br>
            <a:r>
              <a:rPr b="1" i="0" lang="lv-LV" sz="2000" u="none" cap="none" strike="noStrike">
                <a:solidFill>
                  <a:srgbClr val="000000"/>
                </a:solidFill>
                <a:latin typeface="Arial"/>
                <a:ea typeface="Arial"/>
                <a:cs typeface="Arial"/>
                <a:sym typeface="Arial"/>
              </a:rPr>
              <a:t>«Digitālais mārketings»</a:t>
            </a:r>
            <a:br>
              <a:rPr b="1" i="0" lang="lv-LV" sz="2000" u="none" cap="none" strike="noStrike">
                <a:solidFill>
                  <a:srgbClr val="000000"/>
                </a:solidFill>
                <a:latin typeface="Arial"/>
                <a:ea typeface="Arial"/>
                <a:cs typeface="Arial"/>
                <a:sym typeface="Arial"/>
              </a:rPr>
            </a:br>
            <a:r>
              <a:rPr b="0" i="0" lang="lv-LV" sz="2000" u="none" cap="none" strike="noStrike">
                <a:solidFill>
                  <a:srgbClr val="000000"/>
                </a:solidFill>
                <a:latin typeface="Arial"/>
                <a:ea typeface="Arial"/>
                <a:cs typeface="Arial"/>
                <a:sym typeface="Arial"/>
              </a:rPr>
              <a:t>lekciju materiāli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9"/>
          <p:cNvSpPr txBox="1"/>
          <p:nvPr>
            <p:ph type="title"/>
          </p:nvPr>
        </p:nvSpPr>
        <p:spPr>
          <a:xfrm>
            <a:off x="2780251" y="3826998"/>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lv-LV" sz="1200"/>
              <a:t>Avots: </a:t>
            </a:r>
            <a:r>
              <a:rPr lang="lv-LV" sz="1200" u="sng">
                <a:solidFill>
                  <a:srgbClr val="1155CC"/>
                </a:solidFill>
                <a:latin typeface="Calibri"/>
                <a:ea typeface="Calibri"/>
                <a:cs typeface="Calibri"/>
                <a:sym typeface="Calibri"/>
                <a:hlinkClick r:id="rId3">
                  <a:extLst>
                    <a:ext uri="{A12FA001-AC4F-418D-AE19-62706E023703}">
                      <ahyp:hlinkClr val="tx"/>
                    </a:ext>
                  </a:extLst>
                </a:hlinkClick>
              </a:rPr>
              <a:t>https://agentura-zile.lv/mekletajprogrammu-marketings-sem-un-tas-veidi/</a:t>
            </a:r>
            <a:endParaRPr sz="1200"/>
          </a:p>
        </p:txBody>
      </p:sp>
      <p:sp>
        <p:nvSpPr>
          <p:cNvPr id="209" name="Google Shape;209;p19"/>
          <p:cNvSpPr txBox="1"/>
          <p:nvPr>
            <p:ph idx="1" type="body"/>
          </p:nvPr>
        </p:nvSpPr>
        <p:spPr>
          <a:xfrm>
            <a:off x="520152" y="696948"/>
            <a:ext cx="4520199" cy="34164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0"/>
              </a:spcBef>
              <a:spcAft>
                <a:spcPts val="800"/>
              </a:spcAft>
              <a:buSzPts val="1800"/>
              <a:buNone/>
            </a:pPr>
            <a:r>
              <a:rPr b="1" lang="lv-LV" sz="2000">
                <a:solidFill>
                  <a:srgbClr val="0070C0"/>
                </a:solidFill>
                <a:latin typeface="Calibri"/>
                <a:ea typeface="Calibri"/>
                <a:cs typeface="Calibri"/>
                <a:sym typeface="Calibri"/>
              </a:rPr>
              <a:t>Meklētājprogrammu mārketings</a:t>
            </a:r>
            <a:r>
              <a:rPr b="1" lang="lv-LV" sz="2000">
                <a:solidFill>
                  <a:schemeClr val="dk1"/>
                </a:solidFill>
                <a:latin typeface="Calibri"/>
                <a:ea typeface="Calibri"/>
                <a:cs typeface="Calibri"/>
                <a:sym typeface="Calibri"/>
              </a:rPr>
              <a:t> </a:t>
            </a:r>
            <a:r>
              <a:rPr b="1" lang="lv-LV" sz="2000">
                <a:solidFill>
                  <a:srgbClr val="0070C0"/>
                </a:solidFill>
                <a:latin typeface="Calibri"/>
                <a:ea typeface="Calibri"/>
                <a:cs typeface="Calibri"/>
                <a:sym typeface="Calibri"/>
              </a:rPr>
              <a:t>(</a:t>
            </a:r>
            <a:r>
              <a:rPr b="1" i="1" lang="lv-LV" sz="2000">
                <a:solidFill>
                  <a:srgbClr val="0070C0"/>
                </a:solidFill>
                <a:latin typeface="Calibri"/>
                <a:ea typeface="Calibri"/>
                <a:cs typeface="Calibri"/>
                <a:sym typeface="Calibri"/>
              </a:rPr>
              <a:t>Search Engine Marketing - SEM</a:t>
            </a:r>
            <a:r>
              <a:rPr b="1" lang="lv-LV" sz="2000">
                <a:solidFill>
                  <a:srgbClr val="0070C0"/>
                </a:solidFill>
                <a:latin typeface="Calibri"/>
                <a:ea typeface="Calibri"/>
                <a:cs typeface="Calibri"/>
                <a:sym typeface="Calibri"/>
              </a:rPr>
              <a:t>). </a:t>
            </a:r>
            <a:r>
              <a:rPr lang="lv-LV" sz="2000">
                <a:solidFill>
                  <a:schemeClr val="dk1"/>
                </a:solidFill>
                <a:latin typeface="Calibri"/>
                <a:ea typeface="Calibri"/>
                <a:cs typeface="Calibri"/>
                <a:sym typeface="Calibri"/>
              </a:rPr>
              <a:t>Tā mērķis ir noteikto vietņu ierakstus rādīt pēc iespējas augstāk, lai iegūtu pēc iespējas vairāk pārejas no meklētājprogrammas lapas uz uzņēmuma mājaslapas saturu. </a:t>
            </a:r>
            <a:endParaRPr sz="2600"/>
          </a:p>
        </p:txBody>
      </p:sp>
      <p:pic>
        <p:nvPicPr>
          <p:cNvPr id="210" name="Google Shape;210;p19"/>
          <p:cNvPicPr preferRelativeResize="0"/>
          <p:nvPr/>
        </p:nvPicPr>
        <p:blipFill rotWithShape="1">
          <a:blip r:embed="rId4">
            <a:alphaModFix/>
          </a:blip>
          <a:srcRect b="0" l="0" r="0" t="0"/>
          <a:stretch/>
        </p:blipFill>
        <p:spPr>
          <a:xfrm>
            <a:off x="5118705" y="1007810"/>
            <a:ext cx="4122404" cy="24416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0"/>
          <p:cNvSpPr txBox="1"/>
          <p:nvPr>
            <p:ph type="title"/>
          </p:nvPr>
        </p:nvSpPr>
        <p:spPr>
          <a:xfrm>
            <a:off x="311700" y="140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latin typeface="Calibri"/>
                <a:ea typeface="Calibri"/>
                <a:cs typeface="Calibri"/>
                <a:sym typeface="Calibri"/>
              </a:rPr>
              <a:t>Meklētājprogrammu mārketinga raksturojums (1)</a:t>
            </a:r>
            <a:endParaRPr>
              <a:solidFill>
                <a:srgbClr val="0070C0"/>
              </a:solidFill>
            </a:endParaRPr>
          </a:p>
        </p:txBody>
      </p:sp>
      <p:sp>
        <p:nvSpPr>
          <p:cNvPr id="216" name="Google Shape;216;p20"/>
          <p:cNvSpPr txBox="1"/>
          <p:nvPr>
            <p:ph idx="1" type="body"/>
          </p:nvPr>
        </p:nvSpPr>
        <p:spPr>
          <a:xfrm>
            <a:off x="311700" y="1020800"/>
            <a:ext cx="8520600" cy="3416400"/>
          </a:xfrm>
          <a:prstGeom prst="rect">
            <a:avLst/>
          </a:prstGeom>
          <a:noFill/>
          <a:ln>
            <a:noFill/>
          </a:ln>
        </p:spPr>
        <p:txBody>
          <a:bodyPr anchorCtr="0" anchor="t" bIns="91425" lIns="91425" spcFirstLastPara="1" rIns="91425" wrap="square" tIns="91425">
            <a:noAutofit/>
          </a:bodyPr>
          <a:lstStyle/>
          <a:p>
            <a:pPr indent="-342900" lvl="0" marL="342900" rtl="0" algn="l">
              <a:lnSpc>
                <a:spcPct val="115000"/>
              </a:lnSpc>
              <a:spcBef>
                <a:spcPts val="0"/>
              </a:spcBef>
              <a:spcAft>
                <a:spcPts val="0"/>
              </a:spcAft>
              <a:buSzPts val="1800"/>
              <a:buFont typeface="Arial"/>
              <a:buChar char="•"/>
            </a:pPr>
            <a:r>
              <a:rPr b="1" lang="lv-LV">
                <a:solidFill>
                  <a:srgbClr val="0070C0"/>
                </a:solidFill>
              </a:rPr>
              <a:t>Tiek iegūta klientu uzticība </a:t>
            </a:r>
            <a:r>
              <a:rPr lang="lv-LV"/>
              <a:t>- augstākā vieta meklēšanas rezultātu lapās liek patērētājiem noticēt, ka tā ir labākā izvēle. Meklēšanas sistēmas rezultātu sarakstos līdz pat 40 % lietotāju noklikšķina uz pirmajiem rezultātiem, ja viņiem nepieciešama ātra atbilde. </a:t>
            </a:r>
            <a:endParaRPr/>
          </a:p>
          <a:p>
            <a:pPr indent="-228600" lvl="0" marL="342900" rtl="0" algn="l">
              <a:lnSpc>
                <a:spcPct val="115000"/>
              </a:lnSpc>
              <a:spcBef>
                <a:spcPts val="0"/>
              </a:spcBef>
              <a:spcAft>
                <a:spcPts val="0"/>
              </a:spcAft>
              <a:buSzPts val="1800"/>
              <a:buFont typeface="Arial"/>
              <a:buNone/>
            </a:pPr>
            <a:r>
              <a:t/>
            </a:r>
            <a:endParaRPr b="1">
              <a:solidFill>
                <a:srgbClr val="0070C0"/>
              </a:solidFill>
            </a:endParaRPr>
          </a:p>
          <a:p>
            <a:pPr indent="-342900" lvl="0" marL="342900" rtl="0" algn="l">
              <a:lnSpc>
                <a:spcPct val="115000"/>
              </a:lnSpc>
              <a:spcBef>
                <a:spcPts val="0"/>
              </a:spcBef>
              <a:spcAft>
                <a:spcPts val="0"/>
              </a:spcAft>
              <a:buSzPts val="1800"/>
              <a:buFont typeface="Arial"/>
              <a:buChar char="•"/>
            </a:pPr>
            <a:r>
              <a:rPr b="1" lang="lv-LV">
                <a:solidFill>
                  <a:srgbClr val="0070C0"/>
                </a:solidFill>
              </a:rPr>
              <a:t>Izmērāmi rezultāti. </a:t>
            </a:r>
            <a:r>
              <a:rPr lang="lv-LV"/>
              <a:t>SEO programmatūra vai Google Analytics ļauj redzēt, cik lielu datplūsmu saņem konkrētā vietne, kādi atslēgvārdi tiek izmantoti un cik ilgi apmeklētāji pavada katrā lapā. </a:t>
            </a:r>
            <a:endParaRPr/>
          </a:p>
          <a:p>
            <a:pPr indent="-228600" lvl="0" marL="342900" rtl="0" algn="l">
              <a:lnSpc>
                <a:spcPct val="115000"/>
              </a:lnSpc>
              <a:spcBef>
                <a:spcPts val="0"/>
              </a:spcBef>
              <a:spcAft>
                <a:spcPts val="0"/>
              </a:spcAft>
              <a:buSzPts val="1800"/>
              <a:buFont typeface="Arial"/>
              <a:buNone/>
            </a:pPr>
            <a:r>
              <a:t/>
            </a:r>
            <a:endParaRPr b="1">
              <a:solidFill>
                <a:srgbClr val="0070C0"/>
              </a:solidFill>
            </a:endParaRPr>
          </a:p>
          <a:p>
            <a:pPr indent="-342900" lvl="0" marL="342900" rtl="0" algn="l">
              <a:lnSpc>
                <a:spcPct val="115000"/>
              </a:lnSpc>
              <a:spcBef>
                <a:spcPts val="0"/>
              </a:spcBef>
              <a:spcAft>
                <a:spcPts val="0"/>
              </a:spcAft>
              <a:buSzPts val="1800"/>
              <a:buFont typeface="Arial"/>
              <a:buChar char="•"/>
            </a:pPr>
            <a:r>
              <a:rPr b="1" lang="lv-LV">
                <a:solidFill>
                  <a:srgbClr val="0070C0"/>
                </a:solidFill>
              </a:rPr>
              <a:t>Mērķtiecīgas datplūsmas pieaugums</a:t>
            </a:r>
            <a:r>
              <a:rPr lang="lv-LV"/>
              <a:t>. Maksas reklāmas vienmēr parādās rezultātu augšpusē, bet 70-80 % lietotāju ignorē šīs maksas reklāmas un izvēlas organiskos rezultātus.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1"/>
          <p:cNvSpPr txBox="1"/>
          <p:nvPr>
            <p:ph type="title"/>
          </p:nvPr>
        </p:nvSpPr>
        <p:spPr>
          <a:xfrm>
            <a:off x="311700" y="140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latin typeface="Calibri"/>
                <a:ea typeface="Calibri"/>
                <a:cs typeface="Calibri"/>
                <a:sym typeface="Calibri"/>
              </a:rPr>
              <a:t>Meklētājprogrammu mārketinga raksturojums (2)</a:t>
            </a:r>
            <a:endParaRPr>
              <a:solidFill>
                <a:srgbClr val="0070C0"/>
              </a:solidFill>
            </a:endParaRPr>
          </a:p>
        </p:txBody>
      </p:sp>
      <p:sp>
        <p:nvSpPr>
          <p:cNvPr id="222" name="Google Shape;222;p21"/>
          <p:cNvSpPr txBox="1"/>
          <p:nvPr>
            <p:ph idx="1" type="body"/>
          </p:nvPr>
        </p:nvSpPr>
        <p:spPr>
          <a:xfrm>
            <a:off x="311700" y="1097000"/>
            <a:ext cx="8520600" cy="2110800"/>
          </a:xfrm>
          <a:prstGeom prst="rect">
            <a:avLst/>
          </a:prstGeom>
          <a:noFill/>
          <a:ln>
            <a:noFill/>
          </a:ln>
        </p:spPr>
        <p:txBody>
          <a:bodyPr anchorCtr="0" anchor="t" bIns="91425" lIns="91425" spcFirstLastPara="1" rIns="91425" wrap="square" tIns="91425">
            <a:noAutofit/>
          </a:bodyPr>
          <a:lstStyle/>
          <a:p>
            <a:pPr indent="-285750" lvl="0" marL="285750" rtl="0" algn="l">
              <a:lnSpc>
                <a:spcPct val="115000"/>
              </a:lnSpc>
              <a:spcBef>
                <a:spcPts val="1200"/>
              </a:spcBef>
              <a:spcAft>
                <a:spcPts val="0"/>
              </a:spcAft>
              <a:buSzPts val="1800"/>
              <a:buChar char="●"/>
            </a:pPr>
            <a:r>
              <a:rPr b="1" lang="lv-LV">
                <a:solidFill>
                  <a:srgbClr val="0070C0"/>
                </a:solidFill>
              </a:rPr>
              <a:t>Ilgtspējīgu klikšķu veidošana. </a:t>
            </a:r>
            <a:r>
              <a:rPr lang="lv-LV"/>
              <a:t>Rezultāti, kas jau ir iegūti no organiskās datplūsmas, turpinās parādīties pat tad, ja tiks nolemts tērēt mazāk līdzekļu SEO pakalpojumiem.</a:t>
            </a:r>
            <a:endParaRPr/>
          </a:p>
          <a:p>
            <a:pPr indent="-285750" lvl="0" marL="285750" rtl="0" algn="l">
              <a:lnSpc>
                <a:spcPct val="115000"/>
              </a:lnSpc>
              <a:spcBef>
                <a:spcPts val="1200"/>
              </a:spcBef>
              <a:spcAft>
                <a:spcPts val="0"/>
              </a:spcAft>
              <a:buSzPts val="1800"/>
              <a:buChar char="●"/>
            </a:pPr>
            <a:r>
              <a:rPr b="1" lang="lv-LV">
                <a:solidFill>
                  <a:srgbClr val="0070C0"/>
                </a:solidFill>
              </a:rPr>
              <a:t>Palielina mazo uzņēmumu ieņēmumus</a:t>
            </a:r>
            <a:r>
              <a:rPr lang="lv-LV"/>
              <a:t>. Mazie uzņēmumi var izmantot SEO aktivitātes, jo tam nav nepieciešami lieli naudas līdzekļi.</a:t>
            </a:r>
            <a:endParaRPr/>
          </a:p>
          <a:p>
            <a:pPr indent="-285750" lvl="0" marL="285750" rtl="0" algn="l">
              <a:lnSpc>
                <a:spcPct val="115000"/>
              </a:lnSpc>
              <a:spcBef>
                <a:spcPts val="1200"/>
              </a:spcBef>
              <a:spcAft>
                <a:spcPts val="0"/>
              </a:spcAft>
              <a:buSzPts val="1800"/>
              <a:buChar char="●"/>
            </a:pPr>
            <a:r>
              <a:rPr b="1" lang="lv-LV">
                <a:solidFill>
                  <a:srgbClr val="0070C0"/>
                </a:solidFill>
              </a:rPr>
              <a:t>Algoritmi mainās</a:t>
            </a:r>
            <a:r>
              <a:rPr lang="lv-LV"/>
              <a:t>. Algoritmu atjauninājumu mērķis ir uzlabot lietotāju pieredzi, taču pat nelielas izmaiņas var pārvietot konkrēto vietni no pirmās pozīcijas uz trešo. </a:t>
            </a:r>
            <a:endParaRPr/>
          </a:p>
          <a:p>
            <a:pPr indent="0" lvl="0" marL="0" rtl="0" algn="l">
              <a:lnSpc>
                <a:spcPct val="115000"/>
              </a:lnSpc>
              <a:spcBef>
                <a:spcPts val="1200"/>
              </a:spcBef>
              <a:spcAft>
                <a:spcPts val="0"/>
              </a:spcAft>
              <a:buSzPts val="1800"/>
              <a:buNone/>
            </a:pPr>
            <a:r>
              <a:rPr lang="lv-LV" sz="1400" u="sng">
                <a:solidFill>
                  <a:schemeClr val="hlink"/>
                </a:solidFill>
                <a:hlinkClick r:id="rId3"/>
              </a:rPr>
              <a:t>Avots: https://digitalcatalyst.in/blog/9-crucial-pros-and-cons-of-search-engine-optimization/</a:t>
            </a:r>
            <a:r>
              <a:rPr lang="lv-LV" sz="1400" u="sng">
                <a:solidFill>
                  <a:schemeClr val="hlink"/>
                </a:solidFill>
              </a:rPr>
              <a:t>  un </a:t>
            </a:r>
            <a:endParaRPr sz="1400"/>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2"/>
          <p:cNvSpPr txBox="1"/>
          <p:nvPr>
            <p:ph type="title"/>
          </p:nvPr>
        </p:nvSpPr>
        <p:spPr>
          <a:xfrm>
            <a:off x="363739" y="117922"/>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Praktiskais pielietojums </a:t>
            </a:r>
            <a:endParaRPr>
              <a:solidFill>
                <a:srgbClr val="0070C0"/>
              </a:solidFill>
            </a:endParaRPr>
          </a:p>
        </p:txBody>
      </p:sp>
      <p:sp>
        <p:nvSpPr>
          <p:cNvPr id="228" name="Google Shape;228;p22"/>
          <p:cNvSpPr txBox="1"/>
          <p:nvPr/>
        </p:nvSpPr>
        <p:spPr>
          <a:xfrm>
            <a:off x="179700" y="4568875"/>
            <a:ext cx="878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3"/>
              </a:rPr>
              <a:t>https://www.wordstream.com/search-engine-marketing</a:t>
            </a:r>
            <a:endParaRPr b="0" i="0" sz="1400" u="none" cap="none" strike="noStrike">
              <a:solidFill>
                <a:srgbClr val="000000"/>
              </a:solidFill>
              <a:latin typeface="Arial"/>
              <a:ea typeface="Arial"/>
              <a:cs typeface="Arial"/>
              <a:sym typeface="Arial"/>
            </a:endParaRPr>
          </a:p>
        </p:txBody>
      </p:sp>
      <p:pic>
        <p:nvPicPr>
          <p:cNvPr id="229" name="Google Shape;229;p22"/>
          <p:cNvPicPr preferRelativeResize="0"/>
          <p:nvPr/>
        </p:nvPicPr>
        <p:blipFill rotWithShape="1">
          <a:blip r:embed="rId4">
            <a:alphaModFix/>
          </a:blip>
          <a:srcRect b="0" l="0" r="0" t="0"/>
          <a:stretch/>
        </p:blipFill>
        <p:spPr>
          <a:xfrm>
            <a:off x="1531676" y="690622"/>
            <a:ext cx="5619729" cy="36496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3"/>
          <p:cNvSpPr txBox="1"/>
          <p:nvPr>
            <p:ph type="title"/>
          </p:nvPr>
        </p:nvSpPr>
        <p:spPr>
          <a:xfrm>
            <a:off x="807377" y="3947286"/>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lv-LV" sz="1400"/>
              <a:t>Avots: </a:t>
            </a:r>
            <a:r>
              <a:rPr lang="lv-LV" sz="1400" u="sng">
                <a:solidFill>
                  <a:schemeClr val="hlink"/>
                </a:solidFill>
                <a:hlinkClick r:id="rId3"/>
              </a:rPr>
              <a:t>https://marketing.sonrons.lv/2021/05/21/socialo-tiklu-marketings</a:t>
            </a:r>
            <a:r>
              <a:rPr lang="lv-LV" sz="1800" u="sng">
                <a:solidFill>
                  <a:schemeClr val="hlink"/>
                </a:solidFill>
                <a:hlinkClick r:id="rId4"/>
              </a:rPr>
              <a:t>/</a:t>
            </a:r>
            <a:endParaRPr sz="1800"/>
          </a:p>
        </p:txBody>
      </p:sp>
      <p:sp>
        <p:nvSpPr>
          <p:cNvPr id="235" name="Google Shape;235;p23"/>
          <p:cNvSpPr txBox="1"/>
          <p:nvPr>
            <p:ph idx="1" type="body"/>
          </p:nvPr>
        </p:nvSpPr>
        <p:spPr>
          <a:xfrm>
            <a:off x="503230" y="585007"/>
            <a:ext cx="4067012"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b="1" sz="2000">
              <a:solidFill>
                <a:srgbClr val="0070C0"/>
              </a:solidFill>
            </a:endParaRPr>
          </a:p>
          <a:p>
            <a:pPr indent="0" lvl="0" marL="0" rtl="0" algn="l">
              <a:lnSpc>
                <a:spcPct val="115000"/>
              </a:lnSpc>
              <a:spcBef>
                <a:spcPts val="1200"/>
              </a:spcBef>
              <a:spcAft>
                <a:spcPts val="1200"/>
              </a:spcAft>
              <a:buSzPts val="1800"/>
              <a:buNone/>
            </a:pPr>
            <a:r>
              <a:rPr b="1" lang="lv-LV" sz="2000">
                <a:solidFill>
                  <a:srgbClr val="0070C0"/>
                </a:solidFill>
              </a:rPr>
              <a:t>Sociālo tīklu mārketings</a:t>
            </a:r>
            <a:r>
              <a:rPr lang="lv-LV" sz="2000">
                <a:solidFill>
                  <a:srgbClr val="0070C0"/>
                </a:solidFill>
              </a:rPr>
              <a:t> -</a:t>
            </a:r>
            <a:r>
              <a:rPr b="1" lang="lv-LV" sz="2000">
                <a:solidFill>
                  <a:schemeClr val="dk1"/>
                </a:solidFill>
                <a:latin typeface="Calibri"/>
                <a:ea typeface="Calibri"/>
                <a:cs typeface="Calibri"/>
                <a:sym typeface="Calibri"/>
              </a:rPr>
              <a:t> </a:t>
            </a:r>
            <a:r>
              <a:rPr lang="lv-LV" sz="2000">
                <a:solidFill>
                  <a:schemeClr val="dk1"/>
                </a:solidFill>
                <a:latin typeface="Calibri"/>
                <a:ea typeface="Calibri"/>
                <a:cs typeface="Calibri"/>
                <a:sym typeface="Calibri"/>
              </a:rPr>
              <a:t>ir sociālo tīklu platformu izmantošana, lai komunicēta ar savu mērķauditoriju un veidotu savu zīmola digitālajā vidē, palielinātu pārdošans apjomus un veicinātu tīmekļa vietņu apmeklējumu. </a:t>
            </a:r>
            <a:endParaRPr sz="2000">
              <a:solidFill>
                <a:srgbClr val="0070C0"/>
              </a:solidFill>
            </a:endParaRPr>
          </a:p>
        </p:txBody>
      </p:sp>
      <p:pic>
        <p:nvPicPr>
          <p:cNvPr id="236" name="Google Shape;236;p23"/>
          <p:cNvPicPr preferRelativeResize="0"/>
          <p:nvPr/>
        </p:nvPicPr>
        <p:blipFill rotWithShape="1">
          <a:blip r:embed="rId5">
            <a:alphaModFix/>
          </a:blip>
          <a:srcRect b="0" l="0" r="0" t="0"/>
          <a:stretch/>
        </p:blipFill>
        <p:spPr>
          <a:xfrm>
            <a:off x="4488129" y="881741"/>
            <a:ext cx="4168840" cy="25469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4"/>
          <p:cNvSpPr txBox="1"/>
          <p:nvPr>
            <p:ph type="title"/>
          </p:nvPr>
        </p:nvSpPr>
        <p:spPr>
          <a:xfrm>
            <a:off x="311700" y="2053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Sociālo tīklu mārketinga raksturojums (1)</a:t>
            </a:r>
            <a:endParaRPr>
              <a:solidFill>
                <a:srgbClr val="0070C0"/>
              </a:solidFill>
            </a:endParaRPr>
          </a:p>
        </p:txBody>
      </p:sp>
      <p:sp>
        <p:nvSpPr>
          <p:cNvPr id="242" name="Google Shape;242;p24"/>
          <p:cNvSpPr txBox="1"/>
          <p:nvPr>
            <p:ph idx="1" type="body"/>
          </p:nvPr>
        </p:nvSpPr>
        <p:spPr>
          <a:xfrm>
            <a:off x="311700" y="778050"/>
            <a:ext cx="8520600" cy="4190400"/>
          </a:xfrm>
          <a:prstGeom prst="rect">
            <a:avLst/>
          </a:prstGeom>
          <a:noFill/>
          <a:ln>
            <a:noFill/>
          </a:ln>
        </p:spPr>
        <p:txBody>
          <a:bodyPr anchorCtr="0" anchor="t" bIns="91425" lIns="91425" spcFirstLastPara="1" rIns="91425" wrap="square" tIns="91425">
            <a:normAutofit/>
          </a:bodyPr>
          <a:lstStyle/>
          <a:p>
            <a:pPr indent="-285750" lvl="0" marL="285750" rtl="0" algn="l">
              <a:lnSpc>
                <a:spcPct val="115000"/>
              </a:lnSpc>
              <a:spcBef>
                <a:spcPts val="0"/>
              </a:spcBef>
              <a:spcAft>
                <a:spcPts val="0"/>
              </a:spcAft>
              <a:buSzPts val="1800"/>
              <a:buChar char="●"/>
            </a:pPr>
            <a:r>
              <a:rPr b="1" lang="lv-LV">
                <a:solidFill>
                  <a:srgbClr val="0070C0"/>
                </a:solidFill>
              </a:rPr>
              <a:t>Palīdz sasniegt plašāku auditoriju</a:t>
            </a:r>
            <a:r>
              <a:rPr lang="lv-LV">
                <a:solidFill>
                  <a:schemeClr val="dk1"/>
                </a:solidFill>
              </a:rPr>
              <a:t> - Lielākās sociālo plašsaziņas līdzekļu platformas nodrošina uzņēmumam piekļuvi lielai auditorijai, kas var izvēlēties sekot uzņēmuma tiešsaistes profiliem. </a:t>
            </a:r>
            <a:endParaRPr>
              <a:solidFill>
                <a:schemeClr val="dk1"/>
              </a:solidFill>
            </a:endParaRPr>
          </a:p>
          <a:p>
            <a:pPr indent="-171450" lvl="0" marL="285750" rtl="0" algn="l">
              <a:lnSpc>
                <a:spcPct val="115000"/>
              </a:lnSpc>
              <a:spcBef>
                <a:spcPts val="0"/>
              </a:spcBef>
              <a:spcAft>
                <a:spcPts val="0"/>
              </a:spcAft>
              <a:buSzPts val="1800"/>
              <a:buNone/>
            </a:pPr>
            <a:r>
              <a:t/>
            </a:r>
            <a:endParaRPr b="1">
              <a:solidFill>
                <a:srgbClr val="0070C0"/>
              </a:solidFill>
            </a:endParaRPr>
          </a:p>
          <a:p>
            <a:pPr indent="-285750" lvl="0" marL="285750" rtl="0" algn="l">
              <a:lnSpc>
                <a:spcPct val="115000"/>
              </a:lnSpc>
              <a:spcBef>
                <a:spcPts val="0"/>
              </a:spcBef>
              <a:spcAft>
                <a:spcPts val="0"/>
              </a:spcAft>
              <a:buSzPts val="1800"/>
              <a:buChar char="●"/>
            </a:pPr>
            <a:r>
              <a:rPr b="1" lang="lv-LV">
                <a:solidFill>
                  <a:srgbClr val="0070C0"/>
                </a:solidFill>
              </a:rPr>
              <a:t>Dod iespēju sazināties tieši ar savu auditoriju</a:t>
            </a:r>
            <a:r>
              <a:rPr lang="lv-LV">
                <a:solidFill>
                  <a:schemeClr val="dk1"/>
                </a:solidFill>
              </a:rPr>
              <a:t>. Tā kā cilvēki izvēlas sekot uzņēmuma sociālo plašsaziņas līdzekļu kontiem, varat secināt, ka viņus interesē konkrētais uzņēmums un tā saturs. </a:t>
            </a:r>
            <a:endParaRPr/>
          </a:p>
          <a:p>
            <a:pPr indent="-171450" lvl="0" marL="285750" rtl="0" algn="l">
              <a:lnSpc>
                <a:spcPct val="115000"/>
              </a:lnSpc>
              <a:spcBef>
                <a:spcPts val="0"/>
              </a:spcBef>
              <a:spcAft>
                <a:spcPts val="0"/>
              </a:spcAft>
              <a:buSzPts val="1800"/>
              <a:buNone/>
            </a:pPr>
            <a:r>
              <a:t/>
            </a:r>
            <a:endParaRPr b="1">
              <a:solidFill>
                <a:srgbClr val="0070C0"/>
              </a:solidFill>
            </a:endParaRPr>
          </a:p>
          <a:p>
            <a:pPr indent="-285750" lvl="0" marL="285750" rtl="0" algn="l">
              <a:lnSpc>
                <a:spcPct val="115000"/>
              </a:lnSpc>
              <a:spcBef>
                <a:spcPts val="0"/>
              </a:spcBef>
              <a:spcAft>
                <a:spcPts val="0"/>
              </a:spcAft>
              <a:buSzPts val="1800"/>
              <a:buChar char="●"/>
            </a:pPr>
            <a:r>
              <a:rPr b="1" lang="lv-LV">
                <a:solidFill>
                  <a:srgbClr val="0070C0"/>
                </a:solidFill>
              </a:rPr>
              <a:t>Palīdz veidot lojalitāti zīmolam</a:t>
            </a:r>
            <a:r>
              <a:rPr lang="lv-LV">
                <a:solidFill>
                  <a:schemeClr val="dk1"/>
                </a:solidFill>
              </a:rPr>
              <a:t>. Nodrošinot konsekventus atjauninājumus, kvalitatīvu saturu un izcilu klientu apkalpošanu, klientiem var palīdzēt izveidot emocionālu saikni ar uzņēmumu. Tas rezultātā noved pie klientu lojalitātes zīmolam.</a:t>
            </a:r>
            <a:endParaRPr>
              <a:solidFill>
                <a:schemeClr val="dk1"/>
              </a:solidFill>
            </a:endParaRPr>
          </a:p>
          <a:p>
            <a:pPr indent="-171450" lvl="0" marL="285750" rtl="0" algn="l">
              <a:lnSpc>
                <a:spcPct val="115000"/>
              </a:lnSpc>
              <a:spcBef>
                <a:spcPts val="0"/>
              </a:spcBef>
              <a:spcAft>
                <a:spcPts val="0"/>
              </a:spcAft>
              <a:buSzPts val="1800"/>
              <a:buNone/>
            </a:pPr>
            <a:r>
              <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5"/>
          <p:cNvSpPr txBox="1"/>
          <p:nvPr>
            <p:ph type="title"/>
          </p:nvPr>
        </p:nvSpPr>
        <p:spPr>
          <a:xfrm>
            <a:off x="311700" y="2053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Sociālo tīklu mārketinga raksturojums (2)</a:t>
            </a:r>
            <a:endParaRPr>
              <a:solidFill>
                <a:srgbClr val="0070C0"/>
              </a:solidFill>
            </a:endParaRPr>
          </a:p>
        </p:txBody>
      </p:sp>
      <p:sp>
        <p:nvSpPr>
          <p:cNvPr id="248" name="Google Shape;248;p25"/>
          <p:cNvSpPr txBox="1"/>
          <p:nvPr>
            <p:ph idx="1" type="body"/>
          </p:nvPr>
        </p:nvSpPr>
        <p:spPr>
          <a:xfrm>
            <a:off x="311700" y="778050"/>
            <a:ext cx="8520600" cy="4190400"/>
          </a:xfrm>
          <a:prstGeom prst="rect">
            <a:avLst/>
          </a:prstGeom>
          <a:noFill/>
          <a:ln>
            <a:noFill/>
          </a:ln>
        </p:spPr>
        <p:txBody>
          <a:bodyPr anchorCtr="0" anchor="t" bIns="91425" lIns="91425" spcFirstLastPara="1" rIns="91425" wrap="square" tIns="91425">
            <a:normAutofit lnSpcReduction="10000"/>
          </a:bodyPr>
          <a:lstStyle/>
          <a:p>
            <a:pPr indent="-285750" lvl="0" marL="285750" rtl="0" algn="l">
              <a:lnSpc>
                <a:spcPct val="115000"/>
              </a:lnSpc>
              <a:spcBef>
                <a:spcPts val="1200"/>
              </a:spcBef>
              <a:spcAft>
                <a:spcPts val="0"/>
              </a:spcAft>
              <a:buSzPts val="1800"/>
              <a:buChar char="●"/>
            </a:pPr>
            <a:r>
              <a:rPr b="1" lang="lv-LV">
                <a:solidFill>
                  <a:srgbClr val="0070C0"/>
                </a:solidFill>
              </a:rPr>
              <a:t>Svarīgi uzraudzīt klientu atsauksmes</a:t>
            </a:r>
            <a:r>
              <a:rPr lang="lv-LV">
                <a:solidFill>
                  <a:schemeClr val="dk1"/>
                </a:solidFill>
              </a:rPr>
              <a:t>. Sociālie plašsaziņas līdzekļi ir ātrs veids, kā dalīties informācijā ar plašu auditoriju. Uzņēmums var viegli pārraudzīt klientu atsauksmes un ātri pārvaldīt komentārus, lai atbildētu uz klientu jautājumiem vai uzraudzītu zīmola uztveri.</a:t>
            </a:r>
            <a:endParaRPr/>
          </a:p>
          <a:p>
            <a:pPr indent="-285750" lvl="0" marL="285750" rtl="0" algn="l">
              <a:lnSpc>
                <a:spcPct val="115000"/>
              </a:lnSpc>
              <a:spcBef>
                <a:spcPts val="2400"/>
              </a:spcBef>
              <a:spcAft>
                <a:spcPts val="0"/>
              </a:spcAft>
              <a:buSzPts val="1800"/>
              <a:buChar char="●"/>
            </a:pPr>
            <a:r>
              <a:rPr b="1" lang="lv-LV">
                <a:solidFill>
                  <a:srgbClr val="0070C0"/>
                </a:solidFill>
              </a:rPr>
              <a:t>Nodrošina piekļuvi daudzām izaugsmes iespējām</a:t>
            </a:r>
            <a:r>
              <a:rPr b="1" lang="lv-LV">
                <a:solidFill>
                  <a:schemeClr val="dk1"/>
                </a:solidFill>
              </a:rPr>
              <a:t>. </a:t>
            </a:r>
            <a:r>
              <a:rPr lang="lv-LV">
                <a:solidFill>
                  <a:schemeClr val="dk1"/>
                </a:solidFill>
              </a:rPr>
              <a:t>Reģistrācija bez maksas un  organisks saturs paver daudz iespēju iegūt vērtīgus potenciālos klientus un pārdošanas apjomus par nelielām izmaksām vai bez tām.</a:t>
            </a:r>
            <a:endParaRPr/>
          </a:p>
          <a:p>
            <a:pPr indent="-285750" lvl="0" marL="285750" rtl="0" algn="l">
              <a:lnSpc>
                <a:spcPct val="115000"/>
              </a:lnSpc>
              <a:spcBef>
                <a:spcPts val="2400"/>
              </a:spcBef>
              <a:spcAft>
                <a:spcPts val="0"/>
              </a:spcAft>
              <a:buSzPts val="1800"/>
              <a:buChar char="●"/>
            </a:pPr>
            <a:r>
              <a:rPr b="1" lang="lv-LV">
                <a:solidFill>
                  <a:srgbClr val="0070C0"/>
                </a:solidFill>
              </a:rPr>
              <a:t>Laikietilpīga prakse. </a:t>
            </a:r>
            <a:r>
              <a:rPr lang="lv-LV">
                <a:solidFill>
                  <a:schemeClr val="dk1"/>
                </a:solidFill>
              </a:rPr>
              <a:t>Lai gan dabiskā satura publicēšana sociālajos saziņas līdzekļos ir bez maksas, satura izveide var aizņemt daudz laika, naudas un pūļu atkarībā no izmantotās platformas un satura, kuru uzņēmums vēlas kopīgot. </a:t>
            </a:r>
            <a:endParaRPr/>
          </a:p>
          <a:p>
            <a:pPr indent="-171450" lvl="0" marL="285750" rtl="0" algn="l">
              <a:lnSpc>
                <a:spcPct val="115000"/>
              </a:lnSpc>
              <a:spcBef>
                <a:spcPts val="2400"/>
              </a:spcBef>
              <a:spcAft>
                <a:spcPts val="1200"/>
              </a:spcAft>
              <a:buSzPts val="1800"/>
              <a:buNone/>
            </a:pPr>
            <a:r>
              <a:t/>
            </a:r>
            <a:endParaRPr>
              <a:solidFill>
                <a:schemeClr val="dk1"/>
              </a:solidFill>
            </a:endParaRPr>
          </a:p>
        </p:txBody>
      </p:sp>
      <p:sp>
        <p:nvSpPr>
          <p:cNvPr id="249" name="Google Shape;249;p25"/>
          <p:cNvSpPr txBox="1"/>
          <p:nvPr/>
        </p:nvSpPr>
        <p:spPr>
          <a:xfrm>
            <a:off x="382500" y="4572000"/>
            <a:ext cx="837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3"/>
              </a:rPr>
              <a:t>https://www.indeed.com/career-advice/career-development/pros-and-cons-of-social-media-marketing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6"/>
          <p:cNvSpPr txBox="1"/>
          <p:nvPr>
            <p:ph type="title"/>
          </p:nvPr>
        </p:nvSpPr>
        <p:spPr>
          <a:xfrm>
            <a:off x="311700" y="1316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Praktiskie piemēri </a:t>
            </a:r>
            <a:endParaRPr>
              <a:solidFill>
                <a:srgbClr val="0070C0"/>
              </a:solidFill>
            </a:endParaRPr>
          </a:p>
        </p:txBody>
      </p:sp>
      <p:pic>
        <p:nvPicPr>
          <p:cNvPr id="255" name="Google Shape;255;p26"/>
          <p:cNvPicPr preferRelativeResize="0"/>
          <p:nvPr/>
        </p:nvPicPr>
        <p:blipFill rotWithShape="1">
          <a:blip r:embed="rId3">
            <a:alphaModFix/>
          </a:blip>
          <a:srcRect b="0" l="0" r="0" t="0"/>
          <a:stretch/>
        </p:blipFill>
        <p:spPr>
          <a:xfrm>
            <a:off x="1095629" y="1153812"/>
            <a:ext cx="3147550" cy="2252024"/>
          </a:xfrm>
          <a:prstGeom prst="rect">
            <a:avLst/>
          </a:prstGeom>
          <a:noFill/>
          <a:ln>
            <a:noFill/>
          </a:ln>
        </p:spPr>
      </p:pic>
      <p:pic>
        <p:nvPicPr>
          <p:cNvPr id="256" name="Google Shape;256;p26"/>
          <p:cNvPicPr preferRelativeResize="0"/>
          <p:nvPr/>
        </p:nvPicPr>
        <p:blipFill rotWithShape="1">
          <a:blip r:embed="rId4">
            <a:alphaModFix/>
          </a:blip>
          <a:srcRect b="0" l="0" r="0" t="0"/>
          <a:stretch/>
        </p:blipFill>
        <p:spPr>
          <a:xfrm>
            <a:off x="4745771" y="813700"/>
            <a:ext cx="2916899" cy="2932249"/>
          </a:xfrm>
          <a:prstGeom prst="rect">
            <a:avLst/>
          </a:prstGeom>
          <a:noFill/>
          <a:ln>
            <a:noFill/>
          </a:ln>
        </p:spPr>
      </p:pic>
      <p:sp>
        <p:nvSpPr>
          <p:cNvPr id="257" name="Google Shape;257;p26"/>
          <p:cNvSpPr txBox="1"/>
          <p:nvPr/>
        </p:nvSpPr>
        <p:spPr>
          <a:xfrm>
            <a:off x="1335314" y="4034486"/>
            <a:ext cx="7741529"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5"/>
              </a:rPr>
              <a:t>https://www.searchenginejournal.com/social-media-marketing-examples/380202/#close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7"/>
          <p:cNvSpPr txBox="1"/>
          <p:nvPr>
            <p:ph type="title"/>
          </p:nvPr>
        </p:nvSpPr>
        <p:spPr>
          <a:xfrm>
            <a:off x="521464" y="4081878"/>
            <a:ext cx="914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lv-LV" sz="1400"/>
              <a:t>Avots: </a:t>
            </a:r>
            <a:r>
              <a:rPr lang="lv-LV" sz="1400" u="sng">
                <a:solidFill>
                  <a:schemeClr val="hlink"/>
                </a:solidFill>
                <a:hlinkClick r:id="rId3"/>
              </a:rPr>
              <a:t>https://www.actualidadecommerce.com/lv/tie%C5%A1saistes-rekl%C4%81mas/</a:t>
            </a:r>
            <a:endParaRPr sz="1400"/>
          </a:p>
        </p:txBody>
      </p:sp>
      <p:sp>
        <p:nvSpPr>
          <p:cNvPr id="263" name="Google Shape;263;p27"/>
          <p:cNvSpPr txBox="1"/>
          <p:nvPr>
            <p:ph idx="1" type="body"/>
          </p:nvPr>
        </p:nvSpPr>
        <p:spPr>
          <a:xfrm>
            <a:off x="303748" y="1104429"/>
            <a:ext cx="3962757"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b="1">
              <a:solidFill>
                <a:srgbClr val="0070C0"/>
              </a:solidFill>
            </a:endParaRPr>
          </a:p>
          <a:p>
            <a:pPr indent="0" lvl="0" marL="0" rtl="0" algn="l">
              <a:lnSpc>
                <a:spcPct val="115000"/>
              </a:lnSpc>
              <a:spcBef>
                <a:spcPts val="0"/>
              </a:spcBef>
              <a:spcAft>
                <a:spcPts val="0"/>
              </a:spcAft>
              <a:buSzPts val="1800"/>
              <a:buNone/>
            </a:pPr>
            <a:r>
              <a:t/>
            </a:r>
            <a:endParaRPr b="1">
              <a:solidFill>
                <a:srgbClr val="0070C0"/>
              </a:solidFill>
            </a:endParaRPr>
          </a:p>
          <a:p>
            <a:pPr indent="0" lvl="0" marL="0" rtl="0" algn="l">
              <a:lnSpc>
                <a:spcPct val="115000"/>
              </a:lnSpc>
              <a:spcBef>
                <a:spcPts val="0"/>
              </a:spcBef>
              <a:spcAft>
                <a:spcPts val="0"/>
              </a:spcAft>
              <a:buSzPts val="1800"/>
              <a:buNone/>
            </a:pPr>
            <a:r>
              <a:rPr b="1" lang="lv-LV">
                <a:solidFill>
                  <a:srgbClr val="0070C0"/>
                </a:solidFill>
              </a:rPr>
              <a:t>Tiešsaites reklāma. </a:t>
            </a:r>
            <a:r>
              <a:rPr lang="lv-LV">
                <a:solidFill>
                  <a:schemeClr val="dk1"/>
                </a:solidFill>
                <a:latin typeface="Roboto"/>
                <a:ea typeface="Roboto"/>
                <a:cs typeface="Roboto"/>
                <a:sym typeface="Roboto"/>
              </a:rPr>
              <a:t>Reklāmas, kuru mērķauditorija ir cilvēki, kas izmanto  internetu </a:t>
            </a:r>
            <a:endParaRPr>
              <a:solidFill>
                <a:schemeClr val="dk1"/>
              </a:solidFill>
              <a:latin typeface="Roboto"/>
              <a:ea typeface="Roboto"/>
              <a:cs typeface="Roboto"/>
              <a:sym typeface="Roboto"/>
            </a:endParaRPr>
          </a:p>
          <a:p>
            <a:pPr indent="0" lvl="0" marL="0" rtl="0" algn="l">
              <a:lnSpc>
                <a:spcPct val="115000"/>
              </a:lnSpc>
              <a:spcBef>
                <a:spcPts val="1200"/>
              </a:spcBef>
              <a:spcAft>
                <a:spcPts val="1200"/>
              </a:spcAft>
              <a:buSzPts val="1800"/>
              <a:buNone/>
            </a:pPr>
            <a:r>
              <a:t/>
            </a:r>
            <a:endParaRPr b="1">
              <a:solidFill>
                <a:srgbClr val="0070C0"/>
              </a:solidFill>
            </a:endParaRPr>
          </a:p>
        </p:txBody>
      </p:sp>
      <p:pic>
        <p:nvPicPr>
          <p:cNvPr id="264" name="Google Shape;264;p27"/>
          <p:cNvPicPr preferRelativeResize="0"/>
          <p:nvPr/>
        </p:nvPicPr>
        <p:blipFill rotWithShape="1">
          <a:blip r:embed="rId4">
            <a:alphaModFix/>
          </a:blip>
          <a:srcRect b="0" l="0" r="0" t="0"/>
          <a:stretch/>
        </p:blipFill>
        <p:spPr>
          <a:xfrm>
            <a:off x="4172857" y="889341"/>
            <a:ext cx="4760552" cy="294288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Tiešsaistes reklāmas raksturojums (1)</a:t>
            </a:r>
            <a:endParaRPr>
              <a:solidFill>
                <a:srgbClr val="0070C0"/>
              </a:solidFill>
            </a:endParaRPr>
          </a:p>
        </p:txBody>
      </p:sp>
      <p:sp>
        <p:nvSpPr>
          <p:cNvPr id="270" name="Google Shape;270;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07916"/>
              </a:lnSpc>
              <a:spcBef>
                <a:spcPts val="1200"/>
              </a:spcBef>
              <a:spcAft>
                <a:spcPts val="0"/>
              </a:spcAft>
              <a:buClr>
                <a:schemeClr val="dk1"/>
              </a:buClr>
              <a:buSzPts val="1800"/>
              <a:buChar char="●"/>
            </a:pPr>
            <a:r>
              <a:rPr lang="lv-LV">
                <a:solidFill>
                  <a:schemeClr val="dk1"/>
                </a:solidFill>
                <a:latin typeface="Roboto"/>
                <a:ea typeface="Roboto"/>
                <a:cs typeface="Roboto"/>
                <a:sym typeface="Roboto"/>
              </a:rPr>
              <a:t>Vēstījums sasniedz tikai tos cilvēkus, kuri lieto internetu.</a:t>
            </a:r>
            <a:endParaRPr/>
          </a:p>
          <a:p>
            <a:pPr indent="-342900" lvl="0" marL="457200" rtl="0" algn="l">
              <a:lnSpc>
                <a:spcPct val="107916"/>
              </a:lnSpc>
              <a:spcBef>
                <a:spcPts val="1200"/>
              </a:spcBef>
              <a:spcAft>
                <a:spcPts val="0"/>
              </a:spcAft>
              <a:buClr>
                <a:schemeClr val="dk1"/>
              </a:buClr>
              <a:buSzPts val="1800"/>
              <a:buChar char="●"/>
            </a:pPr>
            <a:r>
              <a:rPr lang="lv-LV">
                <a:solidFill>
                  <a:schemeClr val="dk1"/>
                </a:solidFill>
                <a:latin typeface="Roboto"/>
                <a:ea typeface="Roboto"/>
                <a:cs typeface="Roboto"/>
                <a:sym typeface="Roboto"/>
              </a:rPr>
              <a:t>Pastāv iespēja izmērīt rezultātus gandrīz nekavējoties.</a:t>
            </a:r>
            <a:endParaRPr/>
          </a:p>
          <a:p>
            <a:pPr indent="-342900" lvl="0" marL="457200" rtl="0" algn="l">
              <a:lnSpc>
                <a:spcPct val="107916"/>
              </a:lnSpc>
              <a:spcBef>
                <a:spcPts val="1200"/>
              </a:spcBef>
              <a:spcAft>
                <a:spcPts val="0"/>
              </a:spcAft>
              <a:buClr>
                <a:schemeClr val="dk1"/>
              </a:buClr>
              <a:buSzPts val="1800"/>
              <a:buChar char="●"/>
            </a:pPr>
            <a:r>
              <a:rPr lang="lv-LV">
                <a:solidFill>
                  <a:schemeClr val="dk1"/>
                </a:solidFill>
                <a:latin typeface="Roboto"/>
                <a:ea typeface="Roboto"/>
                <a:cs typeface="Roboto"/>
                <a:sym typeface="Roboto"/>
              </a:rPr>
              <a:t>Saskaroties ar šāda veida reklāmas piesātinājumu, lietotāji reklāmas ignorē.</a:t>
            </a:r>
            <a:endParaRPr/>
          </a:p>
          <a:p>
            <a:pPr indent="-342900" lvl="0" marL="457200" rtl="0" algn="l">
              <a:lnSpc>
                <a:spcPct val="107916"/>
              </a:lnSpc>
              <a:spcBef>
                <a:spcPts val="1200"/>
              </a:spcBef>
              <a:spcAft>
                <a:spcPts val="0"/>
              </a:spcAft>
              <a:buClr>
                <a:schemeClr val="dk1"/>
              </a:buClr>
              <a:buSzPts val="1800"/>
              <a:buChar char="●"/>
            </a:pPr>
            <a:r>
              <a:rPr lang="lv-LV">
                <a:solidFill>
                  <a:schemeClr val="dk1"/>
                </a:solidFill>
                <a:latin typeface="Roboto"/>
                <a:ea typeface="Roboto"/>
                <a:cs typeface="Roboto"/>
                <a:sym typeface="Roboto"/>
              </a:rPr>
              <a:t>Nav klikšķu. Lietotāju negatīvā pieredze uzklikšķinot uz reklāmām, kas aizved uz neuzticamām vietnēm, datorvīrusi u.c., noved pie tā ka lietotāji izvairās klikšķināt uz šāda veida reklāmām. </a:t>
            </a:r>
            <a:endParaRPr/>
          </a:p>
          <a:p>
            <a:pPr indent="-228600" lvl="0" marL="457200" rtl="0" algn="l">
              <a:lnSpc>
                <a:spcPct val="107916"/>
              </a:lnSpc>
              <a:spcBef>
                <a:spcPts val="0"/>
              </a:spcBef>
              <a:spcAft>
                <a:spcPts val="0"/>
              </a:spcAft>
              <a:buClr>
                <a:schemeClr val="dk1"/>
              </a:buClr>
              <a:buSzPts val="1800"/>
              <a:buNone/>
            </a:pPr>
            <a:r>
              <a:t/>
            </a:r>
            <a:endParaRPr>
              <a:solidFill>
                <a:schemeClr val="dk1"/>
              </a:solidFill>
              <a:latin typeface="Roboto"/>
              <a:ea typeface="Roboto"/>
              <a:cs typeface="Roboto"/>
              <a:sym typeface="Roboto"/>
            </a:endParaRPr>
          </a:p>
        </p:txBody>
      </p:sp>
      <p:sp>
        <p:nvSpPr>
          <p:cNvPr id="271" name="Google Shape;271;p28"/>
          <p:cNvSpPr txBox="1"/>
          <p:nvPr/>
        </p:nvSpPr>
        <p:spPr>
          <a:xfrm>
            <a:off x="524247" y="3970446"/>
            <a:ext cx="6876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3"/>
              </a:rPr>
              <a:t>https://www.actualidadecommerce.com/lv/tie%C5%A1saistes-rekl%C4%81mas/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B5394"/>
                </a:solidFill>
              </a:rPr>
              <a:t>Tradicionālais mārketings </a:t>
            </a:r>
            <a:endParaRPr>
              <a:solidFill>
                <a:srgbClr val="0B5394"/>
              </a:solidFill>
            </a:endParaRPr>
          </a:p>
        </p:txBody>
      </p:sp>
      <p:sp>
        <p:nvSpPr>
          <p:cNvPr id="93" name="Google Shape;93;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lv-LV"/>
              <a:t>Jebkurš mārketinga veids, kas tika izmantots pirms interneta parādīšanās.</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Mārketinga stratēģijas ir vērstas uz drukāto plašsaziņas līdzekļu, piemēram, žurnālu un laikrakstu, lasītājiem. Citas ir saistītas ar radio vai televīzijas reklāmu.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Zīmoli bieži izmanto tādas iespējas kā tiešā pasta mārketings, telefonmārketings un ārējais mārketings (piemēram, reklāmas stendi vai izkārtnes). To mērķis ir veidot saikni ar mērķa tirgu.</a:t>
            </a:r>
            <a:endParaRPr/>
          </a:p>
          <a:p>
            <a:pPr indent="-228600" lvl="0" marL="457200" rtl="0" algn="l">
              <a:lnSpc>
                <a:spcPct val="115000"/>
              </a:lnSpc>
              <a:spcBef>
                <a:spcPts val="0"/>
              </a:spcBef>
              <a:spcAft>
                <a:spcPts val="0"/>
              </a:spcAft>
              <a:buSzPts val="1800"/>
              <a:buNone/>
            </a:pPr>
            <a:r>
              <a:t/>
            </a:r>
            <a:endParaRPr/>
          </a:p>
        </p:txBody>
      </p:sp>
      <p:sp>
        <p:nvSpPr>
          <p:cNvPr id="94" name="Google Shape;94;p2"/>
          <p:cNvSpPr txBox="1"/>
          <p:nvPr/>
        </p:nvSpPr>
        <p:spPr>
          <a:xfrm>
            <a:off x="311700" y="4703625"/>
            <a:ext cx="8653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100" u="none" cap="none" strike="noStrike">
                <a:solidFill>
                  <a:srgbClr val="000000"/>
                </a:solidFill>
                <a:latin typeface="Arial"/>
                <a:ea typeface="Arial"/>
                <a:cs typeface="Arial"/>
                <a:sym typeface="Arial"/>
              </a:rPr>
              <a:t>Avots: </a:t>
            </a:r>
            <a:r>
              <a:rPr b="0" i="0" lang="lv-LV" sz="1100" u="sng" cap="none" strike="noStrike">
                <a:solidFill>
                  <a:srgbClr val="000000"/>
                </a:solidFill>
                <a:latin typeface="Arial"/>
                <a:ea typeface="Arial"/>
                <a:cs typeface="Arial"/>
                <a:sym typeface="Arial"/>
                <a:hlinkClick r:id="rId3">
                  <a:extLst>
                    <a:ext uri="{A12FA001-AC4F-418D-AE19-62706E023703}">
                      <ahyp:hlinkClr val="tx"/>
                    </a:ext>
                  </a:extLst>
                </a:hlinkClick>
              </a:rPr>
              <a:t>https://www.ranktracker.com/lv/blog/digital-marketing-vs-traditional-marketing-what-is-your-choice-to-kick-off-a-promo-campaign/</a:t>
            </a:r>
            <a:r>
              <a:rPr b="0" i="0" lang="lv-LV"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9"/>
          <p:cNvSpPr txBox="1"/>
          <p:nvPr>
            <p:ph type="title"/>
          </p:nvPr>
        </p:nvSpPr>
        <p:spPr>
          <a:xfrm>
            <a:off x="311700" y="2514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Praktiskie piemēri</a:t>
            </a:r>
            <a:endParaRPr>
              <a:solidFill>
                <a:srgbClr val="0070C0"/>
              </a:solidFill>
            </a:endParaRPr>
          </a:p>
        </p:txBody>
      </p:sp>
      <p:sp>
        <p:nvSpPr>
          <p:cNvPr id="277" name="Google Shape;277;p29"/>
          <p:cNvSpPr/>
          <p:nvPr/>
        </p:nvSpPr>
        <p:spPr>
          <a:xfrm>
            <a:off x="2361914" y="4279950"/>
            <a:ext cx="44230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none" cap="none" strike="noStrike">
                <a:solidFill>
                  <a:srgbClr val="000000"/>
                </a:solidFill>
                <a:latin typeface="Arial"/>
                <a:ea typeface="Arial"/>
                <a:cs typeface="Arial"/>
                <a:sym typeface="Arial"/>
              </a:rPr>
              <a:t>Avots: </a:t>
            </a:r>
            <a:r>
              <a:rPr b="0" i="0" lang="lv-LV" sz="1400" u="sng" cap="none" strike="noStrike">
                <a:solidFill>
                  <a:srgbClr val="000000"/>
                </a:solidFill>
                <a:latin typeface="Arial"/>
                <a:ea typeface="Arial"/>
                <a:cs typeface="Arial"/>
                <a:sym typeface="Arial"/>
                <a:hlinkClick r:id="rId3">
                  <a:extLst>
                    <a:ext uri="{A12FA001-AC4F-418D-AE19-62706E023703}">
                      <ahyp:hlinkClr val="tx"/>
                    </a:ext>
                  </a:extLst>
                </a:hlinkClick>
              </a:rPr>
              <a:t>https://blog.udemy.com/advertising-examples/</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278" name="Google Shape;278;p29"/>
          <p:cNvPicPr preferRelativeResize="0"/>
          <p:nvPr/>
        </p:nvPicPr>
        <p:blipFill rotWithShape="1">
          <a:blip r:embed="rId4">
            <a:alphaModFix/>
          </a:blip>
          <a:srcRect b="0" l="0" r="0" t="0"/>
          <a:stretch/>
        </p:blipFill>
        <p:spPr>
          <a:xfrm>
            <a:off x="0" y="824150"/>
            <a:ext cx="4323137" cy="2631475"/>
          </a:xfrm>
          <a:prstGeom prst="rect">
            <a:avLst/>
          </a:prstGeom>
          <a:noFill/>
          <a:ln>
            <a:noFill/>
          </a:ln>
        </p:spPr>
      </p:pic>
      <p:pic>
        <p:nvPicPr>
          <p:cNvPr id="279" name="Google Shape;279;p29"/>
          <p:cNvPicPr preferRelativeResize="0"/>
          <p:nvPr/>
        </p:nvPicPr>
        <p:blipFill rotWithShape="1">
          <a:blip r:embed="rId5">
            <a:alphaModFix/>
          </a:blip>
          <a:srcRect b="0" l="0" r="0" t="0"/>
          <a:stretch/>
        </p:blipFill>
        <p:spPr>
          <a:xfrm>
            <a:off x="3540912" y="1083185"/>
            <a:ext cx="5603088" cy="29377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0"/>
          <p:cNvSpPr txBox="1"/>
          <p:nvPr>
            <p:ph idx="1" type="body"/>
          </p:nvPr>
        </p:nvSpPr>
        <p:spPr>
          <a:xfrm>
            <a:off x="311700" y="1152475"/>
            <a:ext cx="3832129" cy="25530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0"/>
              </a:spcBef>
              <a:spcAft>
                <a:spcPts val="0"/>
              </a:spcAft>
              <a:buSzPts val="1800"/>
              <a:buNone/>
            </a:pPr>
            <a:r>
              <a:rPr b="1" lang="lv-LV">
                <a:solidFill>
                  <a:srgbClr val="0070C0"/>
                </a:solidFill>
                <a:latin typeface="Calibri"/>
                <a:ea typeface="Calibri"/>
                <a:cs typeface="Calibri"/>
                <a:sym typeface="Calibri"/>
              </a:rPr>
              <a:t>Sabiedriskās attiecības - </a:t>
            </a:r>
            <a:r>
              <a:rPr lang="lv-LV">
                <a:solidFill>
                  <a:schemeClr val="dk1"/>
                </a:solidFill>
                <a:latin typeface="Calibri"/>
                <a:ea typeface="Calibri"/>
                <a:cs typeface="Calibri"/>
                <a:sym typeface="Calibri"/>
              </a:rPr>
              <a:t>Sabiedrisko attiecību mērķis ir veidot attiecības ar visām ieinteresētajām pusēm - ne tikai ar esošajiem un potenciālajiem klientiem. Sabiedriskās attiecības uzdevums ir rādīt labvēlīgu vidi, kurā uzņēmumam paversas plašākas iespējas nodrošināt savu dzīvotspēju. </a:t>
            </a:r>
            <a:endParaRPr b="1" sz="2000">
              <a:solidFill>
                <a:srgbClr val="0070C0"/>
              </a:solidFill>
              <a:latin typeface="Calibri"/>
              <a:ea typeface="Calibri"/>
              <a:cs typeface="Calibri"/>
              <a:sym typeface="Calibri"/>
            </a:endParaRPr>
          </a:p>
        </p:txBody>
      </p:sp>
      <p:sp>
        <p:nvSpPr>
          <p:cNvPr id="285" name="Google Shape;285;p30"/>
          <p:cNvSpPr txBox="1"/>
          <p:nvPr/>
        </p:nvSpPr>
        <p:spPr>
          <a:xfrm>
            <a:off x="311700" y="3862968"/>
            <a:ext cx="803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3"/>
              </a:rPr>
              <a:t>https://www.alberts.lv/piecas-lietas-kas-ikvienam-jazina-par-sabiedriskajam-attiecibam/</a:t>
            </a:r>
            <a:r>
              <a:rPr b="0" i="0" lang="lv-LV" sz="1100" u="sng" cap="none" strike="noStrike">
                <a:solidFill>
                  <a:schemeClr val="hlink"/>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286" name="Google Shape;286;p30"/>
          <p:cNvPicPr preferRelativeResize="0"/>
          <p:nvPr/>
        </p:nvPicPr>
        <p:blipFill rotWithShape="1">
          <a:blip r:embed="rId4">
            <a:alphaModFix/>
          </a:blip>
          <a:srcRect b="0" l="0" r="0" t="0"/>
          <a:stretch/>
        </p:blipFill>
        <p:spPr>
          <a:xfrm>
            <a:off x="5194585" y="566737"/>
            <a:ext cx="3056516" cy="31387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1"/>
          <p:cNvSpPr txBox="1"/>
          <p:nvPr>
            <p:ph type="title"/>
          </p:nvPr>
        </p:nvSpPr>
        <p:spPr>
          <a:xfrm>
            <a:off x="311700" y="1592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Sabiedrisko attiecību raksturojums</a:t>
            </a:r>
            <a:endParaRPr>
              <a:solidFill>
                <a:srgbClr val="0070C0"/>
              </a:solidFill>
            </a:endParaRPr>
          </a:p>
        </p:txBody>
      </p:sp>
      <p:sp>
        <p:nvSpPr>
          <p:cNvPr id="292" name="Google Shape;292;p31"/>
          <p:cNvSpPr txBox="1"/>
          <p:nvPr>
            <p:ph idx="1" type="body"/>
          </p:nvPr>
        </p:nvSpPr>
        <p:spPr>
          <a:xfrm>
            <a:off x="311700" y="731975"/>
            <a:ext cx="8520600" cy="3416400"/>
          </a:xfrm>
          <a:prstGeom prst="rect">
            <a:avLst/>
          </a:prstGeom>
          <a:noFill/>
          <a:ln>
            <a:noFill/>
          </a:ln>
        </p:spPr>
        <p:txBody>
          <a:bodyPr anchorCtr="0" anchor="t" bIns="91425" lIns="91425" spcFirstLastPara="1" rIns="91425" wrap="square" tIns="91425">
            <a:normAutofit lnSpcReduction="10000"/>
          </a:bodyPr>
          <a:lstStyle/>
          <a:p>
            <a:pPr indent="-285750" lvl="0" marL="285750" rtl="0" algn="l">
              <a:lnSpc>
                <a:spcPct val="115000"/>
              </a:lnSpc>
              <a:spcBef>
                <a:spcPts val="1200"/>
              </a:spcBef>
              <a:spcAft>
                <a:spcPts val="0"/>
              </a:spcAft>
              <a:buClr>
                <a:schemeClr val="dk1"/>
              </a:buClr>
              <a:buSzPts val="1100"/>
              <a:buChar char="●"/>
            </a:pPr>
            <a:r>
              <a:rPr b="1" lang="lv-LV">
                <a:solidFill>
                  <a:srgbClr val="0070C0"/>
                </a:solidFill>
              </a:rPr>
              <a:t>Zīmola uzticamības palielināšana</a:t>
            </a:r>
            <a:r>
              <a:rPr b="1" lang="lv-LV">
                <a:solidFill>
                  <a:schemeClr val="dk1"/>
                </a:solidFill>
              </a:rPr>
              <a:t> </a:t>
            </a:r>
            <a:r>
              <a:rPr lang="lv-LV">
                <a:solidFill>
                  <a:schemeClr val="dk1"/>
                </a:solidFill>
              </a:rPr>
              <a:t>- Tā kā sabiedriskās attiecības ir neapmaksātas un nāk no objektīva avota - ziņu plašsaziņas līdzekļiem -, tās tiek uztvertas kā daudz uzticamākas nekā maksas reklāmas veidi.</a:t>
            </a:r>
            <a:endParaRPr/>
          </a:p>
          <a:p>
            <a:pPr indent="-285750" lvl="0" marL="285750" rtl="0" algn="l">
              <a:lnSpc>
                <a:spcPct val="115000"/>
              </a:lnSpc>
              <a:spcBef>
                <a:spcPts val="1200"/>
              </a:spcBef>
              <a:spcAft>
                <a:spcPts val="0"/>
              </a:spcAft>
              <a:buClr>
                <a:schemeClr val="dk1"/>
              </a:buClr>
              <a:buSzPts val="1100"/>
              <a:buChar char="●"/>
            </a:pPr>
            <a:r>
              <a:rPr b="1" lang="lv-LV">
                <a:solidFill>
                  <a:srgbClr val="0070C0"/>
                </a:solidFill>
              </a:rPr>
              <a:t>Pārdošanas apjoma palielināšana</a:t>
            </a:r>
            <a:br>
              <a:rPr b="1" lang="lv-LV">
                <a:solidFill>
                  <a:srgbClr val="0070C0"/>
                </a:solidFill>
              </a:rPr>
            </a:br>
            <a:endParaRPr b="1">
              <a:solidFill>
                <a:srgbClr val="0070C0"/>
              </a:solidFill>
            </a:endParaRPr>
          </a:p>
          <a:p>
            <a:pPr indent="-285750" lvl="0" marL="285750" rtl="0" algn="l">
              <a:lnSpc>
                <a:spcPct val="115000"/>
              </a:lnSpc>
              <a:spcBef>
                <a:spcPts val="1200"/>
              </a:spcBef>
              <a:spcAft>
                <a:spcPts val="0"/>
              </a:spcAft>
              <a:buClr>
                <a:schemeClr val="dk1"/>
              </a:buClr>
              <a:buSzPts val="1100"/>
              <a:buChar char="●"/>
            </a:pPr>
            <a:r>
              <a:rPr b="1" lang="lv-LV">
                <a:solidFill>
                  <a:srgbClr val="0070C0"/>
                </a:solidFill>
              </a:rPr>
              <a:t>Pozitīva uzņēmuma tēla veidošana </a:t>
            </a:r>
            <a:r>
              <a:rPr lang="lv-LV"/>
              <a:t> </a:t>
            </a:r>
            <a:endParaRPr/>
          </a:p>
          <a:p>
            <a:pPr indent="-215900" lvl="0" marL="285750" rtl="0" algn="l">
              <a:lnSpc>
                <a:spcPct val="115000"/>
              </a:lnSpc>
              <a:spcBef>
                <a:spcPts val="1200"/>
              </a:spcBef>
              <a:spcAft>
                <a:spcPts val="0"/>
              </a:spcAft>
              <a:buClr>
                <a:schemeClr val="dk1"/>
              </a:buClr>
              <a:buSzPts val="1100"/>
              <a:buNone/>
            </a:pPr>
            <a:r>
              <a:t/>
            </a:r>
            <a:endParaRPr b="1">
              <a:solidFill>
                <a:srgbClr val="0070C0"/>
              </a:solidFill>
            </a:endParaRPr>
          </a:p>
          <a:p>
            <a:pPr indent="-285750" lvl="0" marL="285750" rtl="0" algn="l">
              <a:lnSpc>
                <a:spcPct val="115000"/>
              </a:lnSpc>
              <a:spcBef>
                <a:spcPts val="1200"/>
              </a:spcBef>
              <a:spcAft>
                <a:spcPts val="0"/>
              </a:spcAft>
              <a:buClr>
                <a:schemeClr val="dk1"/>
              </a:buClr>
              <a:buSzPts val="1100"/>
              <a:buChar char="●"/>
            </a:pPr>
            <a:r>
              <a:rPr b="1" lang="lv-LV">
                <a:solidFill>
                  <a:srgbClr val="0070C0"/>
                </a:solidFill>
              </a:rPr>
              <a:t>Mārketinga izmaksu samazināšana</a:t>
            </a:r>
            <a:endParaRPr/>
          </a:p>
          <a:p>
            <a:pPr indent="-215900" lvl="0" marL="285750" rtl="0" algn="l">
              <a:lnSpc>
                <a:spcPct val="115000"/>
              </a:lnSpc>
              <a:spcBef>
                <a:spcPts val="1200"/>
              </a:spcBef>
              <a:spcAft>
                <a:spcPts val="0"/>
              </a:spcAft>
              <a:buClr>
                <a:schemeClr val="dk1"/>
              </a:buClr>
              <a:buSzPts val="1100"/>
              <a:buNone/>
            </a:pPr>
            <a:r>
              <a:t/>
            </a:r>
            <a:endParaRPr>
              <a:solidFill>
                <a:schemeClr val="dk1"/>
              </a:solidFill>
            </a:endParaRPr>
          </a:p>
        </p:txBody>
      </p:sp>
      <p:sp>
        <p:nvSpPr>
          <p:cNvPr id="293" name="Google Shape;293;p31"/>
          <p:cNvSpPr txBox="1"/>
          <p:nvPr/>
        </p:nvSpPr>
        <p:spPr>
          <a:xfrm>
            <a:off x="311700" y="4320875"/>
            <a:ext cx="8832300"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3"/>
              </a:rPr>
              <a:t>https://openstax.org/books/principles-marketing/pages/14-5-the-advantages-and-disadvantages-of-public-relations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Praktiskie piemēri</a:t>
            </a:r>
            <a:endParaRPr>
              <a:solidFill>
                <a:srgbClr val="0070C0"/>
              </a:solidFill>
            </a:endParaRPr>
          </a:p>
        </p:txBody>
      </p:sp>
      <p:sp>
        <p:nvSpPr>
          <p:cNvPr id="299" name="Google Shape;299;p32"/>
          <p:cNvSpPr/>
          <p:nvPr/>
        </p:nvSpPr>
        <p:spPr>
          <a:xfrm>
            <a:off x="242514" y="4522165"/>
            <a:ext cx="833694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none" cap="none" strike="noStrike">
                <a:solidFill>
                  <a:srgbClr val="000000"/>
                </a:solidFill>
                <a:latin typeface="Arial"/>
                <a:ea typeface="Arial"/>
                <a:cs typeface="Arial"/>
                <a:sym typeface="Arial"/>
              </a:rPr>
              <a:t>Avots: </a:t>
            </a:r>
            <a:r>
              <a:rPr b="0" i="0" lang="lv-LV" sz="1400" u="sng" cap="none" strike="noStrike">
                <a:solidFill>
                  <a:srgbClr val="000000"/>
                </a:solidFill>
                <a:latin typeface="Arial"/>
                <a:ea typeface="Arial"/>
                <a:cs typeface="Arial"/>
                <a:sym typeface="Arial"/>
                <a:hlinkClick r:id="rId3">
                  <a:extLst>
                    <a:ext uri="{A12FA001-AC4F-418D-AE19-62706E023703}">
                      <ahyp:hlinkClr val="tx"/>
                    </a:ext>
                  </a:extLst>
                </a:hlinkClick>
              </a:rPr>
              <a:t>https://blog.hubspot.com/marketing/public-relations-examples</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00" name="Google Shape;300;p32"/>
          <p:cNvPicPr preferRelativeResize="0"/>
          <p:nvPr/>
        </p:nvPicPr>
        <p:blipFill rotWithShape="1">
          <a:blip r:embed="rId4">
            <a:alphaModFix/>
          </a:blip>
          <a:srcRect b="0" l="0" r="0" t="0"/>
          <a:stretch/>
        </p:blipFill>
        <p:spPr>
          <a:xfrm>
            <a:off x="242514" y="1137036"/>
            <a:ext cx="4967882" cy="2799108"/>
          </a:xfrm>
          <a:prstGeom prst="rect">
            <a:avLst/>
          </a:prstGeom>
          <a:noFill/>
          <a:ln>
            <a:noFill/>
          </a:ln>
        </p:spPr>
      </p:pic>
      <p:pic>
        <p:nvPicPr>
          <p:cNvPr id="301" name="Google Shape;301;p32"/>
          <p:cNvPicPr preferRelativeResize="0"/>
          <p:nvPr/>
        </p:nvPicPr>
        <p:blipFill rotWithShape="1">
          <a:blip r:embed="rId5">
            <a:alphaModFix/>
          </a:blip>
          <a:srcRect b="0" l="0" r="0" t="0"/>
          <a:stretch/>
        </p:blipFill>
        <p:spPr>
          <a:xfrm>
            <a:off x="4898067" y="1603746"/>
            <a:ext cx="3816563" cy="27770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3"/>
          <p:cNvSpPr txBox="1"/>
          <p:nvPr>
            <p:ph type="title"/>
          </p:nvPr>
        </p:nvSpPr>
        <p:spPr>
          <a:xfrm>
            <a:off x="108925" y="4147172"/>
            <a:ext cx="897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72839"/>
              <a:buNone/>
            </a:pPr>
            <a:r>
              <a:rPr lang="lv-LV" sz="1800"/>
              <a:t>Avots: </a:t>
            </a:r>
            <a:r>
              <a:rPr lang="lv-LV" sz="1100" u="sng">
                <a:solidFill>
                  <a:schemeClr val="hlink"/>
                </a:solidFill>
                <a:hlinkClick r:id="rId3"/>
              </a:rPr>
              <a:t>https://mailchimp.com/marketing-glossary/content-marketing/#:~:text=Content%20marketing%20is%20a%20marketing,to%20buy%20what%20you%20sell.</a:t>
            </a:r>
            <a:endParaRPr sz="1800"/>
          </a:p>
        </p:txBody>
      </p:sp>
      <p:sp>
        <p:nvSpPr>
          <p:cNvPr id="307" name="Google Shape;307;p33"/>
          <p:cNvSpPr txBox="1"/>
          <p:nvPr>
            <p:ph idx="1" type="body"/>
          </p:nvPr>
        </p:nvSpPr>
        <p:spPr>
          <a:xfrm>
            <a:off x="332720" y="914228"/>
            <a:ext cx="4354893"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b="1" sz="2000">
              <a:solidFill>
                <a:srgbClr val="0070C0"/>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b="1" sz="2000">
              <a:solidFill>
                <a:srgbClr val="0070C0"/>
              </a:solidFill>
              <a:latin typeface="Calibri"/>
              <a:ea typeface="Calibri"/>
              <a:cs typeface="Calibri"/>
              <a:sym typeface="Calibri"/>
            </a:endParaRPr>
          </a:p>
          <a:p>
            <a:pPr indent="0" lvl="0" marL="0" rtl="0" algn="l">
              <a:lnSpc>
                <a:spcPct val="100000"/>
              </a:lnSpc>
              <a:spcBef>
                <a:spcPts val="0"/>
              </a:spcBef>
              <a:spcAft>
                <a:spcPts val="0"/>
              </a:spcAft>
              <a:buSzPts val="1800"/>
              <a:buNone/>
            </a:pPr>
            <a:r>
              <a:rPr b="1" lang="lv-LV" sz="2000">
                <a:solidFill>
                  <a:srgbClr val="0070C0"/>
                </a:solidFill>
                <a:latin typeface="Calibri"/>
                <a:ea typeface="Calibri"/>
                <a:cs typeface="Calibri"/>
                <a:sym typeface="Calibri"/>
              </a:rPr>
              <a:t>Satura mārketings</a:t>
            </a:r>
            <a:r>
              <a:rPr lang="lv-LV" sz="2000">
                <a:solidFill>
                  <a:schemeClr val="dk1"/>
                </a:solidFill>
                <a:latin typeface="Calibri"/>
                <a:ea typeface="Calibri"/>
                <a:cs typeface="Calibri"/>
                <a:sym typeface="Calibri"/>
              </a:rPr>
              <a:t> ir mārketinga stratēģija, ko izmanto, lai piesaistītu, iesaistītu un noturētu auditoriju, radot un kopīgojot atbilstošus rakstus, videoklipus, podkāstus un citus multivides materiālus. </a:t>
            </a:r>
            <a:endParaRPr sz="2000">
              <a:solidFill>
                <a:schemeClr val="dk1"/>
              </a:solidFill>
              <a:latin typeface="Calibri"/>
              <a:ea typeface="Calibri"/>
              <a:cs typeface="Calibri"/>
              <a:sym typeface="Calibri"/>
            </a:endParaRPr>
          </a:p>
        </p:txBody>
      </p:sp>
      <p:pic>
        <p:nvPicPr>
          <p:cNvPr id="308" name="Google Shape;308;p33"/>
          <p:cNvPicPr preferRelativeResize="0"/>
          <p:nvPr/>
        </p:nvPicPr>
        <p:blipFill rotWithShape="1">
          <a:blip r:embed="rId4">
            <a:alphaModFix/>
          </a:blip>
          <a:srcRect b="0" l="0" r="0" t="0"/>
          <a:stretch/>
        </p:blipFill>
        <p:spPr>
          <a:xfrm>
            <a:off x="4484357" y="914228"/>
            <a:ext cx="4595168" cy="291112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4"/>
          <p:cNvSpPr txBox="1"/>
          <p:nvPr>
            <p:ph type="title"/>
          </p:nvPr>
        </p:nvSpPr>
        <p:spPr>
          <a:xfrm>
            <a:off x="311700" y="318241"/>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Satura mārketinga raksturojums (1)</a:t>
            </a:r>
            <a:endParaRPr>
              <a:solidFill>
                <a:srgbClr val="0070C0"/>
              </a:solidFill>
            </a:endParaRPr>
          </a:p>
        </p:txBody>
      </p:sp>
      <p:sp>
        <p:nvSpPr>
          <p:cNvPr id="314" name="Google Shape;314;p34"/>
          <p:cNvSpPr txBox="1"/>
          <p:nvPr>
            <p:ph idx="1" type="body"/>
          </p:nvPr>
        </p:nvSpPr>
        <p:spPr>
          <a:xfrm>
            <a:off x="294900" y="999112"/>
            <a:ext cx="7892659" cy="3499316"/>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lv-LV" sz="2000">
                <a:solidFill>
                  <a:schemeClr val="dk1"/>
                </a:solidFill>
                <a:latin typeface="Calibri"/>
                <a:ea typeface="Calibri"/>
                <a:cs typeface="Calibri"/>
                <a:sym typeface="Calibri"/>
              </a:rPr>
              <a:t>Palīdz </a:t>
            </a:r>
            <a:r>
              <a:rPr b="1" lang="lv-LV" sz="2000">
                <a:solidFill>
                  <a:schemeClr val="dk1"/>
                </a:solidFill>
                <a:latin typeface="Calibri"/>
                <a:ea typeface="Calibri"/>
                <a:cs typeface="Calibri"/>
                <a:sym typeface="Calibri"/>
              </a:rPr>
              <a:t>veidot zīmola atpazīstamību, uzticību un lojalitāti </a:t>
            </a:r>
            <a:r>
              <a:rPr lang="lv-LV" sz="2000">
                <a:solidFill>
                  <a:schemeClr val="dk1"/>
                </a:solidFill>
                <a:latin typeface="Calibri"/>
                <a:ea typeface="Calibri"/>
                <a:cs typeface="Calibri"/>
                <a:sym typeface="Calibri"/>
              </a:rPr>
              <a:t>– cilvēkiem, kas patērē uzņēmuma saturu, sāk veidoties priekšstats par tā zīmolu. </a:t>
            </a:r>
            <a:endParaRPr sz="20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Char char="●"/>
            </a:pPr>
            <a:r>
              <a:rPr lang="lv-LV" sz="2000">
                <a:solidFill>
                  <a:schemeClr val="dk1"/>
                </a:solidFill>
                <a:latin typeface="Calibri"/>
                <a:ea typeface="Calibri"/>
                <a:cs typeface="Calibri"/>
                <a:sym typeface="Calibri"/>
              </a:rPr>
              <a:t>Palīdz </a:t>
            </a:r>
            <a:r>
              <a:rPr b="1" lang="lv-LV" sz="2000">
                <a:solidFill>
                  <a:schemeClr val="dk1"/>
                </a:solidFill>
                <a:latin typeface="Calibri"/>
                <a:ea typeface="Calibri"/>
                <a:cs typeface="Calibri"/>
                <a:sym typeface="Calibri"/>
              </a:rPr>
              <a:t>ietaupīt izmaksas </a:t>
            </a:r>
            <a:r>
              <a:rPr lang="lv-LV" sz="2000">
                <a:solidFill>
                  <a:schemeClr val="dk1"/>
                </a:solidFill>
                <a:latin typeface="Calibri"/>
                <a:ea typeface="Calibri"/>
                <a:cs typeface="Calibri"/>
                <a:sym typeface="Calibri"/>
              </a:rPr>
              <a:t>– visbiežāk nav satura izvietošanas izmaksu, un lielāko daļu darbu var veikt pašu spēkiem. </a:t>
            </a:r>
            <a:endParaRPr/>
          </a:p>
          <a:p>
            <a:pPr indent="-342900" lvl="0" marL="457200" rtl="0" algn="l">
              <a:lnSpc>
                <a:spcPct val="100000"/>
              </a:lnSpc>
              <a:spcBef>
                <a:spcPts val="0"/>
              </a:spcBef>
              <a:spcAft>
                <a:spcPts val="0"/>
              </a:spcAft>
              <a:buClr>
                <a:schemeClr val="dk1"/>
              </a:buClr>
              <a:buSzPts val="1800"/>
              <a:buChar char="●"/>
            </a:pPr>
            <a:r>
              <a:rPr lang="lv-LV" sz="2000">
                <a:solidFill>
                  <a:schemeClr val="dk1"/>
                </a:solidFill>
                <a:latin typeface="Calibri"/>
                <a:ea typeface="Calibri"/>
                <a:cs typeface="Calibri"/>
                <a:sym typeface="Calibri"/>
              </a:rPr>
              <a:t>Palīdz </a:t>
            </a:r>
            <a:r>
              <a:rPr b="1" lang="lv-LV" sz="2000">
                <a:solidFill>
                  <a:schemeClr val="dk1"/>
                </a:solidFill>
                <a:latin typeface="Calibri"/>
                <a:ea typeface="Calibri"/>
                <a:cs typeface="Calibri"/>
                <a:sym typeface="Calibri"/>
              </a:rPr>
              <a:t>palielināt datplūsmu un reklāmguvumu </a:t>
            </a:r>
            <a:r>
              <a:rPr lang="lv-LV" sz="2000">
                <a:solidFill>
                  <a:schemeClr val="dk1"/>
                </a:solidFill>
                <a:latin typeface="Calibri"/>
                <a:ea typeface="Calibri"/>
                <a:cs typeface="Calibri"/>
                <a:sym typeface="Calibri"/>
              </a:rPr>
              <a:t>- kvalitatīvs saturs piesaista mērķauditoriju konkrētajai tīmekļa vietnei, tādējādi palielinot datplūsmu. </a:t>
            </a:r>
            <a:endParaRPr sz="20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Char char="●"/>
            </a:pPr>
            <a:r>
              <a:rPr lang="lv-LV" sz="2000">
                <a:solidFill>
                  <a:schemeClr val="dk1"/>
                </a:solidFill>
                <a:latin typeface="Calibri"/>
                <a:ea typeface="Calibri"/>
                <a:cs typeface="Calibri"/>
                <a:sym typeface="Calibri"/>
              </a:rPr>
              <a:t>Palīdz </a:t>
            </a:r>
            <a:r>
              <a:rPr b="1" lang="lv-LV" sz="2000">
                <a:solidFill>
                  <a:schemeClr val="dk1"/>
                </a:solidFill>
                <a:latin typeface="Calibri"/>
                <a:ea typeface="Calibri"/>
                <a:cs typeface="Calibri"/>
                <a:sym typeface="Calibri"/>
              </a:rPr>
              <a:t>atbalstīt citas mārketinga taktikas </a:t>
            </a:r>
            <a:r>
              <a:rPr lang="lv-LV" sz="2000">
                <a:solidFill>
                  <a:schemeClr val="dk1"/>
                </a:solidFill>
                <a:latin typeface="Calibri"/>
                <a:ea typeface="Calibri"/>
                <a:cs typeface="Calibri"/>
                <a:sym typeface="Calibri"/>
              </a:rPr>
              <a:t>- labs saturs ir svarīgs daudzu citu mārketinga taktiku, piemēram, optimizācijas meklētājprogrammās, sociālo mediju un sabiedrisko attiecību, panākumu nodrošināšanai.</a:t>
            </a:r>
            <a:endParaRPr/>
          </a:p>
          <a:p>
            <a:pPr indent="-228600" lvl="0" marL="457200" rtl="0" algn="l">
              <a:lnSpc>
                <a:spcPct val="100000"/>
              </a:lnSpc>
              <a:spcBef>
                <a:spcPts val="0"/>
              </a:spcBef>
              <a:spcAft>
                <a:spcPts val="0"/>
              </a:spcAft>
              <a:buClr>
                <a:schemeClr val="dk1"/>
              </a:buClr>
              <a:buSzPts val="1800"/>
              <a:buNone/>
            </a:pPr>
            <a:r>
              <a:t/>
            </a:r>
            <a:endParaRPr>
              <a:solidFill>
                <a:schemeClr val="dk1"/>
              </a:solidFill>
              <a:latin typeface="Calibri"/>
              <a:ea typeface="Calibri"/>
              <a:cs typeface="Calibri"/>
              <a:sym typeface="Calibri"/>
            </a:endParaRPr>
          </a:p>
        </p:txBody>
      </p:sp>
      <p:sp>
        <p:nvSpPr>
          <p:cNvPr id="315" name="Google Shape;315;p34"/>
          <p:cNvSpPr txBox="1"/>
          <p:nvPr/>
        </p:nvSpPr>
        <p:spPr>
          <a:xfrm>
            <a:off x="311700" y="4409237"/>
            <a:ext cx="8360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3"/>
              </a:rPr>
              <a:t>https://www.nibusinessinfo.co.uk/content/advantages-and-disadvantages-content-marketing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5"/>
          <p:cNvSpPr txBox="1"/>
          <p:nvPr>
            <p:ph type="title"/>
          </p:nvPr>
        </p:nvSpPr>
        <p:spPr>
          <a:xfrm>
            <a:off x="311700" y="1869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Satura mārketinga raksturojums (2)</a:t>
            </a:r>
            <a:endParaRPr>
              <a:solidFill>
                <a:srgbClr val="0070C0"/>
              </a:solidFill>
            </a:endParaRPr>
          </a:p>
        </p:txBody>
      </p:sp>
      <p:sp>
        <p:nvSpPr>
          <p:cNvPr id="321" name="Google Shape;321;p35"/>
          <p:cNvSpPr txBox="1"/>
          <p:nvPr>
            <p:ph idx="1" type="body"/>
          </p:nvPr>
        </p:nvSpPr>
        <p:spPr>
          <a:xfrm>
            <a:off x="311700" y="863550"/>
            <a:ext cx="8520600" cy="3416400"/>
          </a:xfrm>
          <a:prstGeom prst="rect">
            <a:avLst/>
          </a:prstGeom>
          <a:noFill/>
          <a:ln>
            <a:noFill/>
          </a:ln>
        </p:spPr>
        <p:txBody>
          <a:bodyPr anchorCtr="0" anchor="t" bIns="91425" lIns="91425" spcFirstLastPara="1" rIns="91425" wrap="square" tIns="91425">
            <a:normAutofit fontScale="92500" lnSpcReduction="10000"/>
          </a:bodyPr>
          <a:lstStyle/>
          <a:p>
            <a:pPr indent="-285750" lvl="0" marL="285750" rtl="0" algn="l">
              <a:lnSpc>
                <a:spcPct val="115000"/>
              </a:lnSpc>
              <a:spcBef>
                <a:spcPts val="0"/>
              </a:spcBef>
              <a:spcAft>
                <a:spcPts val="0"/>
              </a:spcAft>
              <a:buClr>
                <a:schemeClr val="dk1"/>
              </a:buClr>
              <a:buSzPct val="61110"/>
              <a:buChar char="●"/>
            </a:pPr>
            <a:r>
              <a:rPr b="1" lang="lv-LV">
                <a:solidFill>
                  <a:srgbClr val="0070C0"/>
                </a:solidFill>
              </a:rPr>
              <a:t>Ieguvumi nav tūlītēji</a:t>
            </a:r>
            <a:r>
              <a:rPr b="1" lang="lv-LV"/>
              <a:t>. </a:t>
            </a:r>
            <a:r>
              <a:rPr lang="lv-LV"/>
              <a:t>Parasti ir nepieciešams izmēģinājumu un kļūdu periods, lai atklātu, kas darbojas vislabāk, un tikai pēc tam var redzēt rezultātus.</a:t>
            </a:r>
            <a:endParaRPr/>
          </a:p>
          <a:p>
            <a:pPr indent="-285750" lvl="0" marL="285750" rtl="0" algn="l">
              <a:lnSpc>
                <a:spcPct val="115000"/>
              </a:lnSpc>
              <a:spcBef>
                <a:spcPts val="1200"/>
              </a:spcBef>
              <a:spcAft>
                <a:spcPts val="0"/>
              </a:spcAft>
              <a:buClr>
                <a:schemeClr val="dk1"/>
              </a:buClr>
              <a:buSzPct val="61110"/>
              <a:buChar char="●"/>
            </a:pPr>
            <a:r>
              <a:rPr b="1" lang="lv-LV">
                <a:solidFill>
                  <a:srgbClr val="0070C0"/>
                </a:solidFill>
              </a:rPr>
              <a:t>Prasmes un resursi</a:t>
            </a:r>
            <a:r>
              <a:rPr lang="lv-LV"/>
              <a:t>. Lai radītu noteikta veidu saturu, piemēram, infografikas un videoklipus, var būt nepieciešams izmantot ārpakalpojumus vai attīstīt savas prasmes.</a:t>
            </a:r>
            <a:endParaRPr/>
          </a:p>
          <a:p>
            <a:pPr indent="-285750" lvl="0" marL="285750" rtl="0" algn="l">
              <a:lnSpc>
                <a:spcPct val="115000"/>
              </a:lnSpc>
              <a:spcBef>
                <a:spcPts val="1200"/>
              </a:spcBef>
              <a:spcAft>
                <a:spcPts val="0"/>
              </a:spcAft>
              <a:buClr>
                <a:schemeClr val="dk1"/>
              </a:buClr>
              <a:buSzPct val="61110"/>
              <a:buChar char="●"/>
            </a:pPr>
            <a:r>
              <a:rPr b="1" lang="lv-LV">
                <a:solidFill>
                  <a:srgbClr val="0070C0"/>
                </a:solidFill>
              </a:rPr>
              <a:t>Satura ideju meklēšana</a:t>
            </a:r>
            <a:r>
              <a:rPr lang="lv-LV">
                <a:solidFill>
                  <a:srgbClr val="0070C0"/>
                </a:solidFill>
              </a:rPr>
              <a:t> </a:t>
            </a:r>
            <a:r>
              <a:rPr lang="lv-LV"/>
              <a:t>- var būt sarežģīti rast idejas efektīvām jaunām tēmām un formātiem. </a:t>
            </a:r>
            <a:endParaRPr/>
          </a:p>
          <a:p>
            <a:pPr indent="-285750" lvl="0" marL="285750" rtl="0" algn="l">
              <a:lnSpc>
                <a:spcPct val="115000"/>
              </a:lnSpc>
              <a:spcBef>
                <a:spcPts val="1200"/>
              </a:spcBef>
              <a:spcAft>
                <a:spcPts val="0"/>
              </a:spcAft>
              <a:buClr>
                <a:schemeClr val="dk1"/>
              </a:buClr>
              <a:buSzPct val="61110"/>
              <a:buChar char="●"/>
            </a:pPr>
            <a:r>
              <a:rPr b="1" lang="lv-LV">
                <a:solidFill>
                  <a:srgbClr val="0070C0"/>
                </a:solidFill>
              </a:rPr>
              <a:t>Novērtēšana</a:t>
            </a:r>
            <a:r>
              <a:rPr lang="lv-LV"/>
              <a:t> - ir salīdzinoši viegli izmērīt satura mārketinga ietekmi uz tīmekļa datplūsmu. Grūtāk var būt noteikt satura ietekmi uz zīmola reputāciju, atpazīstamību un lojalitāti.</a:t>
            </a:r>
            <a:endParaRPr/>
          </a:p>
        </p:txBody>
      </p:sp>
      <p:sp>
        <p:nvSpPr>
          <p:cNvPr id="322" name="Google Shape;322;p35"/>
          <p:cNvSpPr txBox="1"/>
          <p:nvPr/>
        </p:nvSpPr>
        <p:spPr>
          <a:xfrm>
            <a:off x="193575" y="4627300"/>
            <a:ext cx="8638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Atsauce : </a:t>
            </a:r>
            <a:r>
              <a:rPr b="0" i="0" lang="lv-LV" sz="1100" u="sng" cap="none" strike="noStrike">
                <a:solidFill>
                  <a:schemeClr val="hlink"/>
                </a:solidFill>
                <a:latin typeface="Arial"/>
                <a:ea typeface="Arial"/>
                <a:cs typeface="Arial"/>
                <a:sym typeface="Arial"/>
                <a:hlinkClick r:id="rId3"/>
              </a:rPr>
              <a:t>https://www.nibusinessinfo.co.uk/content/advantages-and-disadvantages-content-marketing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Praktiski piemēri</a:t>
            </a:r>
            <a:endParaRPr>
              <a:solidFill>
                <a:srgbClr val="0070C0"/>
              </a:solidFill>
            </a:endParaRPr>
          </a:p>
        </p:txBody>
      </p:sp>
      <p:pic>
        <p:nvPicPr>
          <p:cNvPr id="328" name="Google Shape;328;p36"/>
          <p:cNvPicPr preferRelativeResize="0"/>
          <p:nvPr/>
        </p:nvPicPr>
        <p:blipFill rotWithShape="1">
          <a:blip r:embed="rId3">
            <a:alphaModFix/>
          </a:blip>
          <a:srcRect b="0" l="0" r="0" t="0"/>
          <a:stretch/>
        </p:blipFill>
        <p:spPr>
          <a:xfrm>
            <a:off x="554600" y="1147296"/>
            <a:ext cx="4780726" cy="3170261"/>
          </a:xfrm>
          <a:prstGeom prst="rect">
            <a:avLst/>
          </a:prstGeom>
          <a:noFill/>
          <a:ln>
            <a:noFill/>
          </a:ln>
        </p:spPr>
      </p:pic>
      <p:sp>
        <p:nvSpPr>
          <p:cNvPr id="329" name="Google Shape;329;p36"/>
          <p:cNvSpPr txBox="1"/>
          <p:nvPr/>
        </p:nvSpPr>
        <p:spPr>
          <a:xfrm>
            <a:off x="276525" y="4412225"/>
            <a:ext cx="8793600" cy="56935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hlinkClick r:id="rId4"/>
              </a:rPr>
              <a:t>https://blog.hubspot.com/marketing/marketing-examples-online-resources#:~:text=Content%20marketing%20examples%20include%20media,social%20media%20posts%2C%20and%20videos.</a:t>
            </a:r>
            <a:endParaRPr b="0" i="0" sz="1400" u="none" cap="none" strike="noStrike">
              <a:solidFill>
                <a:srgbClr val="000000"/>
              </a:solidFill>
              <a:latin typeface="Arial"/>
              <a:ea typeface="Arial"/>
              <a:cs typeface="Arial"/>
              <a:sym typeface="Arial"/>
            </a:endParaRPr>
          </a:p>
        </p:txBody>
      </p:sp>
      <p:pic>
        <p:nvPicPr>
          <p:cNvPr id="330" name="Google Shape;330;p36"/>
          <p:cNvPicPr preferRelativeResize="0"/>
          <p:nvPr/>
        </p:nvPicPr>
        <p:blipFill rotWithShape="1">
          <a:blip r:embed="rId5">
            <a:alphaModFix/>
          </a:blip>
          <a:srcRect b="0" l="0" r="0" t="0"/>
          <a:stretch/>
        </p:blipFill>
        <p:spPr>
          <a:xfrm>
            <a:off x="3985565" y="254443"/>
            <a:ext cx="5084560" cy="27552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7"/>
          <p:cNvSpPr txBox="1"/>
          <p:nvPr>
            <p:ph type="title"/>
          </p:nvPr>
        </p:nvSpPr>
        <p:spPr>
          <a:xfrm>
            <a:off x="311700" y="4059599"/>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55555"/>
              <a:buNone/>
            </a:pPr>
            <a:r>
              <a:rPr lang="lv-LV" sz="2000"/>
              <a:t>Avots: </a:t>
            </a:r>
            <a:r>
              <a:rPr lang="lv-LV" sz="2000" u="sng">
                <a:solidFill>
                  <a:srgbClr val="1155CC"/>
                </a:solidFill>
                <a:latin typeface="Calibri"/>
                <a:ea typeface="Calibri"/>
                <a:cs typeface="Calibri"/>
                <a:sym typeface="Calibri"/>
                <a:hlinkClick r:id="rId3">
                  <a:extLst>
                    <a:ext uri="{A12FA001-AC4F-418D-AE19-62706E023703}">
                      <ahyp:hlinkClr val="tx"/>
                    </a:ext>
                  </a:extLst>
                </a:hlinkClick>
              </a:rPr>
              <a:t>https://lv.economy-pedia.com/11030575-marketing-types</a:t>
            </a:r>
            <a:r>
              <a:rPr lang="lv-LV" sz="2000" u="sng">
                <a:solidFill>
                  <a:srgbClr val="1155CC"/>
                </a:solidFill>
                <a:latin typeface="Calibri"/>
                <a:ea typeface="Calibri"/>
                <a:cs typeface="Calibri"/>
                <a:sym typeface="Calibri"/>
              </a:rPr>
              <a:t> un  https://www.coursera.org/articles/affiliate-marketing</a:t>
            </a:r>
            <a:endParaRPr sz="2000"/>
          </a:p>
        </p:txBody>
      </p:sp>
      <p:sp>
        <p:nvSpPr>
          <p:cNvPr id="336" name="Google Shape;336;p37"/>
          <p:cNvSpPr txBox="1"/>
          <p:nvPr>
            <p:ph idx="1" type="body"/>
          </p:nvPr>
        </p:nvSpPr>
        <p:spPr>
          <a:xfrm>
            <a:off x="311700" y="643199"/>
            <a:ext cx="4176217"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SzPts val="1800"/>
              <a:buNone/>
            </a:pPr>
            <a:r>
              <a:rPr b="1" i="1" lang="lv-LV" sz="2000">
                <a:solidFill>
                  <a:srgbClr val="0070C0"/>
                </a:solidFill>
                <a:latin typeface="Calibri"/>
                <a:ea typeface="Calibri"/>
                <a:cs typeface="Calibri"/>
                <a:sym typeface="Calibri"/>
              </a:rPr>
              <a:t>Affiliate</a:t>
            </a:r>
            <a:r>
              <a:rPr b="1" lang="lv-LV" sz="2000">
                <a:solidFill>
                  <a:srgbClr val="0070C0"/>
                </a:solidFill>
                <a:latin typeface="Calibri"/>
                <a:ea typeface="Calibri"/>
                <a:cs typeface="Calibri"/>
                <a:sym typeface="Calibri"/>
              </a:rPr>
              <a:t> mārketings</a:t>
            </a:r>
            <a:r>
              <a:rPr b="1" lang="lv-LV" sz="2000">
                <a:solidFill>
                  <a:schemeClr val="dk1"/>
                </a:solidFill>
                <a:latin typeface="Calibri"/>
                <a:ea typeface="Calibri"/>
                <a:cs typeface="Calibri"/>
                <a:sym typeface="Calibri"/>
              </a:rPr>
              <a:t> </a:t>
            </a:r>
            <a:r>
              <a:rPr lang="lv-LV" sz="2000">
                <a:solidFill>
                  <a:schemeClr val="dk1"/>
                </a:solidFill>
                <a:latin typeface="Calibri"/>
                <a:ea typeface="Calibri"/>
                <a:cs typeface="Calibri"/>
                <a:sym typeface="Calibri"/>
              </a:rPr>
              <a:t>jeb Partnermāketings ir process, kurā partneris saņem komisijas maksu par citas personas vai uzņēmuma produktu tirdzniecību. Partneris meklē produktu, kas viņam patīk, pēc tam reklamē šo produktu un nopelna daļu no peļņas par katru veikto pārdošanu. Pārdošana tiek izsekota, izmantojot partneru saites no vienas tīmekļa vietnes uz citu.</a:t>
            </a:r>
            <a:endParaRPr sz="2000"/>
          </a:p>
        </p:txBody>
      </p:sp>
      <p:pic>
        <p:nvPicPr>
          <p:cNvPr id="337" name="Google Shape;337;p37"/>
          <p:cNvPicPr preferRelativeResize="0"/>
          <p:nvPr/>
        </p:nvPicPr>
        <p:blipFill rotWithShape="1">
          <a:blip r:embed="rId4">
            <a:alphaModFix/>
          </a:blip>
          <a:srcRect b="0" l="0" r="0" t="0"/>
          <a:stretch/>
        </p:blipFill>
        <p:spPr>
          <a:xfrm>
            <a:off x="4572000" y="1144988"/>
            <a:ext cx="4441765" cy="20367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lv-LV">
                <a:solidFill>
                  <a:srgbClr val="0070C0"/>
                </a:solidFill>
                <a:latin typeface="Calibri"/>
                <a:ea typeface="Calibri"/>
                <a:cs typeface="Calibri"/>
                <a:sym typeface="Calibri"/>
              </a:rPr>
              <a:t>Affiliate</a:t>
            </a:r>
            <a:r>
              <a:rPr lang="lv-LV">
                <a:solidFill>
                  <a:srgbClr val="0070C0"/>
                </a:solidFill>
                <a:latin typeface="Calibri"/>
                <a:ea typeface="Calibri"/>
                <a:cs typeface="Calibri"/>
                <a:sym typeface="Calibri"/>
              </a:rPr>
              <a:t> mārketinga raksturojums </a:t>
            </a:r>
            <a:endParaRPr/>
          </a:p>
        </p:txBody>
      </p:sp>
      <p:sp>
        <p:nvSpPr>
          <p:cNvPr id="343" name="Google Shape;343;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SzPts val="1800"/>
              <a:buChar char="●"/>
            </a:pPr>
            <a:r>
              <a:rPr b="1" lang="lv-LV">
                <a:solidFill>
                  <a:srgbClr val="0070C0"/>
                </a:solidFill>
              </a:rPr>
              <a:t>Maza riska līmenis</a:t>
            </a:r>
            <a:r>
              <a:rPr lang="lv-LV">
                <a:solidFill>
                  <a:srgbClr val="0070C0"/>
                </a:solidFill>
              </a:rPr>
              <a:t>. </a:t>
            </a:r>
            <a:r>
              <a:rPr lang="lv-LV"/>
              <a:t>Tā kā pievienošanās partneru programmām nav saistīta ar nekādām izmaksām, var sākt pelnīt naudu ar jau izveidotu partneru produktu vai pakalpojumu bez sākotnējiem ieguldījumiem. </a:t>
            </a:r>
            <a:endParaRPr/>
          </a:p>
          <a:p>
            <a:pPr indent="-228600" lvl="0" marL="457200" rtl="0" algn="l">
              <a:lnSpc>
                <a:spcPct val="115000"/>
              </a:lnSpc>
              <a:spcBef>
                <a:spcPts val="0"/>
              </a:spcBef>
              <a:spcAft>
                <a:spcPts val="0"/>
              </a:spcAft>
              <a:buSzPts val="1800"/>
              <a:buNone/>
            </a:pPr>
            <a:r>
              <a:t/>
            </a:r>
            <a:endParaRPr b="1"/>
          </a:p>
          <a:p>
            <a:pPr indent="-342900" lvl="0" marL="457200" rtl="0" algn="l">
              <a:lnSpc>
                <a:spcPct val="115000"/>
              </a:lnSpc>
              <a:spcBef>
                <a:spcPts val="0"/>
              </a:spcBef>
              <a:spcAft>
                <a:spcPts val="0"/>
              </a:spcAft>
              <a:buSzPts val="1800"/>
              <a:buChar char="●"/>
            </a:pPr>
            <a:r>
              <a:rPr b="1" lang="lv-LV">
                <a:solidFill>
                  <a:srgbClr val="0070C0"/>
                </a:solidFill>
              </a:rPr>
              <a:t>Var gūt pasīvus ienākumus no komisijas maksas.</a:t>
            </a:r>
            <a:endParaRPr/>
          </a:p>
          <a:p>
            <a:pPr indent="-228600" lvl="0" marL="457200" rtl="0" algn="l">
              <a:lnSpc>
                <a:spcPct val="115000"/>
              </a:lnSpc>
              <a:spcBef>
                <a:spcPts val="0"/>
              </a:spcBef>
              <a:spcAft>
                <a:spcPts val="0"/>
              </a:spcAft>
              <a:buSzPts val="1800"/>
              <a:buNone/>
            </a:pPr>
            <a:r>
              <a:t/>
            </a:r>
            <a:endParaRPr b="1"/>
          </a:p>
          <a:p>
            <a:pPr indent="-342900" lvl="0" marL="457200" rtl="0" algn="l">
              <a:lnSpc>
                <a:spcPct val="115000"/>
              </a:lnSpc>
              <a:spcBef>
                <a:spcPts val="0"/>
              </a:spcBef>
              <a:spcAft>
                <a:spcPts val="0"/>
              </a:spcAft>
              <a:buSzPts val="1800"/>
              <a:buChar char="●"/>
            </a:pPr>
            <a:r>
              <a:rPr b="1" lang="lv-LV">
                <a:solidFill>
                  <a:srgbClr val="0070C0"/>
                </a:solidFill>
              </a:rPr>
              <a:t>Nepieciešama pacietība. </a:t>
            </a:r>
            <a:r>
              <a:rPr lang="lv-LV"/>
              <a:t>Tas prasa laiku un pacietību, lai paplašinātu auditoriju un iegūtu ietekmi, būs jāizmēģina dažādi kanāli, lai noskaidrotu, kuri no tiem vislabāk ir saistīti ar mērķauditoriju. </a:t>
            </a:r>
            <a:endParaRPr/>
          </a:p>
          <a:p>
            <a:pPr indent="0" lvl="0" marL="114300" rtl="0" algn="l">
              <a:lnSpc>
                <a:spcPct val="115000"/>
              </a:lnSpc>
              <a:spcBef>
                <a:spcPts val="0"/>
              </a:spcBef>
              <a:spcAft>
                <a:spcPts val="0"/>
              </a:spcAft>
              <a:buSzPts val="1800"/>
              <a:buNone/>
            </a:pPr>
            <a:br>
              <a:rPr lang="lv-LV"/>
            </a:b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Tradicionālā mārketinga raksturojums </a:t>
            </a:r>
            <a:br>
              <a:rPr lang="lv-LV">
                <a:solidFill>
                  <a:srgbClr val="0070C0"/>
                </a:solidFill>
              </a:rPr>
            </a:br>
            <a:endParaRPr>
              <a:solidFill>
                <a:srgbClr val="0070C0"/>
              </a:solidFill>
            </a:endParaRPr>
          </a:p>
        </p:txBody>
      </p:sp>
      <p:sp>
        <p:nvSpPr>
          <p:cNvPr id="100" name="Google Shape;100;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342900" lvl="0" marL="457200" rtl="0" algn="l">
              <a:lnSpc>
                <a:spcPct val="115000"/>
              </a:lnSpc>
              <a:spcBef>
                <a:spcPts val="0"/>
              </a:spcBef>
              <a:spcAft>
                <a:spcPts val="0"/>
              </a:spcAft>
              <a:buSzPct val="108108"/>
              <a:buChar char="●"/>
            </a:pPr>
            <a:r>
              <a:rPr lang="lv-LV"/>
              <a:t>Kamēr cilvēki turpinās lasīt laikrakstus un žurnālus, tik ilgi drukātā reklāma var būt veiksmīga.</a:t>
            </a:r>
            <a:endParaRPr/>
          </a:p>
          <a:p>
            <a:pPr indent="-342900" lvl="0" marL="457200" rtl="0" algn="l">
              <a:lnSpc>
                <a:spcPct val="115000"/>
              </a:lnSpc>
              <a:spcBef>
                <a:spcPts val="0"/>
              </a:spcBef>
              <a:spcAft>
                <a:spcPts val="0"/>
              </a:spcAft>
              <a:buSzPct val="108108"/>
              <a:buChar char="●"/>
            </a:pPr>
            <a:r>
              <a:rPr lang="lv-LV"/>
              <a:t>Cena par reklāmu palaišanu vai produktu izvietošanu var būt augsta.</a:t>
            </a:r>
            <a:endParaRPr/>
          </a:p>
          <a:p>
            <a:pPr indent="-342900" lvl="0" marL="457200" rtl="0" algn="l">
              <a:lnSpc>
                <a:spcPct val="115000"/>
              </a:lnSpc>
              <a:spcBef>
                <a:spcPts val="0"/>
              </a:spcBef>
              <a:spcAft>
                <a:spcPts val="0"/>
              </a:spcAft>
              <a:buSzPct val="108108"/>
              <a:buChar char="●"/>
            </a:pPr>
            <a:r>
              <a:rPr lang="lv-LV"/>
              <a:t>Mūsdienās skatītāji mēdz izlaist TV reklāmas, un tiešsaistes straumēšana ir gandrīz aizstājusi tradicionālo tīkla televīziju. </a:t>
            </a:r>
            <a:endParaRPr/>
          </a:p>
          <a:p>
            <a:pPr indent="-342900" lvl="0" marL="457200" rtl="0" algn="l">
              <a:lnSpc>
                <a:spcPct val="115000"/>
              </a:lnSpc>
              <a:spcBef>
                <a:spcPts val="0"/>
              </a:spcBef>
              <a:spcAft>
                <a:spcPts val="0"/>
              </a:spcAft>
              <a:buSzPct val="108108"/>
              <a:buChar char="●"/>
            </a:pPr>
            <a:r>
              <a:rPr lang="lv-LV"/>
              <a:t>Daudzi patērētāji ir piesardzīgi pret aukstajiem zvaniem, tāpēc mārketings pa tālruni kļūst mazāk veiksmīgs. </a:t>
            </a:r>
            <a:endParaRPr/>
          </a:p>
          <a:p>
            <a:pPr indent="-342900" lvl="0" marL="457200" rtl="0" algn="l">
              <a:lnSpc>
                <a:spcPct val="115000"/>
              </a:lnSpc>
              <a:spcBef>
                <a:spcPts val="0"/>
              </a:spcBef>
              <a:spcAft>
                <a:spcPts val="0"/>
              </a:spcAft>
              <a:buSzPct val="108108"/>
              <a:buChar char="●"/>
            </a:pPr>
            <a:r>
              <a:rPr lang="lv-LV"/>
              <a:t>Tiešā pasta mārketinga izmantošana ir veiksmīga stratēģija, lai sasniegtu vecāka gadagājuma patērētājus. Tā nav videi draudzīgākā mārketinga metode.</a:t>
            </a:r>
            <a:endParaRPr/>
          </a:p>
          <a:p>
            <a:pPr indent="-342900" lvl="0" marL="457200" rtl="0" algn="l">
              <a:lnSpc>
                <a:spcPct val="115000"/>
              </a:lnSpc>
              <a:spcBef>
                <a:spcPts val="0"/>
              </a:spcBef>
              <a:spcAft>
                <a:spcPts val="0"/>
              </a:spcAft>
              <a:buSzPct val="108108"/>
              <a:buChar char="●"/>
            </a:pPr>
            <a:r>
              <a:rPr lang="lv-LV"/>
              <a:t>Var reklamēt uzstādot reklāmas stendus ceļa malā vai izvietojot reklāmas autobusu pieturās. </a:t>
            </a:r>
            <a:endParaRPr/>
          </a:p>
          <a:p>
            <a:pPr indent="-342900" lvl="0" marL="457200" rtl="0" algn="l">
              <a:lnSpc>
                <a:spcPct val="115000"/>
              </a:lnSpc>
              <a:spcBef>
                <a:spcPts val="0"/>
              </a:spcBef>
              <a:spcAft>
                <a:spcPts val="0"/>
              </a:spcAft>
              <a:buSzPct val="108108"/>
              <a:buChar char="●"/>
            </a:pPr>
            <a:r>
              <a:rPr lang="lv-LV"/>
              <a:t>Skrejlapu un plakātu drukāšana ir diezgan lēta.</a:t>
            </a:r>
            <a:endParaRPr/>
          </a:p>
          <a:p>
            <a:pPr indent="-228600" lvl="0" marL="457200" rtl="0" algn="l">
              <a:lnSpc>
                <a:spcPct val="115000"/>
              </a:lnSpc>
              <a:spcBef>
                <a:spcPts val="0"/>
              </a:spcBef>
              <a:spcAft>
                <a:spcPts val="0"/>
              </a:spcAft>
              <a:buSzPct val="108108"/>
              <a:buNone/>
            </a:pPr>
            <a:r>
              <a:t/>
            </a:r>
            <a:endParaRPr/>
          </a:p>
        </p:txBody>
      </p:sp>
      <p:sp>
        <p:nvSpPr>
          <p:cNvPr id="101" name="Google Shape;101;p3"/>
          <p:cNvSpPr txBox="1"/>
          <p:nvPr/>
        </p:nvSpPr>
        <p:spPr>
          <a:xfrm>
            <a:off x="311700" y="4703625"/>
            <a:ext cx="8653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100" u="none" cap="none" strike="noStrike">
                <a:solidFill>
                  <a:srgbClr val="000000"/>
                </a:solidFill>
                <a:latin typeface="Arial"/>
                <a:ea typeface="Arial"/>
                <a:cs typeface="Arial"/>
                <a:sym typeface="Arial"/>
              </a:rPr>
              <a:t>Avots: </a:t>
            </a:r>
            <a:r>
              <a:rPr b="0" i="0" lang="lv-LV" sz="1100" u="sng" cap="none" strike="noStrike">
                <a:solidFill>
                  <a:srgbClr val="000000"/>
                </a:solidFill>
                <a:latin typeface="Arial"/>
                <a:ea typeface="Arial"/>
                <a:cs typeface="Arial"/>
                <a:sym typeface="Arial"/>
                <a:hlinkClick r:id="rId3">
                  <a:extLst>
                    <a:ext uri="{A12FA001-AC4F-418D-AE19-62706E023703}">
                      <ahyp:hlinkClr val="tx"/>
                    </a:ext>
                  </a:extLst>
                </a:hlinkClick>
              </a:rPr>
              <a:t>https://www.ranktracker.com/lv/blog/digital-marketing-vs-traditional-marketing-what-is-your-choice-to-kick-off-a-promo-campaign/</a:t>
            </a:r>
            <a:r>
              <a:rPr b="0" i="0" lang="lv-LV"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Praktiskie piemēri </a:t>
            </a:r>
            <a:endParaRPr>
              <a:solidFill>
                <a:srgbClr val="0070C0"/>
              </a:solidFill>
            </a:endParaRPr>
          </a:p>
        </p:txBody>
      </p:sp>
      <p:sp>
        <p:nvSpPr>
          <p:cNvPr id="349" name="Google Shape;349;p39"/>
          <p:cNvSpPr txBox="1"/>
          <p:nvPr/>
        </p:nvSpPr>
        <p:spPr>
          <a:xfrm>
            <a:off x="924910" y="4204138"/>
            <a:ext cx="51780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none" cap="none" strike="noStrike">
                <a:solidFill>
                  <a:srgbClr val="000000"/>
                </a:solidFill>
                <a:latin typeface="Arial"/>
                <a:ea typeface="Arial"/>
                <a:cs typeface="Arial"/>
                <a:sym typeface="Arial"/>
              </a:rPr>
              <a:t>Avots: </a:t>
            </a:r>
            <a:r>
              <a:rPr b="0" i="0" lang="lv-LV" sz="1400" u="sng" cap="none" strike="noStrike">
                <a:solidFill>
                  <a:srgbClr val="000000"/>
                </a:solidFill>
                <a:latin typeface="Arial"/>
                <a:ea typeface="Arial"/>
                <a:cs typeface="Arial"/>
                <a:sym typeface="Arial"/>
                <a:hlinkClick r:id="rId3">
                  <a:extLst>
                    <a:ext uri="{A12FA001-AC4F-418D-AE19-62706E023703}">
                      <ahyp:hlinkClr val="tx"/>
                    </a:ext>
                  </a:extLst>
                </a:hlinkClick>
              </a:rPr>
              <a:t>https://ahrefs.com/blog/affiliate-marketing-examples/</a:t>
            </a:r>
            <a:r>
              <a:rPr b="0" i="0" lang="lv-LV" sz="1400" u="none" cap="none" strike="noStrike">
                <a:solidFill>
                  <a:srgbClr val="000000"/>
                </a:solidFill>
                <a:latin typeface="Arial"/>
                <a:ea typeface="Arial"/>
                <a:cs typeface="Arial"/>
                <a:sym typeface="Arial"/>
              </a:rPr>
              <a:t> un </a:t>
            </a:r>
            <a:endParaRPr/>
          </a:p>
          <a:p>
            <a:pPr indent="0" lvl="0" marL="0" marR="0" rtl="0" algn="l">
              <a:lnSpc>
                <a:spcPct val="100000"/>
              </a:lnSpc>
              <a:spcBef>
                <a:spcPts val="0"/>
              </a:spcBef>
              <a:spcAft>
                <a:spcPts val="0"/>
              </a:spcAft>
              <a:buNone/>
            </a:pPr>
            <a:r>
              <a:rPr b="0" i="0" lang="lv-LV" sz="1400" u="sng" cap="none" strike="noStrike">
                <a:solidFill>
                  <a:srgbClr val="000000"/>
                </a:solidFill>
                <a:latin typeface="Arial"/>
                <a:ea typeface="Arial"/>
                <a:cs typeface="Arial"/>
                <a:sym typeface="Arial"/>
                <a:hlinkClick r:id="rId4">
                  <a:extLst>
                    <a:ext uri="{A12FA001-AC4F-418D-AE19-62706E023703}">
                      <ahyp:hlinkClr val="tx"/>
                    </a:ext>
                  </a:extLst>
                </a:hlinkClick>
              </a:rPr>
              <a:t>https://referralrock.com/blog/affiliate-program-examples/</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50" name="Google Shape;350;p39"/>
          <p:cNvPicPr preferRelativeResize="0"/>
          <p:nvPr/>
        </p:nvPicPr>
        <p:blipFill rotWithShape="1">
          <a:blip r:embed="rId5">
            <a:alphaModFix/>
          </a:blip>
          <a:srcRect b="0" l="0" r="0" t="0"/>
          <a:stretch/>
        </p:blipFill>
        <p:spPr>
          <a:xfrm>
            <a:off x="311700" y="1017725"/>
            <a:ext cx="4526379" cy="2605299"/>
          </a:xfrm>
          <a:prstGeom prst="rect">
            <a:avLst/>
          </a:prstGeom>
          <a:noFill/>
          <a:ln>
            <a:noFill/>
          </a:ln>
        </p:spPr>
      </p:pic>
      <p:pic>
        <p:nvPicPr>
          <p:cNvPr id="351" name="Google Shape;351;p39"/>
          <p:cNvPicPr preferRelativeResize="0"/>
          <p:nvPr/>
        </p:nvPicPr>
        <p:blipFill rotWithShape="1">
          <a:blip r:embed="rId6">
            <a:alphaModFix/>
          </a:blip>
          <a:srcRect b="0" l="0" r="0" t="0"/>
          <a:stretch/>
        </p:blipFill>
        <p:spPr>
          <a:xfrm>
            <a:off x="4572000" y="1590425"/>
            <a:ext cx="4053511" cy="26433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0"/>
          <p:cNvSpPr/>
          <p:nvPr/>
        </p:nvSpPr>
        <p:spPr>
          <a:xfrm>
            <a:off x="175523" y="1293136"/>
            <a:ext cx="3137486"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lv-LV" sz="2000" u="none" cap="none" strike="noStrike">
                <a:solidFill>
                  <a:srgbClr val="0070C0"/>
                </a:solidFill>
                <a:latin typeface="Calibri"/>
                <a:ea typeface="Calibri"/>
                <a:cs typeface="Calibri"/>
                <a:sym typeface="Calibri"/>
              </a:rPr>
              <a:t> Viral </a:t>
            </a:r>
            <a:r>
              <a:rPr b="1" i="0" lang="lv-LV" sz="2000" u="none" cap="none" strike="noStrike">
                <a:solidFill>
                  <a:srgbClr val="0070C0"/>
                </a:solidFill>
                <a:latin typeface="Calibri"/>
                <a:ea typeface="Calibri"/>
                <a:cs typeface="Calibri"/>
                <a:sym typeface="Calibri"/>
              </a:rPr>
              <a:t>mārketings </a:t>
            </a:r>
            <a:r>
              <a:rPr b="0" i="0" lang="lv-LV" sz="2000" u="none" cap="none" strike="noStrike">
                <a:solidFill>
                  <a:srgbClr val="000000"/>
                </a:solidFill>
                <a:latin typeface="Calibri"/>
                <a:ea typeface="Calibri"/>
                <a:cs typeface="Calibri"/>
                <a:sym typeface="Calibri"/>
              </a:rPr>
              <a:t>ir pārdošanas paņēmiens, kas ietver organisku vai no mutes mutē izplatītu informāciju par produktu vai pakalpojumu</a:t>
            </a:r>
            <a:endParaRPr b="0" i="0" sz="2000" u="none" cap="none" strike="noStrike">
              <a:solidFill>
                <a:srgbClr val="000000"/>
              </a:solidFill>
              <a:latin typeface="Arial"/>
              <a:ea typeface="Arial"/>
              <a:cs typeface="Arial"/>
              <a:sym typeface="Arial"/>
            </a:endParaRPr>
          </a:p>
        </p:txBody>
      </p:sp>
      <p:pic>
        <p:nvPicPr>
          <p:cNvPr id="357" name="Google Shape;357;p40"/>
          <p:cNvPicPr preferRelativeResize="0"/>
          <p:nvPr/>
        </p:nvPicPr>
        <p:blipFill rotWithShape="1">
          <a:blip r:embed="rId3">
            <a:alphaModFix/>
          </a:blip>
          <a:srcRect b="0" l="0" r="0" t="0"/>
          <a:stretch/>
        </p:blipFill>
        <p:spPr>
          <a:xfrm>
            <a:off x="3678769" y="536026"/>
            <a:ext cx="4811989" cy="3209597"/>
          </a:xfrm>
          <a:prstGeom prst="rect">
            <a:avLst/>
          </a:prstGeom>
          <a:noFill/>
          <a:ln>
            <a:noFill/>
          </a:ln>
        </p:spPr>
      </p:pic>
      <p:sp>
        <p:nvSpPr>
          <p:cNvPr id="358" name="Google Shape;358;p40"/>
          <p:cNvSpPr txBox="1"/>
          <p:nvPr/>
        </p:nvSpPr>
        <p:spPr>
          <a:xfrm>
            <a:off x="1177159" y="4267200"/>
            <a:ext cx="33473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400" u="none" cap="none" strike="noStrike">
                <a:solidFill>
                  <a:srgbClr val="000000"/>
                </a:solidFill>
                <a:latin typeface="Arial"/>
                <a:ea typeface="Arial"/>
                <a:cs typeface="Arial"/>
                <a:sym typeface="Arial"/>
              </a:rPr>
              <a:t>Avots: </a:t>
            </a:r>
            <a:r>
              <a:rPr b="0" i="0" lang="lv-LV" sz="1400" u="sng" cap="none" strike="noStrike">
                <a:solidFill>
                  <a:srgbClr val="000000"/>
                </a:solidFill>
                <a:latin typeface="Arial"/>
                <a:ea typeface="Arial"/>
                <a:cs typeface="Arial"/>
                <a:sym typeface="Arial"/>
                <a:hlinkClick r:id="rId4">
                  <a:extLst>
                    <a:ext uri="{A12FA001-AC4F-418D-AE19-62706E023703}">
                      <ahyp:hlinkClr val="tx"/>
                    </a:ext>
                  </a:extLst>
                </a:hlinkClick>
              </a:rPr>
              <a:t>http://admark.net/viral-marketing</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lv-LV">
                <a:solidFill>
                  <a:srgbClr val="0070C0"/>
                </a:solidFill>
              </a:rPr>
              <a:t>Viral </a:t>
            </a:r>
            <a:r>
              <a:rPr lang="lv-LV">
                <a:solidFill>
                  <a:srgbClr val="0070C0"/>
                </a:solidFill>
              </a:rPr>
              <a:t>mārketinga raksturojums</a:t>
            </a:r>
            <a:endParaRPr>
              <a:solidFill>
                <a:srgbClr val="0070C0"/>
              </a:solidFill>
            </a:endParaRPr>
          </a:p>
        </p:txBody>
      </p:sp>
      <p:sp>
        <p:nvSpPr>
          <p:cNvPr id="364" name="Google Shape;364;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10000"/>
          </a:bodyPr>
          <a:lstStyle/>
          <a:p>
            <a:pPr indent="-342900" lvl="0" marL="444500" rtl="0" algn="l">
              <a:lnSpc>
                <a:spcPct val="107916"/>
              </a:lnSpc>
              <a:spcBef>
                <a:spcPts val="0"/>
              </a:spcBef>
              <a:spcAft>
                <a:spcPts val="0"/>
              </a:spcAft>
              <a:buClr>
                <a:schemeClr val="dk1"/>
              </a:buClr>
              <a:buSzPct val="108108"/>
              <a:buChar char="●"/>
            </a:pPr>
            <a:r>
              <a:rPr b="1" i="1" lang="lv-LV" sz="2000">
                <a:solidFill>
                  <a:srgbClr val="0070C0"/>
                </a:solidFill>
                <a:latin typeface="Calibri"/>
                <a:ea typeface="Calibri"/>
                <a:cs typeface="Calibri"/>
                <a:sym typeface="Calibri"/>
              </a:rPr>
              <a:t>Viral</a:t>
            </a:r>
            <a:r>
              <a:rPr b="1" lang="lv-LV" sz="2000">
                <a:solidFill>
                  <a:srgbClr val="0070C0"/>
                </a:solidFill>
                <a:latin typeface="Calibri"/>
                <a:ea typeface="Calibri"/>
                <a:cs typeface="Calibri"/>
                <a:sym typeface="Calibri"/>
              </a:rPr>
              <a:t> mārketings ļauj uzņēmumiem labāk pārdot savus produktus, sasniedzot patērētājus, uz kuriem tradicionālās mārketinga kampaņas parasti neattiecas. </a:t>
            </a:r>
            <a:endParaRPr b="1" sz="2000">
              <a:solidFill>
                <a:srgbClr val="0070C0"/>
              </a:solidFill>
              <a:latin typeface="Calibri"/>
              <a:ea typeface="Calibri"/>
              <a:cs typeface="Calibri"/>
              <a:sym typeface="Calibri"/>
            </a:endParaRPr>
          </a:p>
          <a:p>
            <a:pPr indent="-342900" lvl="0" marL="444500" rtl="0" algn="l">
              <a:lnSpc>
                <a:spcPct val="107916"/>
              </a:lnSpc>
              <a:spcBef>
                <a:spcPts val="0"/>
              </a:spcBef>
              <a:spcAft>
                <a:spcPts val="0"/>
              </a:spcAft>
              <a:buClr>
                <a:schemeClr val="dk1"/>
              </a:buClr>
              <a:buSzPct val="108108"/>
              <a:buChar char="●"/>
            </a:pPr>
            <a:r>
              <a:rPr b="1" i="1" lang="lv-LV" sz="2000">
                <a:solidFill>
                  <a:srgbClr val="0070C0"/>
                </a:solidFill>
                <a:latin typeface="Calibri"/>
                <a:ea typeface="Calibri"/>
                <a:cs typeface="Calibri"/>
                <a:sym typeface="Calibri"/>
              </a:rPr>
              <a:t>Viral </a:t>
            </a:r>
            <a:r>
              <a:rPr b="1" lang="lv-LV" sz="2000">
                <a:solidFill>
                  <a:srgbClr val="0070C0"/>
                </a:solidFill>
                <a:latin typeface="Calibri"/>
                <a:ea typeface="Calibri"/>
                <a:cs typeface="Calibri"/>
                <a:sym typeface="Calibri"/>
              </a:rPr>
              <a:t>mārketinga izmaksas ir niecīgas salīdzinājumā ar tradicionālajām reklāmas kampaņām. </a:t>
            </a:r>
            <a:r>
              <a:rPr lang="lv-LV" sz="2000">
                <a:solidFill>
                  <a:schemeClr val="dk1"/>
                </a:solidFill>
                <a:latin typeface="Calibri"/>
                <a:ea typeface="Calibri"/>
                <a:cs typeface="Calibri"/>
                <a:sym typeface="Calibri"/>
              </a:rPr>
              <a:t>Un reklāma būtība ir bez maksas, ja patērētāji dalās ar citiem ar savu pozitīvo pieredzi, kas gūta, izmantojot uzņēmuma produktus un pakalpojumus.</a:t>
            </a:r>
            <a:endParaRPr sz="2000">
              <a:solidFill>
                <a:schemeClr val="dk1"/>
              </a:solidFill>
              <a:latin typeface="Calibri"/>
              <a:ea typeface="Calibri"/>
              <a:cs typeface="Calibri"/>
              <a:sym typeface="Calibri"/>
            </a:endParaRPr>
          </a:p>
          <a:p>
            <a:pPr indent="-342900" lvl="0" marL="457200" rtl="0" algn="l">
              <a:lnSpc>
                <a:spcPct val="107916"/>
              </a:lnSpc>
              <a:spcBef>
                <a:spcPts val="0"/>
              </a:spcBef>
              <a:spcAft>
                <a:spcPts val="0"/>
              </a:spcAft>
              <a:buClr>
                <a:schemeClr val="dk1"/>
              </a:buClr>
              <a:buSzPct val="97297"/>
              <a:buChar char="●"/>
            </a:pPr>
            <a:r>
              <a:rPr b="1" lang="lv-LV" sz="2000">
                <a:solidFill>
                  <a:srgbClr val="0070C0"/>
                </a:solidFill>
                <a:latin typeface="Calibri"/>
                <a:ea typeface="Calibri"/>
                <a:cs typeface="Calibri"/>
                <a:sym typeface="Calibri"/>
              </a:rPr>
              <a:t>Dažkārt </a:t>
            </a:r>
            <a:r>
              <a:rPr b="1" i="1" lang="lv-LV" sz="2000">
                <a:solidFill>
                  <a:srgbClr val="0070C0"/>
                </a:solidFill>
                <a:latin typeface="Calibri"/>
                <a:ea typeface="Calibri"/>
                <a:cs typeface="Calibri"/>
                <a:sym typeface="Calibri"/>
              </a:rPr>
              <a:t>Viral </a:t>
            </a:r>
            <a:r>
              <a:rPr b="1" lang="lv-LV" sz="2000">
                <a:solidFill>
                  <a:srgbClr val="0070C0"/>
                </a:solidFill>
                <a:latin typeface="Calibri"/>
                <a:ea typeface="Calibri"/>
                <a:cs typeface="Calibri"/>
                <a:sym typeface="Calibri"/>
              </a:rPr>
              <a:t>mārketings izraisa pretēju reakciju nekā bija iecerēts. </a:t>
            </a:r>
            <a:r>
              <a:rPr lang="lv-LV" sz="2000">
                <a:solidFill>
                  <a:schemeClr val="dk1"/>
                </a:solidFill>
                <a:latin typeface="Calibri"/>
                <a:ea typeface="Calibri"/>
                <a:cs typeface="Calibri"/>
                <a:sym typeface="Calibri"/>
              </a:rPr>
              <a:t>Patērētāji biežāk dalās ar negatīvām ziņām nekā ar pozitīvām ziņām, un pētījumi liecina, ka </a:t>
            </a:r>
            <a:r>
              <a:rPr b="1" lang="lv-LV" sz="2000">
                <a:solidFill>
                  <a:srgbClr val="0070C0"/>
                </a:solidFill>
                <a:latin typeface="Calibri"/>
                <a:ea typeface="Calibri"/>
                <a:cs typeface="Calibri"/>
                <a:sym typeface="Calibri"/>
              </a:rPr>
              <a:t>cilvēki emocionāli spēcīgāk reaģē uz negatīvām ziņām.</a:t>
            </a:r>
            <a:endParaRPr/>
          </a:p>
          <a:p>
            <a:pPr indent="-342900" lvl="0" marL="457200" rtl="0" algn="l">
              <a:lnSpc>
                <a:spcPct val="107916"/>
              </a:lnSpc>
              <a:spcBef>
                <a:spcPts val="0"/>
              </a:spcBef>
              <a:spcAft>
                <a:spcPts val="0"/>
              </a:spcAft>
              <a:buClr>
                <a:schemeClr val="dk1"/>
              </a:buClr>
              <a:buSzPct val="97297"/>
              <a:buChar char="●"/>
            </a:pPr>
            <a:r>
              <a:rPr b="1" i="1" lang="lv-LV" sz="2000">
                <a:solidFill>
                  <a:srgbClr val="0070C0"/>
                </a:solidFill>
                <a:latin typeface="Calibri"/>
                <a:ea typeface="Calibri"/>
                <a:cs typeface="Calibri"/>
                <a:sym typeface="Calibri"/>
              </a:rPr>
              <a:t>Viral </a:t>
            </a:r>
            <a:r>
              <a:rPr b="1" lang="lv-LV" sz="2000">
                <a:solidFill>
                  <a:srgbClr val="0070C0"/>
                </a:solidFill>
                <a:latin typeface="Calibri"/>
                <a:ea typeface="Calibri"/>
                <a:cs typeface="Calibri"/>
                <a:sym typeface="Calibri"/>
              </a:rPr>
              <a:t>mārketinga ietekmi uz uzņēmumu ir grūti izmērīt, </a:t>
            </a:r>
            <a:r>
              <a:rPr lang="lv-LV" sz="2000">
                <a:solidFill>
                  <a:schemeClr val="dk1"/>
                </a:solidFill>
                <a:latin typeface="Calibri"/>
                <a:ea typeface="Calibri"/>
                <a:cs typeface="Calibri"/>
                <a:sym typeface="Calibri"/>
              </a:rPr>
              <a:t>jo ir grūti noteikt, vai tā rezultātā ir radies kāds ieguvums vai pārdošana.</a:t>
            </a:r>
            <a:endParaRPr/>
          </a:p>
          <a:p>
            <a:pPr indent="-228600" lvl="0" marL="457200" rtl="0" algn="l">
              <a:lnSpc>
                <a:spcPct val="107916"/>
              </a:lnSpc>
              <a:spcBef>
                <a:spcPts val="0"/>
              </a:spcBef>
              <a:spcAft>
                <a:spcPts val="0"/>
              </a:spcAft>
              <a:buClr>
                <a:schemeClr val="dk1"/>
              </a:buClr>
              <a:buSzPct val="108108"/>
              <a:buFont typeface="Calibri"/>
              <a:buNone/>
            </a:pPr>
            <a:r>
              <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lv-LV">
                <a:solidFill>
                  <a:srgbClr val="0070C0"/>
                </a:solidFill>
              </a:rPr>
              <a:t>Praktiskie piemēri</a:t>
            </a:r>
            <a:endParaRPr>
              <a:solidFill>
                <a:srgbClr val="0070C0"/>
              </a:solidFill>
            </a:endParaRPr>
          </a:p>
        </p:txBody>
      </p:sp>
      <p:sp>
        <p:nvSpPr>
          <p:cNvPr id="370" name="Google Shape;370;p42"/>
          <p:cNvSpPr txBox="1"/>
          <p:nvPr>
            <p:ph type="title"/>
          </p:nvPr>
        </p:nvSpPr>
        <p:spPr>
          <a:xfrm>
            <a:off x="311700" y="445475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lv-LV" sz="2000"/>
              <a:t>Avots: </a:t>
            </a:r>
            <a:r>
              <a:rPr lang="lv-LV" sz="2000" u="sng">
                <a:solidFill>
                  <a:srgbClr val="1155CC"/>
                </a:solidFill>
                <a:latin typeface="Calibri"/>
                <a:ea typeface="Calibri"/>
                <a:cs typeface="Calibri"/>
                <a:sym typeface="Calibri"/>
              </a:rPr>
              <a:t>https://filestage.io/blog/best-viral-marketing-campaigns/</a:t>
            </a:r>
            <a:endParaRPr sz="2000"/>
          </a:p>
        </p:txBody>
      </p:sp>
      <p:pic>
        <p:nvPicPr>
          <p:cNvPr id="371" name="Google Shape;371;p42"/>
          <p:cNvPicPr preferRelativeResize="0"/>
          <p:nvPr/>
        </p:nvPicPr>
        <p:blipFill rotWithShape="1">
          <a:blip r:embed="rId3">
            <a:alphaModFix/>
          </a:blip>
          <a:srcRect b="0" l="0" r="0" t="0"/>
          <a:stretch/>
        </p:blipFill>
        <p:spPr>
          <a:xfrm>
            <a:off x="169297" y="445025"/>
            <a:ext cx="2911799" cy="3984568"/>
          </a:xfrm>
          <a:prstGeom prst="rect">
            <a:avLst/>
          </a:prstGeom>
          <a:noFill/>
          <a:ln>
            <a:noFill/>
          </a:ln>
        </p:spPr>
      </p:pic>
      <p:pic>
        <p:nvPicPr>
          <p:cNvPr id="372" name="Google Shape;372;p42"/>
          <p:cNvPicPr preferRelativeResize="0"/>
          <p:nvPr/>
        </p:nvPicPr>
        <p:blipFill rotWithShape="1">
          <a:blip r:embed="rId4">
            <a:alphaModFix/>
          </a:blip>
          <a:srcRect b="0" l="0" r="0" t="0"/>
          <a:stretch/>
        </p:blipFill>
        <p:spPr>
          <a:xfrm>
            <a:off x="3507248" y="1042882"/>
            <a:ext cx="4898900" cy="290465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3"/>
          <p:cNvSpPr txBox="1"/>
          <p:nvPr>
            <p:ph type="title"/>
          </p:nvPr>
        </p:nvSpPr>
        <p:spPr>
          <a:xfrm>
            <a:off x="311700" y="434415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lv-LV" sz="2000"/>
              <a:t>Avots: </a:t>
            </a:r>
            <a:r>
              <a:rPr lang="lv-LV" sz="2000" u="sng">
                <a:solidFill>
                  <a:srgbClr val="1155CC"/>
                </a:solidFill>
                <a:latin typeface="Calibri"/>
                <a:ea typeface="Calibri"/>
                <a:cs typeface="Calibri"/>
                <a:sym typeface="Calibri"/>
                <a:hlinkClick r:id="rId3">
                  <a:extLst>
                    <a:ext uri="{A12FA001-AC4F-418D-AE19-62706E023703}">
                      <ahyp:hlinkClr val="tx"/>
                    </a:ext>
                  </a:extLst>
                </a:hlinkClick>
              </a:rPr>
              <a:t>https://www.coursera.org/articles/guerrilla-marketing#</a:t>
            </a:r>
            <a:endParaRPr sz="2000"/>
          </a:p>
        </p:txBody>
      </p:sp>
      <p:sp>
        <p:nvSpPr>
          <p:cNvPr id="378" name="Google Shape;378;p43"/>
          <p:cNvSpPr txBox="1"/>
          <p:nvPr>
            <p:ph idx="1" type="body"/>
          </p:nvPr>
        </p:nvSpPr>
        <p:spPr>
          <a:xfrm>
            <a:off x="249956" y="1053433"/>
            <a:ext cx="427081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1400"/>
              </a:spcAft>
              <a:buSzPts val="1800"/>
              <a:buNone/>
            </a:pPr>
            <a:r>
              <a:rPr b="1" i="1" lang="lv-LV" sz="2000">
                <a:solidFill>
                  <a:srgbClr val="0070C0"/>
                </a:solidFill>
                <a:latin typeface="Calibri"/>
                <a:ea typeface="Calibri"/>
                <a:cs typeface="Calibri"/>
                <a:sym typeface="Calibri"/>
              </a:rPr>
              <a:t>Guerrilla</a:t>
            </a:r>
            <a:r>
              <a:rPr b="1" lang="lv-LV" sz="2000">
                <a:solidFill>
                  <a:srgbClr val="0070C0"/>
                </a:solidFill>
                <a:latin typeface="Calibri"/>
                <a:ea typeface="Calibri"/>
                <a:cs typeface="Calibri"/>
                <a:sym typeface="Calibri"/>
              </a:rPr>
              <a:t> mārketings</a:t>
            </a:r>
            <a:r>
              <a:rPr lang="lv-LV" sz="2000">
                <a:solidFill>
                  <a:schemeClr val="dk1"/>
                </a:solidFill>
                <a:latin typeface="Calibri"/>
                <a:ea typeface="Calibri"/>
                <a:cs typeface="Calibri"/>
                <a:sym typeface="Calibri"/>
              </a:rPr>
              <a:t> - ir reklāmas stratēģija, kurā izmanto netradicionālās taktikas, lai piesaistītu klientus. Parasti “guerrilla” mārketings balstās uz cilvēku uzmanības piesaistīšanu pilsētu teritorijās, lai ar nelielu budžetu radītu lielu ietekmi, cerot, ka tā izplatīsies no mutes mutē un sociālajos plašsaziņas līdzekļos. </a:t>
            </a:r>
            <a:endParaRPr sz="2000"/>
          </a:p>
        </p:txBody>
      </p:sp>
      <p:pic>
        <p:nvPicPr>
          <p:cNvPr id="379" name="Google Shape;379;p43"/>
          <p:cNvPicPr preferRelativeResize="0"/>
          <p:nvPr/>
        </p:nvPicPr>
        <p:blipFill rotWithShape="1">
          <a:blip r:embed="rId4">
            <a:alphaModFix/>
          </a:blip>
          <a:srcRect b="0" l="0" r="0" t="0"/>
          <a:stretch/>
        </p:blipFill>
        <p:spPr>
          <a:xfrm>
            <a:off x="4520766" y="1408385"/>
            <a:ext cx="4311534" cy="206789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4"/>
          <p:cNvSpPr txBox="1"/>
          <p:nvPr>
            <p:ph type="title"/>
          </p:nvPr>
        </p:nvSpPr>
        <p:spPr>
          <a:xfrm>
            <a:off x="311700" y="303672"/>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lv-LV">
                <a:solidFill>
                  <a:srgbClr val="0070C0"/>
                </a:solidFill>
                <a:latin typeface="Calibri"/>
                <a:ea typeface="Calibri"/>
                <a:cs typeface="Calibri"/>
                <a:sym typeface="Calibri"/>
              </a:rPr>
              <a:t>Guerrilla</a:t>
            </a:r>
            <a:r>
              <a:rPr lang="lv-LV">
                <a:solidFill>
                  <a:srgbClr val="0070C0"/>
                </a:solidFill>
                <a:latin typeface="Calibri"/>
                <a:ea typeface="Calibri"/>
                <a:cs typeface="Calibri"/>
                <a:sym typeface="Calibri"/>
              </a:rPr>
              <a:t> mārketinga raksturojums</a:t>
            </a:r>
            <a:endParaRPr>
              <a:solidFill>
                <a:srgbClr val="0070C0"/>
              </a:solidFill>
            </a:endParaRPr>
          </a:p>
        </p:txBody>
      </p:sp>
      <p:sp>
        <p:nvSpPr>
          <p:cNvPr id="385" name="Google Shape;385;p44"/>
          <p:cNvSpPr txBox="1"/>
          <p:nvPr>
            <p:ph idx="1" type="body"/>
          </p:nvPr>
        </p:nvSpPr>
        <p:spPr>
          <a:xfrm>
            <a:off x="311700" y="676675"/>
            <a:ext cx="8520600" cy="4162800"/>
          </a:xfrm>
          <a:prstGeom prst="rect">
            <a:avLst/>
          </a:prstGeom>
          <a:noFill/>
          <a:ln>
            <a:noFill/>
          </a:ln>
        </p:spPr>
        <p:txBody>
          <a:bodyPr anchorCtr="0" anchor="t" bIns="91425" lIns="91425" spcFirstLastPara="1" rIns="91425" wrap="square" tIns="91425">
            <a:noAutofit/>
          </a:bodyPr>
          <a:lstStyle/>
          <a:p>
            <a:pPr indent="-228600" lvl="0" marL="457200" rtl="0" algn="l">
              <a:lnSpc>
                <a:spcPct val="107916"/>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55600" lvl="0" marL="457200" rtl="0" algn="l">
              <a:lnSpc>
                <a:spcPct val="107916"/>
              </a:lnSpc>
              <a:spcBef>
                <a:spcPts val="0"/>
              </a:spcBef>
              <a:spcAft>
                <a:spcPts val="0"/>
              </a:spcAft>
              <a:buClr>
                <a:schemeClr val="dk1"/>
              </a:buClr>
              <a:buSzPts val="2000"/>
              <a:buFont typeface="Arial"/>
              <a:buChar char="•"/>
            </a:pPr>
            <a:r>
              <a:rPr b="1" lang="lv-LV" sz="2000">
                <a:solidFill>
                  <a:srgbClr val="0070C0"/>
                </a:solidFill>
                <a:latin typeface="Calibri"/>
                <a:ea typeface="Calibri"/>
                <a:cs typeface="Calibri"/>
                <a:sym typeface="Calibri"/>
              </a:rPr>
              <a:t>Tas var būt efektīvs arī ar mazu budžetu.</a:t>
            </a:r>
            <a:endParaRPr b="1" sz="2000">
              <a:solidFill>
                <a:srgbClr val="0070C0"/>
              </a:solidFill>
              <a:latin typeface="Calibri"/>
              <a:ea typeface="Calibri"/>
              <a:cs typeface="Calibri"/>
              <a:sym typeface="Calibri"/>
            </a:endParaRPr>
          </a:p>
          <a:p>
            <a:pPr indent="-355600" lvl="0" marL="457200" rtl="0" algn="l">
              <a:lnSpc>
                <a:spcPct val="107916"/>
              </a:lnSpc>
              <a:spcBef>
                <a:spcPts val="0"/>
              </a:spcBef>
              <a:spcAft>
                <a:spcPts val="0"/>
              </a:spcAft>
              <a:buClr>
                <a:schemeClr val="dk1"/>
              </a:buClr>
              <a:buSzPts val="2000"/>
              <a:buFont typeface="Arial"/>
              <a:buChar char="•"/>
            </a:pPr>
            <a:r>
              <a:rPr b="1" lang="lv-LV" sz="2000">
                <a:solidFill>
                  <a:srgbClr val="0070C0"/>
                </a:solidFill>
                <a:latin typeface="Calibri"/>
                <a:ea typeface="Calibri"/>
                <a:cs typeface="Calibri"/>
                <a:sym typeface="Calibri"/>
              </a:rPr>
              <a:t>Pieprasa būt radošam </a:t>
            </a:r>
            <a:r>
              <a:rPr lang="lv-LV" sz="2000">
                <a:solidFill>
                  <a:schemeClr val="dk1"/>
                </a:solidFill>
                <a:latin typeface="Calibri"/>
                <a:ea typeface="Calibri"/>
                <a:cs typeface="Calibri"/>
                <a:sym typeface="Calibri"/>
              </a:rPr>
              <a:t>un radīt neparastas idejas zīmola veidošanai</a:t>
            </a:r>
            <a:endParaRPr sz="2000">
              <a:solidFill>
                <a:schemeClr val="dk1"/>
              </a:solidFill>
              <a:latin typeface="Calibri"/>
              <a:ea typeface="Calibri"/>
              <a:cs typeface="Calibri"/>
              <a:sym typeface="Calibri"/>
            </a:endParaRPr>
          </a:p>
          <a:p>
            <a:pPr indent="-355600" lvl="0" marL="457200" rtl="0" algn="l">
              <a:lnSpc>
                <a:spcPct val="107916"/>
              </a:lnSpc>
              <a:spcBef>
                <a:spcPts val="0"/>
              </a:spcBef>
              <a:spcAft>
                <a:spcPts val="0"/>
              </a:spcAft>
              <a:buClr>
                <a:schemeClr val="dk1"/>
              </a:buClr>
              <a:buSzPts val="2000"/>
              <a:buFont typeface="Arial"/>
              <a:buChar char="•"/>
            </a:pPr>
            <a:r>
              <a:rPr b="1" i="1" lang="lv-LV" sz="2000">
                <a:solidFill>
                  <a:srgbClr val="0070C0"/>
                </a:solidFill>
                <a:latin typeface="Calibri"/>
                <a:ea typeface="Calibri"/>
                <a:cs typeface="Calibri"/>
                <a:sym typeface="Calibri"/>
              </a:rPr>
              <a:t>Guerrilla</a:t>
            </a:r>
            <a:r>
              <a:rPr b="1" lang="lv-LV" sz="2000">
                <a:solidFill>
                  <a:srgbClr val="0070C0"/>
                </a:solidFill>
                <a:latin typeface="Calibri"/>
                <a:ea typeface="Calibri"/>
                <a:cs typeface="Calibri"/>
                <a:sym typeface="Calibri"/>
              </a:rPr>
              <a:t> kampaņa var tikt atspoguļota sociālajos plašsaziņas līdzekļos. </a:t>
            </a:r>
            <a:endParaRPr b="1" sz="2000">
              <a:solidFill>
                <a:srgbClr val="0070C0"/>
              </a:solidFill>
              <a:latin typeface="Calibri"/>
              <a:ea typeface="Calibri"/>
              <a:cs typeface="Calibri"/>
              <a:sym typeface="Calibri"/>
            </a:endParaRPr>
          </a:p>
          <a:p>
            <a:pPr indent="-355600" lvl="0" marL="457200" rtl="0" algn="l">
              <a:lnSpc>
                <a:spcPct val="107916"/>
              </a:lnSpc>
              <a:spcBef>
                <a:spcPts val="0"/>
              </a:spcBef>
              <a:spcAft>
                <a:spcPts val="0"/>
              </a:spcAft>
              <a:buClr>
                <a:schemeClr val="dk1"/>
              </a:buClr>
              <a:buSzPts val="2000"/>
              <a:buFont typeface="Arial"/>
              <a:buChar char="•"/>
            </a:pPr>
            <a:r>
              <a:rPr b="1" lang="lv-LV" sz="2000">
                <a:solidFill>
                  <a:srgbClr val="0070C0"/>
                </a:solidFill>
                <a:latin typeface="Calibri"/>
                <a:ea typeface="Calibri"/>
                <a:cs typeface="Calibri"/>
                <a:sym typeface="Calibri"/>
              </a:rPr>
              <a:t>Pastāv iespēja izveidot abpusēji izdevīgu partnerību </a:t>
            </a:r>
            <a:r>
              <a:rPr lang="lv-LV" sz="2000">
                <a:solidFill>
                  <a:schemeClr val="dk1"/>
                </a:solidFill>
                <a:latin typeface="Calibri"/>
                <a:ea typeface="Calibri"/>
                <a:cs typeface="Calibri"/>
                <a:sym typeface="Calibri"/>
              </a:rPr>
              <a:t>ar kādu pasākumu norises vietu, organizāciju, parku, festivālu vai citu zīmolu.</a:t>
            </a:r>
            <a:endParaRPr/>
          </a:p>
          <a:p>
            <a:pPr indent="-355600" lvl="0" marL="457200" rtl="0" algn="l">
              <a:lnSpc>
                <a:spcPct val="107916"/>
              </a:lnSpc>
              <a:spcBef>
                <a:spcPts val="0"/>
              </a:spcBef>
              <a:spcAft>
                <a:spcPts val="0"/>
              </a:spcAft>
              <a:buClr>
                <a:schemeClr val="dk1"/>
              </a:buClr>
              <a:buSzPts val="2000"/>
              <a:buFont typeface="Arial"/>
              <a:buChar char="•"/>
            </a:pPr>
            <a:r>
              <a:rPr b="1" lang="lv-LV" sz="2000">
                <a:solidFill>
                  <a:srgbClr val="0070C0"/>
                </a:solidFill>
                <a:latin typeface="Calibri"/>
                <a:ea typeface="Calibri"/>
                <a:cs typeface="Calibri"/>
                <a:sym typeface="Calibri"/>
              </a:rPr>
              <a:t>Augsts riska līmenis. </a:t>
            </a:r>
            <a:r>
              <a:rPr lang="lv-LV" sz="2000">
                <a:solidFill>
                  <a:schemeClr val="dk1"/>
                </a:solidFill>
                <a:latin typeface="Calibri"/>
                <a:ea typeface="Calibri"/>
                <a:cs typeface="Calibri"/>
                <a:sym typeface="Calibri"/>
              </a:rPr>
              <a:t>Var nākties zaudēt naudu vai peļņu, ja rodas neparedzēti apstākļi. </a:t>
            </a:r>
            <a:endParaRPr sz="2000">
              <a:solidFill>
                <a:schemeClr val="dk1"/>
              </a:solidFill>
              <a:latin typeface="Calibri"/>
              <a:ea typeface="Calibri"/>
              <a:cs typeface="Calibri"/>
              <a:sym typeface="Calibri"/>
            </a:endParaRPr>
          </a:p>
          <a:p>
            <a:pPr indent="-355600" lvl="0" marL="457200" rtl="0" algn="l">
              <a:lnSpc>
                <a:spcPct val="107916"/>
              </a:lnSpc>
              <a:spcBef>
                <a:spcPts val="0"/>
              </a:spcBef>
              <a:spcAft>
                <a:spcPts val="0"/>
              </a:spcAft>
              <a:buClr>
                <a:schemeClr val="dk1"/>
              </a:buClr>
              <a:buSzPts val="2000"/>
              <a:buFont typeface="Arial"/>
              <a:buChar char="•"/>
            </a:pPr>
            <a:r>
              <a:rPr lang="lv-LV" sz="2000">
                <a:solidFill>
                  <a:schemeClr val="dk1"/>
                </a:solidFill>
                <a:latin typeface="Calibri"/>
                <a:ea typeface="Calibri"/>
                <a:cs typeface="Calibri"/>
                <a:sym typeface="Calibri"/>
              </a:rPr>
              <a:t>Atkarībā no kampaņas iznākuma </a:t>
            </a:r>
            <a:r>
              <a:rPr b="1" lang="lv-LV" sz="2000">
                <a:solidFill>
                  <a:srgbClr val="0070C0"/>
                </a:solidFill>
                <a:latin typeface="Calibri"/>
                <a:ea typeface="Calibri"/>
                <a:cs typeface="Calibri"/>
                <a:sym typeface="Calibri"/>
              </a:rPr>
              <a:t>var nākties saskarties ar juridiskām problēmām vai negatīvu publicitāti</a:t>
            </a:r>
            <a:endParaRPr/>
          </a:p>
          <a:p>
            <a:pPr indent="-228600" lvl="0" marL="457200" rtl="0" algn="l">
              <a:lnSpc>
                <a:spcPct val="107916"/>
              </a:lnSpc>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5"/>
          <p:cNvSpPr txBox="1"/>
          <p:nvPr>
            <p:ph type="title"/>
          </p:nvPr>
        </p:nvSpPr>
        <p:spPr>
          <a:xfrm>
            <a:off x="311700" y="2514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Praktiskie piemēri</a:t>
            </a:r>
            <a:endParaRPr>
              <a:solidFill>
                <a:srgbClr val="0070C0"/>
              </a:solidFill>
            </a:endParaRPr>
          </a:p>
        </p:txBody>
      </p:sp>
      <p:sp>
        <p:nvSpPr>
          <p:cNvPr id="391" name="Google Shape;391;p45"/>
          <p:cNvSpPr txBox="1"/>
          <p:nvPr/>
        </p:nvSpPr>
        <p:spPr>
          <a:xfrm>
            <a:off x="281100" y="4279950"/>
            <a:ext cx="8581800" cy="7386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lv-LV" sz="1400" u="none" cap="none" strike="noStrike">
                <a:solidFill>
                  <a:srgbClr val="000000"/>
                </a:solidFill>
                <a:latin typeface="Arial"/>
                <a:ea typeface="Arial"/>
                <a:cs typeface="Arial"/>
                <a:sym typeface="Arial"/>
              </a:rPr>
              <a:t>Avots: </a:t>
            </a:r>
            <a:r>
              <a:rPr b="0" i="0" lang="lv-LV" sz="1100" u="sng" cap="none" strike="noStrike">
                <a:solidFill>
                  <a:schemeClr val="hlink"/>
                </a:solidFill>
                <a:latin typeface="Arial"/>
                <a:ea typeface="Arial"/>
                <a:cs typeface="Arial"/>
                <a:sym typeface="Arial"/>
              </a:rPr>
              <a:t>https://www.wix.com/blog/guerilla-marketing-examples?utm_source=google&amp;utm_medium=cpc&amp;utm_campaign=13708482660^124757113592&amp;experiment_id=^^530755701287^^_DSA&amp;gclid=CjwKCAjw-vmkBhBMEiwAlrMeF4Btv5pWXRZc4QU7zqmyAb3p7NFiH3Pn1yJrBQwVQq70y2Lxq43NtBoC0QcQAvD_BwE </a:t>
            </a:r>
            <a:endParaRPr b="0" i="0" sz="1400" u="none" cap="none" strike="noStrike">
              <a:solidFill>
                <a:srgbClr val="000000"/>
              </a:solidFill>
              <a:latin typeface="Arial"/>
              <a:ea typeface="Arial"/>
              <a:cs typeface="Arial"/>
              <a:sym typeface="Arial"/>
            </a:endParaRPr>
          </a:p>
        </p:txBody>
      </p:sp>
      <p:pic>
        <p:nvPicPr>
          <p:cNvPr id="392" name="Google Shape;392;p45"/>
          <p:cNvPicPr preferRelativeResize="0"/>
          <p:nvPr/>
        </p:nvPicPr>
        <p:blipFill rotWithShape="1">
          <a:blip r:embed="rId3">
            <a:alphaModFix/>
          </a:blip>
          <a:srcRect b="0" l="0" r="0" t="0"/>
          <a:stretch/>
        </p:blipFill>
        <p:spPr>
          <a:xfrm>
            <a:off x="147145" y="935089"/>
            <a:ext cx="5121228" cy="3344861"/>
          </a:xfrm>
          <a:prstGeom prst="rect">
            <a:avLst/>
          </a:prstGeom>
          <a:noFill/>
          <a:ln>
            <a:noFill/>
          </a:ln>
        </p:spPr>
      </p:pic>
      <p:pic>
        <p:nvPicPr>
          <p:cNvPr id="393" name="Google Shape;393;p45"/>
          <p:cNvPicPr preferRelativeResize="0"/>
          <p:nvPr/>
        </p:nvPicPr>
        <p:blipFill rotWithShape="1">
          <a:blip r:embed="rId4">
            <a:alphaModFix/>
          </a:blip>
          <a:srcRect b="0" l="0" r="0" t="0"/>
          <a:stretch/>
        </p:blipFill>
        <p:spPr>
          <a:xfrm>
            <a:off x="4572000" y="1154729"/>
            <a:ext cx="4185807" cy="27946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lv-LV">
                <a:solidFill>
                  <a:srgbClr val="0070C0"/>
                </a:solidFill>
              </a:rPr>
              <a:t>Paldies par uzmanību!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Tradicionālā mārketinga galvenās priekšrocības </a:t>
            </a:r>
            <a:endParaRPr>
              <a:solidFill>
                <a:srgbClr val="0070C0"/>
              </a:solidFill>
            </a:endParaRPr>
          </a:p>
        </p:txBody>
      </p:sp>
      <p:sp>
        <p:nvSpPr>
          <p:cNvPr id="107" name="Google Shape;107;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lv-LV">
                <a:solidFill>
                  <a:srgbClr val="0070C0"/>
                </a:solidFill>
              </a:rPr>
              <a:t>Tas viegli sasniedz vietējo auditoriju. </a:t>
            </a:r>
            <a:r>
              <a:rPr lang="lv-LV"/>
              <a:t>Drukātie plašsaziņas līdzekļi (laikraksti), apraide (FM radio un televīzija), pasts (pastkartes), āra reklāma (reklāmas stendi) un telefons. Šīs platformas var šķist novecojušas, taču tās joprojām piesaista daudz lietotāju.</a:t>
            </a:r>
            <a:endParaRPr/>
          </a:p>
          <a:p>
            <a:pPr indent="-228600" lvl="0" marL="457200" rtl="0" algn="l">
              <a:lnSpc>
                <a:spcPct val="115000"/>
              </a:lnSpc>
              <a:spcBef>
                <a:spcPts val="0"/>
              </a:spcBef>
              <a:spcAft>
                <a:spcPts val="0"/>
              </a:spcAft>
              <a:buSzPts val="1800"/>
              <a:buNone/>
            </a:pPr>
            <a:r>
              <a:t/>
            </a:r>
            <a:endParaRPr b="1"/>
          </a:p>
          <a:p>
            <a:pPr indent="-342900" lvl="0" marL="457200" rtl="0" algn="l">
              <a:lnSpc>
                <a:spcPct val="115000"/>
              </a:lnSpc>
              <a:spcBef>
                <a:spcPts val="0"/>
              </a:spcBef>
              <a:spcAft>
                <a:spcPts val="0"/>
              </a:spcAft>
              <a:buSzPts val="1800"/>
              <a:buChar char="●"/>
            </a:pPr>
            <a:r>
              <a:rPr b="1" lang="lv-LV">
                <a:solidFill>
                  <a:srgbClr val="0070C0"/>
                </a:solidFill>
              </a:rPr>
              <a:t>Ir vieglāk pilnībā novērtēt reklāmu. </a:t>
            </a:r>
            <a:r>
              <a:rPr lang="lv-LV"/>
              <a:t>Tā kā reklamētais materiāls ir vienkāršs, šim mārketinga veidam nav nepieciešami padziļināti skaidrojumi. Skrejlapas vai reklāmas stendi efektīvi un kodolīgi nodod vēstījumu.</a:t>
            </a:r>
            <a:endParaRPr/>
          </a:p>
          <a:p>
            <a:pPr indent="-228600" lvl="0" marL="457200" rtl="0" algn="l">
              <a:lnSpc>
                <a:spcPct val="115000"/>
              </a:lnSpc>
              <a:spcBef>
                <a:spcPts val="0"/>
              </a:spcBef>
              <a:spcAft>
                <a:spcPts val="0"/>
              </a:spcAft>
              <a:buSzPts val="1800"/>
              <a:buNone/>
            </a:pPr>
            <a:r>
              <a:t/>
            </a:r>
            <a:endParaRPr b="1"/>
          </a:p>
          <a:p>
            <a:pPr indent="-342900" lvl="0" marL="457200" rtl="0" algn="l">
              <a:lnSpc>
                <a:spcPct val="115000"/>
              </a:lnSpc>
              <a:spcBef>
                <a:spcPts val="0"/>
              </a:spcBef>
              <a:spcAft>
                <a:spcPts val="0"/>
              </a:spcAft>
              <a:buSzPts val="1800"/>
              <a:buChar char="●"/>
            </a:pPr>
            <a:r>
              <a:rPr b="1" lang="lv-LV">
                <a:solidFill>
                  <a:srgbClr val="0070C0"/>
                </a:solidFill>
              </a:rPr>
              <a:t>Reklāmu var saglabāt.</a:t>
            </a:r>
            <a:endParaRPr/>
          </a:p>
          <a:p>
            <a:pPr indent="0" lvl="0" marL="114300" rtl="0" algn="l">
              <a:lnSpc>
                <a:spcPct val="115000"/>
              </a:lnSpc>
              <a:spcBef>
                <a:spcPts val="0"/>
              </a:spcBef>
              <a:spcAft>
                <a:spcPts val="0"/>
              </a:spcAft>
              <a:buSzPts val="1800"/>
              <a:buNone/>
            </a:pPr>
            <a:r>
              <a:t/>
            </a:r>
            <a:endParaRPr/>
          </a:p>
        </p:txBody>
      </p:sp>
      <p:sp>
        <p:nvSpPr>
          <p:cNvPr id="108" name="Google Shape;108;p4"/>
          <p:cNvSpPr txBox="1"/>
          <p:nvPr/>
        </p:nvSpPr>
        <p:spPr>
          <a:xfrm>
            <a:off x="311700" y="4703625"/>
            <a:ext cx="8653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100" u="none" cap="none" strike="noStrike">
                <a:solidFill>
                  <a:srgbClr val="000000"/>
                </a:solidFill>
                <a:latin typeface="Arial"/>
                <a:ea typeface="Arial"/>
                <a:cs typeface="Arial"/>
                <a:sym typeface="Arial"/>
              </a:rPr>
              <a:t>Avots: </a:t>
            </a:r>
            <a:r>
              <a:rPr b="0" i="0" lang="lv-LV" sz="1100" u="sng" cap="none" strike="noStrike">
                <a:solidFill>
                  <a:srgbClr val="000000"/>
                </a:solidFill>
                <a:latin typeface="Arial"/>
                <a:ea typeface="Arial"/>
                <a:cs typeface="Arial"/>
                <a:sym typeface="Arial"/>
                <a:hlinkClick r:id="rId3">
                  <a:extLst>
                    <a:ext uri="{A12FA001-AC4F-418D-AE19-62706E023703}">
                      <ahyp:hlinkClr val="tx"/>
                    </a:ext>
                  </a:extLst>
                </a:hlinkClick>
              </a:rPr>
              <a:t>https://www.ranktracker.com/lv/blog/digital-marketing-vs-traditional-marketing-what-is-your-choice-to-kick-off-a-promo-campaign/</a:t>
            </a:r>
            <a:r>
              <a:rPr b="0" i="0" lang="lv-LV"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Digitālais mārketings</a:t>
            </a:r>
            <a:endParaRPr>
              <a:solidFill>
                <a:srgbClr val="0070C0"/>
              </a:solidFill>
            </a:endParaRPr>
          </a:p>
        </p:txBody>
      </p:sp>
      <p:sp>
        <p:nvSpPr>
          <p:cNvPr id="114" name="Google Shape;114;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lv-LV"/>
              <a:t>Izmanto interneta sasniedzamību un pieejamību, lai sasniegtu patērētājus un piesaistītu jaunus klientus. </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Dažu digitālā mārketinga stratēģiju - e-pasta mārketinga, meklētājprogrammu optimizācijas un organiskā sociālo mediju mārketinga, mērķis ir palielināt zīmola organisko sasniedzamību.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Citas stratēģijas ietver maksājumus, piemēram, PPC reklāmu, sociālo plašsaziņas līdzekļu akcijas un sponsorētu sadarbību. </a:t>
            </a:r>
            <a:endParaRPr/>
          </a:p>
        </p:txBody>
      </p:sp>
      <p:sp>
        <p:nvSpPr>
          <p:cNvPr id="115" name="Google Shape;115;p5"/>
          <p:cNvSpPr txBox="1"/>
          <p:nvPr/>
        </p:nvSpPr>
        <p:spPr>
          <a:xfrm>
            <a:off x="311700" y="4703625"/>
            <a:ext cx="8653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100" u="none" cap="none" strike="noStrike">
                <a:solidFill>
                  <a:srgbClr val="000000"/>
                </a:solidFill>
                <a:latin typeface="Arial"/>
                <a:ea typeface="Arial"/>
                <a:cs typeface="Arial"/>
                <a:sym typeface="Arial"/>
              </a:rPr>
              <a:t>Avots: </a:t>
            </a:r>
            <a:r>
              <a:rPr b="0" i="0" lang="lv-LV" sz="1100" u="sng" cap="none" strike="noStrike">
                <a:solidFill>
                  <a:srgbClr val="000000"/>
                </a:solidFill>
                <a:latin typeface="Arial"/>
                <a:ea typeface="Arial"/>
                <a:cs typeface="Arial"/>
                <a:sym typeface="Arial"/>
                <a:hlinkClick r:id="rId3">
                  <a:extLst>
                    <a:ext uri="{A12FA001-AC4F-418D-AE19-62706E023703}">
                      <ahyp:hlinkClr val="tx"/>
                    </a:ext>
                  </a:extLst>
                </a:hlinkClick>
              </a:rPr>
              <a:t>https://www.ranktracker.com/lv/blog/digital-marketing-vs-traditional-marketing-what-is-your-choice-to-kick-off-a-promo-campaign/</a:t>
            </a:r>
            <a:r>
              <a:rPr b="0" i="0" lang="lv-LV"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Digitālā mārketinga pielietojums  </a:t>
            </a:r>
            <a:endParaRPr>
              <a:solidFill>
                <a:srgbClr val="0070C0"/>
              </a:solidFill>
            </a:endParaRPr>
          </a:p>
        </p:txBody>
      </p:sp>
      <p:sp>
        <p:nvSpPr>
          <p:cNvPr id="121" name="Google Shape;121;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SzPts val="1800"/>
              <a:buChar char="●"/>
            </a:pPr>
            <a:r>
              <a:rPr lang="lv-LV"/>
              <a:t>Sociālo mediju mārketings ir sociālo mediju platformu izmantošana preču un pakalpojumu popularizēšanai. Tas ļauj uzlabot zīmola atpazīstamību un palielināt tīmekļa vietnes datplūsmu.</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SEO ir tīmekļa vietnes atpazīstamības palielināšana meklētājprogrammās.</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E-pasta mārketings ir pieeja, lai sazinātos gan ar esošajiem, gan potenciālajiem klientiem.</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lv-LV"/>
              <a:t>Partnermārketings ir sadarbība ar klientiem, lai reklamētu uzņēmumu citu uzņēmumu resursos un sociālo mediju platformās.</a:t>
            </a:r>
            <a:endParaRPr/>
          </a:p>
          <a:p>
            <a:pPr indent="-228600" lvl="0" marL="457200" rtl="0" algn="l">
              <a:lnSpc>
                <a:spcPct val="115000"/>
              </a:lnSpc>
              <a:spcBef>
                <a:spcPts val="0"/>
              </a:spcBef>
              <a:spcAft>
                <a:spcPts val="0"/>
              </a:spcAft>
              <a:buSzPts val="1800"/>
              <a:buNone/>
            </a:pPr>
            <a:r>
              <a:t/>
            </a:r>
            <a:endParaRPr/>
          </a:p>
        </p:txBody>
      </p:sp>
      <p:sp>
        <p:nvSpPr>
          <p:cNvPr id="122" name="Google Shape;122;p6"/>
          <p:cNvSpPr txBox="1"/>
          <p:nvPr/>
        </p:nvSpPr>
        <p:spPr>
          <a:xfrm>
            <a:off x="311700" y="4703625"/>
            <a:ext cx="8653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100" u="none" cap="none" strike="noStrike">
                <a:solidFill>
                  <a:srgbClr val="000000"/>
                </a:solidFill>
                <a:latin typeface="Arial"/>
                <a:ea typeface="Arial"/>
                <a:cs typeface="Arial"/>
                <a:sym typeface="Arial"/>
              </a:rPr>
              <a:t>Avots: </a:t>
            </a:r>
            <a:r>
              <a:rPr b="0" i="0" lang="lv-LV" sz="1100" u="sng" cap="none" strike="noStrike">
                <a:solidFill>
                  <a:srgbClr val="000000"/>
                </a:solidFill>
                <a:latin typeface="Arial"/>
                <a:ea typeface="Arial"/>
                <a:cs typeface="Arial"/>
                <a:sym typeface="Arial"/>
                <a:hlinkClick r:id="rId3">
                  <a:extLst>
                    <a:ext uri="{A12FA001-AC4F-418D-AE19-62706E023703}">
                      <ahyp:hlinkClr val="tx"/>
                    </a:ext>
                  </a:extLst>
                </a:hlinkClick>
              </a:rPr>
              <a:t>https://www.ranktracker.com/lv/blog/digital-marketing-vs-traditional-marketing-what-is-your-choice-to-kick-off-a-promo-campaign/</a:t>
            </a:r>
            <a:r>
              <a:rPr b="0" i="0" lang="lv-LV"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Digitālā mārketinga priekšrocības </a:t>
            </a:r>
            <a:endParaRPr>
              <a:solidFill>
                <a:srgbClr val="0070C0"/>
              </a:solidFill>
            </a:endParaRPr>
          </a:p>
        </p:txBody>
      </p:sp>
      <p:sp>
        <p:nvSpPr>
          <p:cNvPr id="128" name="Google Shape;128;p7"/>
          <p:cNvSpPr txBox="1"/>
          <p:nvPr>
            <p:ph idx="1" type="body"/>
          </p:nvPr>
        </p:nvSpPr>
        <p:spPr>
          <a:xfrm>
            <a:off x="311699" y="1152475"/>
            <a:ext cx="8752787" cy="3825042"/>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lv-LV">
                <a:solidFill>
                  <a:schemeClr val="dk1"/>
                </a:solidFill>
              </a:rPr>
              <a:t>Interneta mārketings ir pieejams par pieņemamu cenu </a:t>
            </a:r>
            <a:endParaRPr>
              <a:solidFill>
                <a:schemeClr val="dk1"/>
              </a:solidFill>
            </a:endParaRPr>
          </a:p>
          <a:p>
            <a:pPr indent="-228600" lvl="0" marL="457200" rtl="0" algn="l">
              <a:lnSpc>
                <a:spcPct val="115000"/>
              </a:lnSpc>
              <a:spcBef>
                <a:spcPts val="0"/>
              </a:spcBef>
              <a:spcAft>
                <a:spcPts val="0"/>
              </a:spcAft>
              <a:buSzPts val="1800"/>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lv-LV">
                <a:solidFill>
                  <a:schemeClr val="dk1"/>
                </a:solidFill>
              </a:rPr>
              <a:t>Ir iespējams viegli izmērīt rezultātus </a:t>
            </a:r>
            <a:endParaRPr>
              <a:solidFill>
                <a:schemeClr val="dk1"/>
              </a:solidFill>
            </a:endParaRPr>
          </a:p>
          <a:p>
            <a:pPr indent="-228600" lvl="0" marL="457200" rtl="0" algn="l">
              <a:lnSpc>
                <a:spcPct val="115000"/>
              </a:lnSpc>
              <a:spcBef>
                <a:spcPts val="0"/>
              </a:spcBef>
              <a:spcAft>
                <a:spcPts val="0"/>
              </a:spcAft>
              <a:buSzPts val="1800"/>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lv-LV">
                <a:solidFill>
                  <a:schemeClr val="dk1"/>
                </a:solidFill>
              </a:rPr>
              <a:t>Var brīvi uzrunāt globālo auditoriju </a:t>
            </a:r>
            <a:endParaRPr>
              <a:solidFill>
                <a:schemeClr val="dk1"/>
              </a:solidFill>
            </a:endParaRPr>
          </a:p>
          <a:p>
            <a:pPr indent="-228600" lvl="0" marL="457200" rtl="0" algn="l">
              <a:lnSpc>
                <a:spcPct val="115000"/>
              </a:lnSpc>
              <a:spcBef>
                <a:spcPts val="0"/>
              </a:spcBef>
              <a:spcAft>
                <a:spcPts val="0"/>
              </a:spcAft>
              <a:buSzPts val="1800"/>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lv-LV">
                <a:solidFill>
                  <a:schemeClr val="dk1"/>
                </a:solidFill>
              </a:rPr>
              <a:t>Digitālajā mārketingā ir vairāk iespēju iesaistīt klientus </a:t>
            </a:r>
            <a:endParaRPr>
              <a:solidFill>
                <a:schemeClr val="dk1"/>
              </a:solidFill>
            </a:endParaRPr>
          </a:p>
          <a:p>
            <a:pPr indent="-228600" lvl="0" marL="457200" rtl="0" algn="l">
              <a:lnSpc>
                <a:spcPct val="115000"/>
              </a:lnSpc>
              <a:spcBef>
                <a:spcPts val="0"/>
              </a:spcBef>
              <a:spcAft>
                <a:spcPts val="0"/>
              </a:spcAft>
              <a:buSzPts val="1800"/>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lv-LV">
                <a:solidFill>
                  <a:schemeClr val="dk1"/>
                </a:solidFill>
              </a:rPr>
              <a:t>Digitālais mārketings labvēlīgi ietekmē uzņēmuma tēlu </a:t>
            </a:r>
            <a:endParaRPr>
              <a:solidFill>
                <a:schemeClr val="dk1"/>
              </a:solidFill>
            </a:endParaRPr>
          </a:p>
          <a:p>
            <a:pPr indent="-228600" lvl="0" marL="457200" rtl="0" algn="l">
              <a:lnSpc>
                <a:spcPct val="115000"/>
              </a:lnSpc>
              <a:spcBef>
                <a:spcPts val="0"/>
              </a:spcBef>
              <a:spcAft>
                <a:spcPts val="0"/>
              </a:spcAft>
              <a:buSzPts val="1800"/>
              <a:buNone/>
            </a:pPr>
            <a:r>
              <a:t/>
            </a:r>
            <a:endParaRPr/>
          </a:p>
        </p:txBody>
      </p:sp>
      <p:sp>
        <p:nvSpPr>
          <p:cNvPr id="129" name="Google Shape;129;p7"/>
          <p:cNvSpPr txBox="1"/>
          <p:nvPr/>
        </p:nvSpPr>
        <p:spPr>
          <a:xfrm>
            <a:off x="311700" y="4703625"/>
            <a:ext cx="8653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100" u="none" cap="none" strike="noStrike">
                <a:solidFill>
                  <a:srgbClr val="000000"/>
                </a:solidFill>
                <a:latin typeface="Arial"/>
                <a:ea typeface="Arial"/>
                <a:cs typeface="Arial"/>
                <a:sym typeface="Arial"/>
              </a:rPr>
              <a:t>Avots: </a:t>
            </a:r>
            <a:r>
              <a:rPr b="0" i="0" lang="lv-LV" sz="1100" u="sng" cap="none" strike="noStrike">
                <a:solidFill>
                  <a:srgbClr val="000000"/>
                </a:solidFill>
                <a:latin typeface="Arial"/>
                <a:ea typeface="Arial"/>
                <a:cs typeface="Arial"/>
                <a:sym typeface="Arial"/>
                <a:hlinkClick r:id="rId3">
                  <a:extLst>
                    <a:ext uri="{A12FA001-AC4F-418D-AE19-62706E023703}">
                      <ahyp:hlinkClr val="tx"/>
                    </a:ext>
                  </a:extLst>
                </a:hlinkClick>
              </a:rPr>
              <a:t>https://www.ranktracker.com/lv/blog/digital-marketing-vs-traditional-marketing-what-is-your-choice-to-kick-off-a-promo-campaign/</a:t>
            </a:r>
            <a:r>
              <a:rPr b="0" i="0" lang="lv-LV"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8"/>
          <p:cNvSpPr txBox="1"/>
          <p:nvPr>
            <p:ph type="title"/>
          </p:nvPr>
        </p:nvSpPr>
        <p:spPr>
          <a:xfrm>
            <a:off x="351456" y="103119"/>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lv-LV">
                <a:solidFill>
                  <a:srgbClr val="0070C0"/>
                </a:solidFill>
              </a:rPr>
              <a:t>Tradicionālais mārketings vs. Digitālais mārketings </a:t>
            </a:r>
            <a:endParaRPr>
              <a:solidFill>
                <a:srgbClr val="0070C0"/>
              </a:solidFill>
            </a:endParaRPr>
          </a:p>
        </p:txBody>
      </p:sp>
      <p:pic>
        <p:nvPicPr>
          <p:cNvPr id="135" name="Google Shape;135;p8"/>
          <p:cNvPicPr preferRelativeResize="0"/>
          <p:nvPr/>
        </p:nvPicPr>
        <p:blipFill rotWithShape="1">
          <a:blip r:embed="rId3">
            <a:alphaModFix/>
          </a:blip>
          <a:srcRect b="0" l="0" r="0" t="0"/>
          <a:stretch/>
        </p:blipFill>
        <p:spPr>
          <a:xfrm>
            <a:off x="1447138" y="755332"/>
            <a:ext cx="5417157" cy="3815909"/>
          </a:xfrm>
          <a:prstGeom prst="rect">
            <a:avLst/>
          </a:prstGeom>
          <a:noFill/>
          <a:ln>
            <a:noFill/>
          </a:ln>
        </p:spPr>
      </p:pic>
      <p:sp>
        <p:nvSpPr>
          <p:cNvPr id="136" name="Google Shape;136;p8"/>
          <p:cNvSpPr txBox="1"/>
          <p:nvPr/>
        </p:nvSpPr>
        <p:spPr>
          <a:xfrm>
            <a:off x="536762" y="4650754"/>
            <a:ext cx="857478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lv-LV" sz="1000" u="none" cap="none" strike="noStrike">
                <a:solidFill>
                  <a:srgbClr val="000000"/>
                </a:solidFill>
                <a:latin typeface="Arial"/>
                <a:ea typeface="Arial"/>
                <a:cs typeface="Arial"/>
                <a:sym typeface="Arial"/>
              </a:rPr>
              <a:t>Avots: </a:t>
            </a:r>
            <a:r>
              <a:rPr b="0" i="0" lang="lv-LV" sz="1000" u="sng" cap="none" strike="noStrike">
                <a:solidFill>
                  <a:srgbClr val="000000"/>
                </a:solidFill>
                <a:latin typeface="Arial"/>
                <a:ea typeface="Arial"/>
                <a:cs typeface="Arial"/>
                <a:sym typeface="Arial"/>
                <a:hlinkClick r:id="rId4">
                  <a:extLst>
                    <a:ext uri="{A12FA001-AC4F-418D-AE19-62706E023703}">
                      <ahyp:hlinkClr val="tx"/>
                    </a:ext>
                  </a:extLst>
                </a:hlinkClick>
              </a:rPr>
              <a:t>https://digitalschoolofmarketing.co.za/digital-marketing-blog/the-fundamental-differences-between-digital-marketing-and-traditional-marketing/</a:t>
            </a:r>
            <a:r>
              <a:rPr b="0" i="0" lang="lv-LV"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coreProperties>
</file>