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4">
          <p15:clr>
            <a:srgbClr val="A4A3A4"/>
          </p15:clr>
        </p15:guide>
        <p15:guide id="2" pos="2880">
          <p15:clr>
            <a:srgbClr val="A4A3A4"/>
          </p15:clr>
        </p15:guide>
        <p15:guide id="3" pos="295">
          <p15:clr>
            <a:srgbClr val="A4A3A4"/>
          </p15:clr>
        </p15:guide>
        <p15:guide id="4" orient="horz" pos="758">
          <p15:clr>
            <a:srgbClr val="A4A3A4"/>
          </p15:clr>
        </p15:guide>
        <p15:guide id="5" orient="horz" pos="1030">
          <p15:clr>
            <a:srgbClr val="A4A3A4"/>
          </p15:clr>
        </p15:guide>
      </p15:sldGuideLst>
    </p:ext>
    <p:ext uri="GoogleSlidesCustomDataVersion2">
      <go:slidesCustomData xmlns:go="http://customooxmlschemas.google.com/" r:id="rId45" roundtripDataSignature="AMtx7mhsgJXaJeXqXm/UVxBBGJ6dMK2D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4" orient="horz"/>
        <p:guide pos="2880"/>
        <p:guide pos="295"/>
        <p:guide pos="758" orient="horz"/>
        <p:guide pos="103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0"/>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40"/>
          <p:cNvSpPr txBox="1"/>
          <p:nvPr>
            <p:ph type="ctrTitle"/>
          </p:nvPr>
        </p:nvSpPr>
        <p:spPr>
          <a:xfrm>
            <a:off x="642910" y="2143122"/>
            <a:ext cx="7486648" cy="11025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b="1">
                <a:solidFill>
                  <a:srgbClr val="0058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40"/>
          <p:cNvSpPr txBox="1"/>
          <p:nvPr>
            <p:ph idx="1" type="subTitle"/>
          </p:nvPr>
        </p:nvSpPr>
        <p:spPr>
          <a:xfrm>
            <a:off x="642910" y="3429006"/>
            <a:ext cx="7529538" cy="800094"/>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Clr>
                <a:srgbClr val="00587E"/>
              </a:buClr>
              <a:buSzPts val="1600"/>
              <a:buNone/>
              <a:defRPr sz="1600">
                <a:solidFill>
                  <a:srgbClr val="00587E"/>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4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5"/>
          <p:cNvSpPr txBox="1"/>
          <p:nvPr>
            <p:ph idx="1" type="body"/>
          </p:nvPr>
        </p:nvSpPr>
        <p:spPr>
          <a:xfrm>
            <a:off x="457200" y="1571617"/>
            <a:ext cx="40386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45"/>
          <p:cNvSpPr txBox="1"/>
          <p:nvPr>
            <p:ph idx="2" type="body"/>
          </p:nvPr>
        </p:nvSpPr>
        <p:spPr>
          <a:xfrm>
            <a:off x="4648200" y="1571617"/>
            <a:ext cx="34957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4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48"/>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8"/>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19" name="Shape 19"/>
        <p:cNvGrpSpPr/>
        <p:nvPr/>
      </p:nvGrpSpPr>
      <p:grpSpPr>
        <a:xfrm>
          <a:off x="0" y="0"/>
          <a:ext cx="0" cy="0"/>
          <a:chOff x="0" y="0"/>
          <a:chExt cx="0" cy="0"/>
        </a:xfrm>
      </p:grpSpPr>
      <p:sp>
        <p:nvSpPr>
          <p:cNvPr id="20" name="Google Shape;20;p49"/>
          <p:cNvSpPr/>
          <p:nvPr/>
        </p:nvSpPr>
        <p:spPr>
          <a:xfrm>
            <a:off x="0" y="0"/>
            <a:ext cx="9144000" cy="5143500"/>
          </a:xfrm>
          <a:prstGeom prst="rect">
            <a:avLst/>
          </a:prstGeom>
          <a:solidFill>
            <a:srgbClr val="00AC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49"/>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400"/>
              <a:buFont typeface="Arial"/>
              <a:buNone/>
              <a:defRPr b="1" sz="3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9"/>
          <p:cNvSpPr txBox="1"/>
          <p:nvPr>
            <p:ph idx="1" type="body"/>
          </p:nvPr>
        </p:nvSpPr>
        <p:spPr>
          <a:xfrm>
            <a:off x="642910" y="3732626"/>
            <a:ext cx="7772400" cy="696512"/>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lt1"/>
              </a:buClr>
              <a:buSzPts val="1600"/>
              <a:buNone/>
              <a:defRPr sz="16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23" name="Google Shape;23;p49"/>
          <p:cNvPicPr preferRelativeResize="0"/>
          <p:nvPr/>
        </p:nvPicPr>
        <p:blipFill rotWithShape="1">
          <a:blip r:embed="rId2">
            <a:alphaModFix/>
          </a:blip>
          <a:srcRect b="0" l="0" r="0" t="0"/>
          <a:stretch/>
        </p:blipFill>
        <p:spPr>
          <a:xfrm>
            <a:off x="695358" y="714362"/>
            <a:ext cx="947684" cy="947684"/>
          </a:xfrm>
          <a:prstGeom prst="rect">
            <a:avLst/>
          </a:prstGeom>
          <a:noFill/>
          <a:ln>
            <a:noFill/>
          </a:ln>
        </p:spPr>
      </p:pic>
      <p:pic>
        <p:nvPicPr>
          <p:cNvPr id="24" name="Google Shape;24;p49"/>
          <p:cNvPicPr preferRelativeResize="0"/>
          <p:nvPr/>
        </p:nvPicPr>
        <p:blipFill rotWithShape="1">
          <a:blip r:embed="rId3">
            <a:alphaModFix/>
          </a:blip>
          <a:srcRect b="0" l="1131" r="80891" t="0"/>
          <a:stretch/>
        </p:blipFill>
        <p:spPr>
          <a:xfrm rot="10800000">
            <a:off x="8858248" y="0"/>
            <a:ext cx="285752" cy="5143500"/>
          </a:xfrm>
          <a:prstGeom prst="rect">
            <a:avLst/>
          </a:prstGeom>
          <a:noFill/>
          <a:ln>
            <a:noFill/>
          </a:ln>
        </p:spPr>
      </p:pic>
      <p:sp>
        <p:nvSpPr>
          <p:cNvPr id="25" name="Google Shape;25;p49"/>
          <p:cNvSpPr/>
          <p:nvPr/>
        </p:nvSpPr>
        <p:spPr>
          <a:xfrm>
            <a:off x="695358" y="2071684"/>
            <a:ext cx="947684"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5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0"/>
          <p:cNvSpPr txBox="1"/>
          <p:nvPr>
            <p:ph idx="1" type="body"/>
          </p:nvPr>
        </p:nvSpPr>
        <p:spPr>
          <a:xfrm>
            <a:off x="457200" y="1571617"/>
            <a:ext cx="40386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 name="Google Shape;29;p50"/>
          <p:cNvSpPr txBox="1"/>
          <p:nvPr>
            <p:ph idx="2" type="body"/>
          </p:nvPr>
        </p:nvSpPr>
        <p:spPr>
          <a:xfrm>
            <a:off x="4648200" y="1571617"/>
            <a:ext cx="34957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5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42"/>
          <p:cNvSpPr/>
          <p:nvPr/>
        </p:nvSpPr>
        <p:spPr>
          <a:xfrm>
            <a:off x="0" y="0"/>
            <a:ext cx="9144000" cy="5143500"/>
          </a:xfrm>
          <a:prstGeom prst="rect">
            <a:avLst/>
          </a:prstGeom>
          <a:solidFill>
            <a:srgbClr val="0058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42"/>
          <p:cNvSpPr txBox="1"/>
          <p:nvPr>
            <p:ph type="ctrTitle"/>
          </p:nvPr>
        </p:nvSpPr>
        <p:spPr>
          <a:xfrm>
            <a:off x="642910" y="2143122"/>
            <a:ext cx="7486648" cy="11025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4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2"/>
          <p:cNvSpPr txBox="1"/>
          <p:nvPr>
            <p:ph idx="1" type="subTitle"/>
          </p:nvPr>
        </p:nvSpPr>
        <p:spPr>
          <a:xfrm>
            <a:off x="642910" y="3429006"/>
            <a:ext cx="7529538" cy="800094"/>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Clr>
                <a:schemeClr val="lt1"/>
              </a:buClr>
              <a:buSzPts val="1600"/>
              <a:buNone/>
              <a:defRPr sz="1600">
                <a:solidFill>
                  <a:schemeClr val="lt1"/>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40" name="Shape 40"/>
        <p:cNvGrpSpPr/>
        <p:nvPr/>
      </p:nvGrpSpPr>
      <p:grpSpPr>
        <a:xfrm>
          <a:off x="0" y="0"/>
          <a:ext cx="0" cy="0"/>
          <a:chOff x="0" y="0"/>
          <a:chExt cx="0" cy="0"/>
        </a:xfrm>
      </p:grpSpPr>
      <p:sp>
        <p:nvSpPr>
          <p:cNvPr id="41" name="Google Shape;41;p43"/>
          <p:cNvSpPr/>
          <p:nvPr/>
        </p:nvSpPr>
        <p:spPr>
          <a:xfrm>
            <a:off x="0" y="0"/>
            <a:ext cx="9144000" cy="5143500"/>
          </a:xfrm>
          <a:prstGeom prst="rect">
            <a:avLst/>
          </a:prstGeom>
          <a:solidFill>
            <a:srgbClr val="00AC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43"/>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400"/>
              <a:buFont typeface="Arial"/>
              <a:buNone/>
              <a:defRPr b="1" sz="3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3"/>
          <p:cNvSpPr txBox="1"/>
          <p:nvPr>
            <p:ph idx="1" type="body"/>
          </p:nvPr>
        </p:nvSpPr>
        <p:spPr>
          <a:xfrm>
            <a:off x="642910" y="3732626"/>
            <a:ext cx="7772400" cy="696512"/>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lt1"/>
              </a:buClr>
              <a:buSzPts val="1600"/>
              <a:buNone/>
              <a:defRPr sz="16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 name="Google Shape;44;p43"/>
          <p:cNvSpPr/>
          <p:nvPr/>
        </p:nvSpPr>
        <p:spPr>
          <a:xfrm>
            <a:off x="695358" y="2071684"/>
            <a:ext cx="947684"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4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4"/>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587E"/>
              </a:buClr>
              <a:buSzPts val="3400"/>
              <a:buFont typeface="Arial"/>
              <a:buNone/>
              <a:defRPr b="0" i="0" sz="3400" u="none" cap="none" strike="noStrik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9"/>
          <p:cNvSpPr txBox="1"/>
          <p:nvPr>
            <p:ph idx="1" type="body"/>
          </p:nvPr>
        </p:nvSpPr>
        <p:spPr>
          <a:xfrm>
            <a:off x="457200" y="1500180"/>
            <a:ext cx="8229600" cy="3143272"/>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4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587E"/>
              </a:buClr>
              <a:buSzPts val="3400"/>
              <a:buFont typeface="Arial"/>
              <a:buNone/>
              <a:defRPr b="0" i="0" sz="3400" u="none" cap="none" strike="noStrik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41"/>
          <p:cNvSpPr txBox="1"/>
          <p:nvPr>
            <p:ph idx="1" type="body"/>
          </p:nvPr>
        </p:nvSpPr>
        <p:spPr>
          <a:xfrm>
            <a:off x="457200" y="1500180"/>
            <a:ext cx="8229600" cy="3143272"/>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14.png"/><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image" Target="../media/image22.png"/><Relationship Id="rId5"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41.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hyperlink" Target="https://datareportal.com/reports/digital-2023-global-overview-report" TargetMode="External"/><Relationship Id="rId4" Type="http://schemas.openxmlformats.org/officeDocument/2006/relationships/hyperlink" Target="https://www.socialmediaexaminer.com/instagram-organic-content-strategy-what-works-in-2023/" TargetMode="External"/><Relationship Id="rId10" Type="http://schemas.openxmlformats.org/officeDocument/2006/relationships/hyperlink" Target="https://blog.hootsuite.com/wp-content/uploads/2023/02/pinterest-statistics-6.png" TargetMode="External"/><Relationship Id="rId9" Type="http://schemas.openxmlformats.org/officeDocument/2006/relationships/hyperlink" Target="https://financesonline.com/pinterest-statistics/" TargetMode="External"/><Relationship Id="rId5" Type="http://schemas.openxmlformats.org/officeDocument/2006/relationships/hyperlink" Target="https://www.topmedia.lv/post/reklam%C4%93%C5%A1an%C4%81s-iesp%C4%93jas-twitter" TargetMode="External"/><Relationship Id="rId6" Type="http://schemas.openxmlformats.org/officeDocument/2006/relationships/hyperlink" Target="https://blog.twitter.com/en_gb/a/en-gb/2016/5-tips-for-brands-using-moments-on-twitter" TargetMode="External"/><Relationship Id="rId7" Type="http://schemas.openxmlformats.org/officeDocument/2006/relationships/hyperlink" Target="https://sproutsocial.com/insights/twitter-data/" TargetMode="External"/><Relationship Id="rId8" Type="http://schemas.openxmlformats.org/officeDocument/2006/relationships/hyperlink" Target="https://www.ranktracker.com/lv/blog/all-about-pinterest-the-ultimate-guide-seo-facts-stat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11560" y="1995686"/>
            <a:ext cx="6840760" cy="208823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2800"/>
              <a:buFont typeface="Arial"/>
              <a:buNone/>
            </a:pPr>
            <a:r>
              <a:rPr lang="lv-LV" sz="2800"/>
              <a:t>Projekts “Digitalizācijas iniciatīvas studiju kvalitātes pilnveidei augstskolu stratēģiskās specializācijas jomās”</a:t>
            </a:r>
            <a:br>
              <a:rPr lang="lv-LV" sz="2800"/>
            </a:br>
            <a:br>
              <a:rPr lang="lv-LV" sz="1000"/>
            </a:br>
            <a:r>
              <a:rPr lang="lv-LV" sz="1800"/>
              <a:t>Projekta Nr. 8.2.3.0/22/A/005</a:t>
            </a:r>
            <a:endParaRPr b="1" sz="1800"/>
          </a:p>
        </p:txBody>
      </p:sp>
      <p:sp>
        <p:nvSpPr>
          <p:cNvPr id="60" name="Google Shape;60;p1"/>
          <p:cNvSpPr txBox="1"/>
          <p:nvPr>
            <p:ph idx="1" type="subTitle"/>
          </p:nvPr>
        </p:nvSpPr>
        <p:spPr>
          <a:xfrm>
            <a:off x="589338" y="4238838"/>
            <a:ext cx="7079006" cy="5715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lang="lv-LV">
                <a:solidFill>
                  <a:schemeClr val="dk1"/>
                </a:solidFill>
              </a:rPr>
              <a:t>Projekta vadošais partneris – Latvijas Biozinātņu un tehnoloģiju universitāte</a:t>
            </a:r>
            <a:endParaRPr/>
          </a:p>
        </p:txBody>
      </p:sp>
      <p:pic>
        <p:nvPicPr>
          <p:cNvPr descr="C:\Users\KristineTi.TMC_A\Pictures\LV_ID_EU_logo_ansamblis_ESF_RGB.jpg" id="61" name="Google Shape;61;p1"/>
          <p:cNvPicPr preferRelativeResize="0"/>
          <p:nvPr/>
        </p:nvPicPr>
        <p:blipFill rotWithShape="1">
          <a:blip r:embed="rId3">
            <a:alphaModFix/>
          </a:blip>
          <a:srcRect b="0" l="0" r="0" t="0"/>
          <a:stretch/>
        </p:blipFill>
        <p:spPr>
          <a:xfrm>
            <a:off x="323528" y="555526"/>
            <a:ext cx="5699125" cy="1285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Instagram </a:t>
            </a:r>
            <a:r>
              <a:rPr lang="lv-LV"/>
              <a:t>aktualitātes</a:t>
            </a:r>
            <a:endParaRPr/>
          </a:p>
        </p:txBody>
      </p:sp>
      <p:sp>
        <p:nvSpPr>
          <p:cNvPr id="117" name="Google Shape;117;p10"/>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Teksta meklētājs</a:t>
            </a:r>
            <a:br>
              <a:rPr lang="lv-LV"/>
            </a:br>
            <a:endParaRPr/>
          </a:p>
          <a:p>
            <a:pPr indent="0" lvl="0" marL="0" rtl="0" algn="l">
              <a:lnSpc>
                <a:spcPct val="120000"/>
              </a:lnSpc>
              <a:spcBef>
                <a:spcPts val="600"/>
              </a:spcBef>
              <a:spcAft>
                <a:spcPts val="0"/>
              </a:spcAft>
              <a:buClr>
                <a:schemeClr val="dk1"/>
              </a:buClr>
              <a:buSzPts val="1500"/>
              <a:buNone/>
            </a:pPr>
            <a:r>
              <a:rPr lang="lv-LV" sz="1500"/>
              <a:t>Pievienojot atslēgvārdus un atslēgfrāzes, jūs informējat Instagram, par ko ir saturs, un palielināt iespēju, ka tas parādīsies atbilstošā Instagram meklēšanā.</a:t>
            </a:r>
            <a:endParaRPr/>
          </a:p>
        </p:txBody>
      </p:sp>
      <p:pic>
        <p:nvPicPr>
          <p:cNvPr id="118" name="Google Shape;118;p10"/>
          <p:cNvPicPr preferRelativeResize="0"/>
          <p:nvPr/>
        </p:nvPicPr>
        <p:blipFill rotWithShape="1">
          <a:blip r:embed="rId3">
            <a:alphaModFix/>
          </a:blip>
          <a:srcRect b="0" l="0" r="0" t="0"/>
          <a:stretch/>
        </p:blipFill>
        <p:spPr>
          <a:xfrm>
            <a:off x="3779624" y="987574"/>
            <a:ext cx="5117106" cy="4032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Instagram </a:t>
            </a:r>
            <a:r>
              <a:rPr lang="lv-LV"/>
              <a:t>aktualitātes</a:t>
            </a:r>
            <a:endParaRPr/>
          </a:p>
        </p:txBody>
      </p:sp>
      <p:sp>
        <p:nvSpPr>
          <p:cNvPr id="124" name="Google Shape;124;p11"/>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Ieteicamais saturs</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r>
              <a:rPr lang="lv-LV"/>
              <a:t>Lai gan Instagram ir samazinājis ieteiktā satura daudzumu, kas tiek parādīts plūsmā, ieteikta satura veidošana joprojām ir dzīvotspējīgs veids, kā palielināt sasniedzamību.</a:t>
            </a:r>
            <a:endParaRPr sz="1500"/>
          </a:p>
        </p:txBody>
      </p:sp>
      <p:pic>
        <p:nvPicPr>
          <p:cNvPr id="125" name="Google Shape;125;p11"/>
          <p:cNvPicPr preferRelativeResize="0"/>
          <p:nvPr/>
        </p:nvPicPr>
        <p:blipFill rotWithShape="1">
          <a:blip r:embed="rId3">
            <a:alphaModFix/>
          </a:blip>
          <a:srcRect b="0" l="0" r="0" t="0"/>
          <a:stretch/>
        </p:blipFill>
        <p:spPr>
          <a:xfrm>
            <a:off x="5379682" y="1264281"/>
            <a:ext cx="2880320" cy="34963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Instagram </a:t>
            </a:r>
            <a:r>
              <a:rPr lang="lv-LV"/>
              <a:t>aktualitātes</a:t>
            </a:r>
            <a:endParaRPr/>
          </a:p>
        </p:txBody>
      </p:sp>
      <p:sp>
        <p:nvSpPr>
          <p:cNvPr id="131" name="Google Shape;131;p12"/>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dk1"/>
              </a:buClr>
              <a:buSzPct val="100000"/>
              <a:buNone/>
            </a:pPr>
            <a:r>
              <a:rPr lang="lv-LV"/>
              <a:t>Karuseļa ieraksti</a:t>
            </a:r>
            <a:endParaRPr/>
          </a:p>
          <a:p>
            <a:pPr indent="0" lvl="0" marL="0" rtl="0" algn="l">
              <a:lnSpc>
                <a:spcPct val="120000"/>
              </a:lnSpc>
              <a:spcBef>
                <a:spcPts val="600"/>
              </a:spcBef>
              <a:spcAft>
                <a:spcPts val="0"/>
              </a:spcAft>
              <a:buClr>
                <a:schemeClr val="dk1"/>
              </a:buClr>
              <a:buSzPct val="100000"/>
              <a:buNone/>
            </a:pPr>
            <a:r>
              <a:t/>
            </a:r>
            <a:endParaRPr/>
          </a:p>
          <a:p>
            <a:pPr indent="0" lvl="0" marL="0" rtl="0" algn="l">
              <a:lnSpc>
                <a:spcPct val="120000"/>
              </a:lnSpc>
              <a:spcBef>
                <a:spcPts val="600"/>
              </a:spcBef>
              <a:spcAft>
                <a:spcPts val="0"/>
              </a:spcAft>
              <a:buClr>
                <a:schemeClr val="dk1"/>
              </a:buClr>
              <a:buSzPct val="100000"/>
              <a:buNone/>
            </a:pPr>
            <a:r>
              <a:rPr lang="lv-LV"/>
              <a:t>Tie ir unikāli izstrādāti, lai maksimāli palielinātu iesaistīšanos, jo katrs karuseļa elements var tikt parādīts plūsmā, tādējādi radot vairākas iespējas jūsu auditorijai reaģēt vai komentēt. </a:t>
            </a:r>
            <a:endParaRPr/>
          </a:p>
          <a:p>
            <a:pPr indent="0" lvl="0" marL="0" rtl="0" algn="l">
              <a:lnSpc>
                <a:spcPct val="120000"/>
              </a:lnSpc>
              <a:spcBef>
                <a:spcPts val="600"/>
              </a:spcBef>
              <a:spcAft>
                <a:spcPts val="0"/>
              </a:spcAft>
              <a:buClr>
                <a:schemeClr val="dk1"/>
              </a:buClr>
              <a:buSzPct val="106666"/>
              <a:buNone/>
            </a:pPr>
            <a:r>
              <a:rPr lang="lv-LV"/>
              <a:t>Lai no karuseļa ziņām iegūtu lielāku vērtību, mudiniet sekotājus pārtīt attēlu, lai redzētu vairāk.</a:t>
            </a:r>
            <a:endParaRPr sz="1500"/>
          </a:p>
        </p:txBody>
      </p:sp>
      <p:pic>
        <p:nvPicPr>
          <p:cNvPr id="132" name="Google Shape;132;p12"/>
          <p:cNvPicPr preferRelativeResize="0"/>
          <p:nvPr/>
        </p:nvPicPr>
        <p:blipFill rotWithShape="1">
          <a:blip r:embed="rId3">
            <a:alphaModFix/>
          </a:blip>
          <a:srcRect b="0" l="0" r="0" t="0"/>
          <a:stretch/>
        </p:blipFill>
        <p:spPr>
          <a:xfrm>
            <a:off x="4355976" y="1116306"/>
            <a:ext cx="3960440" cy="35272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Instagram </a:t>
            </a:r>
            <a:r>
              <a:rPr lang="lv-LV"/>
              <a:t>aktualitātes</a:t>
            </a:r>
            <a:endParaRPr/>
          </a:p>
        </p:txBody>
      </p:sp>
      <p:sp>
        <p:nvSpPr>
          <p:cNvPr id="138" name="Google Shape;138;p13"/>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Reel un to Remixi</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r>
              <a:rPr lang="lv-LV"/>
              <a:t>Varat miksēt gan fotoattēlus, gan videoklipus, šī opcija ir ideāli piemērota, lai veidotu virālo saturu, sāktu dialogu ar citu zīmolu vai autoru vai parādītu, kā jūsu uzņēmums kaut ko dara citādi.</a:t>
            </a:r>
            <a:endParaRPr sz="1500"/>
          </a:p>
        </p:txBody>
      </p:sp>
      <p:pic>
        <p:nvPicPr>
          <p:cNvPr id="139" name="Google Shape;139;p13"/>
          <p:cNvPicPr preferRelativeResize="0"/>
          <p:nvPr/>
        </p:nvPicPr>
        <p:blipFill rotWithShape="1">
          <a:blip r:embed="rId3">
            <a:alphaModFix/>
          </a:blip>
          <a:srcRect b="0" l="0" r="0" t="0"/>
          <a:stretch/>
        </p:blipFill>
        <p:spPr>
          <a:xfrm>
            <a:off x="4499992" y="1008295"/>
            <a:ext cx="3960440" cy="37825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Instagram </a:t>
            </a:r>
            <a:r>
              <a:rPr lang="lv-LV"/>
              <a:t>aktualitātes</a:t>
            </a:r>
            <a:endParaRPr/>
          </a:p>
        </p:txBody>
      </p:sp>
      <p:sp>
        <p:nvSpPr>
          <p:cNvPr id="145" name="Google Shape;145;p14"/>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Leitotāja radīts saturs</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r>
              <a:rPr lang="lv-LV"/>
              <a:t>Neatkarīgi no tā, cik saistošs varētu būt jūsu komandas saturs, atcerieties, ka lietotāju radītais saturs (UGC) var pārspēt pat visaugstākās kvalitātes zīmolu saturu.</a:t>
            </a:r>
            <a:endParaRPr sz="1500"/>
          </a:p>
        </p:txBody>
      </p:sp>
      <p:pic>
        <p:nvPicPr>
          <p:cNvPr id="146" name="Google Shape;146;p14"/>
          <p:cNvPicPr preferRelativeResize="0"/>
          <p:nvPr/>
        </p:nvPicPr>
        <p:blipFill rotWithShape="1">
          <a:blip r:embed="rId3">
            <a:alphaModFix/>
          </a:blip>
          <a:srcRect b="0" l="0" r="0" t="0"/>
          <a:stretch/>
        </p:blipFill>
        <p:spPr>
          <a:xfrm>
            <a:off x="4572000" y="1131590"/>
            <a:ext cx="3744416" cy="35762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i="1" lang="lv-LV"/>
              <a:t>Instagram </a:t>
            </a:r>
            <a:r>
              <a:rPr lang="lv-LV"/>
              <a:t>izmantošana, lai veicinātu </a:t>
            </a:r>
            <a:r>
              <a:rPr i="1" lang="lv-LV"/>
              <a:t>Leed generation</a:t>
            </a:r>
            <a:endParaRPr/>
          </a:p>
        </p:txBody>
      </p:sp>
      <p:sp>
        <p:nvSpPr>
          <p:cNvPr id="152" name="Google Shape;152;p15"/>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20000"/>
              </a:lnSpc>
              <a:spcBef>
                <a:spcPts val="0"/>
              </a:spcBef>
              <a:spcAft>
                <a:spcPts val="0"/>
              </a:spcAft>
              <a:buClr>
                <a:schemeClr val="dk1"/>
              </a:buClr>
              <a:buSzPct val="100000"/>
              <a:buNone/>
            </a:pPr>
            <a:r>
              <a:rPr lang="lv-LV"/>
              <a:t>Ziņojuma poga</a:t>
            </a:r>
            <a:endParaRPr/>
          </a:p>
          <a:p>
            <a:pPr indent="0" lvl="0" marL="0" rtl="0" algn="l">
              <a:lnSpc>
                <a:spcPct val="120000"/>
              </a:lnSpc>
              <a:spcBef>
                <a:spcPts val="600"/>
              </a:spcBef>
              <a:spcAft>
                <a:spcPts val="0"/>
              </a:spcAft>
              <a:buClr>
                <a:schemeClr val="dk1"/>
              </a:buClr>
              <a:buSzPct val="100000"/>
              <a:buNone/>
            </a:pPr>
            <a:r>
              <a:t/>
            </a:r>
            <a:endParaRPr/>
          </a:p>
          <a:p>
            <a:pPr indent="0" lvl="0" marL="0" rtl="0" algn="l">
              <a:lnSpc>
                <a:spcPct val="120000"/>
              </a:lnSpc>
              <a:spcBef>
                <a:spcPts val="600"/>
              </a:spcBef>
              <a:spcAft>
                <a:spcPts val="0"/>
              </a:spcAft>
              <a:buClr>
                <a:schemeClr val="dk1"/>
              </a:buClr>
              <a:buSzPct val="106666"/>
              <a:buNone/>
            </a:pPr>
            <a:r>
              <a:rPr lang="lv-LV"/>
              <a:t>Pēc iespējas atvieglojiet potenciālajiem lietotājiem DM nosūtīšanu, pievienojot ziņojuma pogu tieši pie ieraksta vai rullīša. Ņemiet vērā - ja jums ir arī WhatsApp konts, varat izvēlēties, vai vēlaties saņemt DM, izmantojot Instagram vai WhatsApp.</a:t>
            </a:r>
            <a:endParaRPr sz="1500"/>
          </a:p>
        </p:txBody>
      </p:sp>
      <p:pic>
        <p:nvPicPr>
          <p:cNvPr id="153" name="Google Shape;153;p15"/>
          <p:cNvPicPr preferRelativeResize="0"/>
          <p:nvPr/>
        </p:nvPicPr>
        <p:blipFill rotWithShape="1">
          <a:blip r:embed="rId3">
            <a:alphaModFix/>
          </a:blip>
          <a:srcRect b="0" l="0" r="0" t="0"/>
          <a:stretch/>
        </p:blipFill>
        <p:spPr>
          <a:xfrm>
            <a:off x="3845641" y="1250720"/>
            <a:ext cx="5080236" cy="30230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i="1" lang="lv-LV"/>
              <a:t>Instagram </a:t>
            </a:r>
            <a:r>
              <a:rPr lang="lv-LV"/>
              <a:t>izmantošana, lai veicinātu </a:t>
            </a:r>
            <a:r>
              <a:rPr i="1" lang="lv-LV"/>
              <a:t>Leed generation</a:t>
            </a:r>
            <a:endParaRPr/>
          </a:p>
        </p:txBody>
      </p:sp>
      <p:sp>
        <p:nvSpPr>
          <p:cNvPr id="159" name="Google Shape;159;p16"/>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Clr>
                <a:schemeClr val="dk1"/>
              </a:buClr>
              <a:buSzPct val="100000"/>
              <a:buNone/>
            </a:pPr>
            <a:r>
              <a:rPr lang="lv-LV"/>
              <a:t>Instagram Notes</a:t>
            </a:r>
            <a:endParaRPr/>
          </a:p>
          <a:p>
            <a:pPr indent="0" lvl="0" marL="0" rtl="0" algn="l">
              <a:lnSpc>
                <a:spcPct val="120000"/>
              </a:lnSpc>
              <a:spcBef>
                <a:spcPts val="600"/>
              </a:spcBef>
              <a:spcAft>
                <a:spcPts val="0"/>
              </a:spcAft>
              <a:buClr>
                <a:schemeClr val="dk1"/>
              </a:buClr>
              <a:buSzPct val="100000"/>
              <a:buNone/>
            </a:pPr>
            <a:r>
              <a:t/>
            </a:r>
            <a:endParaRPr/>
          </a:p>
          <a:p>
            <a:pPr indent="0" lvl="0" marL="0" rtl="0" algn="l">
              <a:lnSpc>
                <a:spcPct val="120000"/>
              </a:lnSpc>
              <a:spcBef>
                <a:spcPts val="600"/>
              </a:spcBef>
              <a:spcAft>
                <a:spcPts val="0"/>
              </a:spcAft>
              <a:buClr>
                <a:schemeClr val="dk1"/>
              </a:buClr>
              <a:buSzPct val="100000"/>
              <a:buNone/>
            </a:pPr>
            <a:r>
              <a:rPr lang="lv-LV"/>
              <a:t>Vēl viens veids, kā veicināt DM sūtīšanu, ir izmantot Instagram funkciju </a:t>
            </a:r>
            <a:r>
              <a:rPr i="1" lang="lv-LV"/>
              <a:t>Notes</a:t>
            </a:r>
            <a:r>
              <a:rPr lang="lv-LV"/>
              <a:t>. </a:t>
            </a:r>
            <a:endParaRPr/>
          </a:p>
          <a:p>
            <a:pPr indent="0" lvl="0" marL="0" rtl="0" algn="l">
              <a:lnSpc>
                <a:spcPct val="120000"/>
              </a:lnSpc>
              <a:spcBef>
                <a:spcPts val="600"/>
              </a:spcBef>
              <a:spcAft>
                <a:spcPts val="0"/>
              </a:spcAft>
              <a:buClr>
                <a:schemeClr val="dk1"/>
              </a:buClr>
              <a:buSzPct val="100000"/>
              <a:buNone/>
            </a:pPr>
            <a:r>
              <a:rPr lang="lv-LV"/>
              <a:t>Nedaudz līdzīgas stāstiem, </a:t>
            </a:r>
            <a:r>
              <a:rPr i="1" lang="lv-LV"/>
              <a:t>Notes</a:t>
            </a:r>
            <a:r>
              <a:rPr lang="lv-LV"/>
              <a:t> ietver līdz 60 rakstzīmju tekstu un 24 stundas tiek rādītas iesūtnes augšpusē. </a:t>
            </a:r>
            <a:endParaRPr/>
          </a:p>
          <a:p>
            <a:pPr indent="0" lvl="0" marL="0" rtl="0" algn="l">
              <a:lnSpc>
                <a:spcPct val="120000"/>
              </a:lnSpc>
              <a:spcBef>
                <a:spcPts val="600"/>
              </a:spcBef>
              <a:spcAft>
                <a:spcPts val="0"/>
              </a:spcAft>
              <a:buClr>
                <a:schemeClr val="dk1"/>
              </a:buClr>
              <a:buSzPct val="106666"/>
              <a:buNone/>
            </a:pPr>
            <a:r>
              <a:rPr lang="lv-LV"/>
              <a:t>Sekotāji var pieskarties, lai iesaistītos jūsu piezīmē, nosūtot DM atbildi.</a:t>
            </a:r>
            <a:endParaRPr sz="1500"/>
          </a:p>
        </p:txBody>
      </p:sp>
      <p:pic>
        <p:nvPicPr>
          <p:cNvPr id="160" name="Google Shape;160;p16"/>
          <p:cNvPicPr preferRelativeResize="0"/>
          <p:nvPr/>
        </p:nvPicPr>
        <p:blipFill rotWithShape="1">
          <a:blip r:embed="rId3">
            <a:alphaModFix/>
          </a:blip>
          <a:srcRect b="0" l="0" r="0" t="0"/>
          <a:stretch/>
        </p:blipFill>
        <p:spPr>
          <a:xfrm>
            <a:off x="4860032" y="1059582"/>
            <a:ext cx="3322712" cy="36057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i="1" lang="lv-LV"/>
              <a:t>Instagram </a:t>
            </a:r>
            <a:r>
              <a:rPr lang="lv-LV"/>
              <a:t>izmantošana, lai veicinātu </a:t>
            </a:r>
            <a:r>
              <a:rPr i="1" lang="lv-LV"/>
              <a:t>Leed generation</a:t>
            </a:r>
            <a:endParaRPr/>
          </a:p>
        </p:txBody>
      </p:sp>
      <p:sp>
        <p:nvSpPr>
          <p:cNvPr id="166" name="Google Shape;166;p17"/>
          <p:cNvSpPr txBox="1"/>
          <p:nvPr>
            <p:ph idx="2" type="body"/>
          </p:nvPr>
        </p:nvSpPr>
        <p:spPr>
          <a:xfrm>
            <a:off x="457200" y="1250720"/>
            <a:ext cx="3322712"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Lead Generation Stories</a:t>
            </a:r>
            <a:endParaRPr/>
          </a:p>
          <a:p>
            <a:pPr indent="0" lvl="0" marL="0" rtl="0" algn="l">
              <a:lnSpc>
                <a:spcPct val="120000"/>
              </a:lnSpc>
              <a:spcBef>
                <a:spcPts val="600"/>
              </a:spcBef>
              <a:spcAft>
                <a:spcPts val="0"/>
              </a:spcAft>
              <a:buClr>
                <a:schemeClr val="dk1"/>
              </a:buClr>
              <a:buSzPts val="1600"/>
              <a:buNone/>
            </a:pPr>
            <a:r>
              <a:t/>
            </a:r>
            <a:endParaRPr/>
          </a:p>
        </p:txBody>
      </p:sp>
      <p:pic>
        <p:nvPicPr>
          <p:cNvPr id="167" name="Google Shape;167;p17"/>
          <p:cNvPicPr preferRelativeResize="0"/>
          <p:nvPr/>
        </p:nvPicPr>
        <p:blipFill rotWithShape="1">
          <a:blip r:embed="rId3">
            <a:alphaModFix/>
          </a:blip>
          <a:srcRect b="0" l="0" r="0" t="0"/>
          <a:stretch/>
        </p:blipFill>
        <p:spPr>
          <a:xfrm>
            <a:off x="3981366" y="1635645"/>
            <a:ext cx="4777094" cy="3023005"/>
          </a:xfrm>
          <a:prstGeom prst="rect">
            <a:avLst/>
          </a:prstGeom>
          <a:noFill/>
          <a:ln>
            <a:noFill/>
          </a:ln>
        </p:spPr>
      </p:pic>
      <p:pic>
        <p:nvPicPr>
          <p:cNvPr id="168" name="Google Shape;168;p17"/>
          <p:cNvPicPr preferRelativeResize="0"/>
          <p:nvPr/>
        </p:nvPicPr>
        <p:blipFill rotWithShape="1">
          <a:blip r:embed="rId4">
            <a:alphaModFix/>
          </a:blip>
          <a:srcRect b="0" l="0" r="0" t="0"/>
          <a:stretch/>
        </p:blipFill>
        <p:spPr>
          <a:xfrm>
            <a:off x="457200" y="1635645"/>
            <a:ext cx="3165191" cy="30230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400"/>
              <a:buFont typeface="Arial"/>
              <a:buNone/>
            </a:pPr>
            <a:r>
              <a:rPr lang="lv-LV"/>
              <a:t>TWITTER</a:t>
            </a:r>
            <a:endParaRPr/>
          </a:p>
        </p:txBody>
      </p:sp>
      <p:pic>
        <p:nvPicPr>
          <p:cNvPr descr="File:Logo of Twitter.svg - Wikimedia Commons" id="174" name="Google Shape;174;p18"/>
          <p:cNvPicPr preferRelativeResize="0"/>
          <p:nvPr/>
        </p:nvPicPr>
        <p:blipFill rotWithShape="1">
          <a:blip r:embed="rId3">
            <a:alphaModFix/>
          </a:blip>
          <a:srcRect b="0" l="0" r="0" t="0"/>
          <a:stretch/>
        </p:blipFill>
        <p:spPr>
          <a:xfrm>
            <a:off x="6053110" y="555526"/>
            <a:ext cx="2362200" cy="194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9"/>
          <p:cNvPicPr preferRelativeResize="0"/>
          <p:nvPr/>
        </p:nvPicPr>
        <p:blipFill rotWithShape="1">
          <a:blip r:embed="rId3">
            <a:alphaModFix/>
          </a:blip>
          <a:srcRect b="0" l="0" r="0" t="0"/>
          <a:stretch/>
        </p:blipFill>
        <p:spPr>
          <a:xfrm>
            <a:off x="4227528" y="3092963"/>
            <a:ext cx="4464496" cy="1591548"/>
          </a:xfrm>
          <a:prstGeom prst="rect">
            <a:avLst/>
          </a:prstGeom>
          <a:noFill/>
          <a:ln>
            <a:noFill/>
          </a:ln>
        </p:spPr>
      </p:pic>
      <p:pic>
        <p:nvPicPr>
          <p:cNvPr id="180" name="Google Shape;180;p19"/>
          <p:cNvPicPr preferRelativeResize="0"/>
          <p:nvPr/>
        </p:nvPicPr>
        <p:blipFill rotWithShape="1">
          <a:blip r:embed="rId4">
            <a:alphaModFix/>
          </a:blip>
          <a:srcRect b="0" l="0" r="0" t="0"/>
          <a:stretch/>
        </p:blipFill>
        <p:spPr>
          <a:xfrm>
            <a:off x="5737659" y="945427"/>
            <a:ext cx="3385341" cy="1941357"/>
          </a:xfrm>
          <a:prstGeom prst="rect">
            <a:avLst/>
          </a:prstGeom>
          <a:noFill/>
          <a:ln>
            <a:noFill/>
          </a:ln>
        </p:spPr>
      </p:pic>
      <p:sp>
        <p:nvSpPr>
          <p:cNvPr id="181" name="Google Shape;181;p1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Twitter</a:t>
            </a:r>
            <a:endParaRPr i="1"/>
          </a:p>
        </p:txBody>
      </p:sp>
      <p:sp>
        <p:nvSpPr>
          <p:cNvPr id="182" name="Google Shape;182;p19"/>
          <p:cNvSpPr txBox="1"/>
          <p:nvPr>
            <p:ph idx="1" type="body"/>
          </p:nvPr>
        </p:nvSpPr>
        <p:spPr>
          <a:xfrm>
            <a:off x="451976" y="1243333"/>
            <a:ext cx="8080464"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200"/>
              <a:buNone/>
            </a:pPr>
            <a:r>
              <a:rPr lang="lv-LV" sz="1200"/>
              <a:t>Vai vērts izmantot? Pavisam noteikti!</a:t>
            </a:r>
            <a:endParaRPr/>
          </a:p>
          <a:p>
            <a:pPr indent="0" lvl="0" marL="0" rtl="0" algn="l">
              <a:lnSpc>
                <a:spcPct val="120000"/>
              </a:lnSpc>
              <a:spcBef>
                <a:spcPts val="600"/>
              </a:spcBef>
              <a:spcAft>
                <a:spcPts val="0"/>
              </a:spcAft>
              <a:buClr>
                <a:schemeClr val="dk1"/>
              </a:buClr>
              <a:buSzPts val="1200"/>
              <a:buNone/>
            </a:pPr>
            <a:r>
              <a:rPr lang="lv-LV" sz="1200"/>
              <a:t>Viens no ietekmīgākajiem medijiem politikā un biznesa vidē.</a:t>
            </a:r>
            <a:endParaRPr/>
          </a:p>
          <a:p>
            <a:pPr indent="0" lvl="0" marL="0" rtl="0" algn="l">
              <a:lnSpc>
                <a:spcPct val="120000"/>
              </a:lnSpc>
              <a:spcBef>
                <a:spcPts val="600"/>
              </a:spcBef>
              <a:spcAft>
                <a:spcPts val="0"/>
              </a:spcAft>
              <a:buClr>
                <a:schemeClr val="dk1"/>
              </a:buClr>
              <a:buSzPts val="1200"/>
              <a:buNone/>
            </a:pPr>
            <a:r>
              <a:rPr lang="lv-LV" sz="1200"/>
              <a:t>Vai esi kādreiz dzirdējis, ka kāds saka: Donalds Tramps paziņoja FB?</a:t>
            </a:r>
            <a:endParaRPr/>
          </a:p>
          <a:p>
            <a:pPr indent="0" lvl="0" marL="0" rtl="0" algn="l">
              <a:lnSpc>
                <a:spcPct val="120000"/>
              </a:lnSpc>
              <a:spcBef>
                <a:spcPts val="600"/>
              </a:spcBef>
              <a:spcAft>
                <a:spcPts val="0"/>
              </a:spcAft>
              <a:buClr>
                <a:schemeClr val="dk1"/>
              </a:buClr>
              <a:buSzPts val="1200"/>
              <a:buNone/>
            </a:pPr>
            <a:r>
              <a:rPr lang="lv-LV" sz="1200"/>
              <a:t>Vai esi dzirdējis, ka Zeļenski paziņo FB? Nē, viņi visi nodod savu ziņu caur Twiiter!</a:t>
            </a:r>
            <a:endParaRPr/>
          </a:p>
          <a:p>
            <a:pPr indent="0" lvl="0" marL="0" rtl="0" algn="l">
              <a:lnSpc>
                <a:spcPct val="120000"/>
              </a:lnSpc>
              <a:spcBef>
                <a:spcPts val="600"/>
              </a:spcBef>
              <a:spcAft>
                <a:spcPts val="0"/>
              </a:spcAft>
              <a:buClr>
                <a:schemeClr val="dk1"/>
              </a:buClr>
              <a:buSzPts val="1200"/>
              <a:buNone/>
            </a:pPr>
            <a:r>
              <a:rPr lang="lv-LV" sz="1200"/>
              <a:t>Īlona Maska tvīti...</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r>
              <a:t/>
            </a:r>
            <a:endParaRPr/>
          </a:p>
        </p:txBody>
      </p:sp>
      <p:pic>
        <p:nvPicPr>
          <p:cNvPr id="183" name="Google Shape;183;p19"/>
          <p:cNvPicPr preferRelativeResize="0"/>
          <p:nvPr/>
        </p:nvPicPr>
        <p:blipFill rotWithShape="1">
          <a:blip r:embed="rId5">
            <a:alphaModFix/>
          </a:blip>
          <a:srcRect b="0" l="0" r="0" t="0"/>
          <a:stretch/>
        </p:blipFill>
        <p:spPr>
          <a:xfrm>
            <a:off x="323528" y="2793051"/>
            <a:ext cx="3566227" cy="20729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ctrTitle"/>
          </p:nvPr>
        </p:nvSpPr>
        <p:spPr>
          <a:xfrm>
            <a:off x="571472" y="2143122"/>
            <a:ext cx="7486648" cy="110251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b="1" lang="lv-LV"/>
              <a:t>DIGITĀLAIS MĀRKETINGS</a:t>
            </a:r>
            <a:endParaRPr b="1"/>
          </a:p>
        </p:txBody>
      </p:sp>
      <p:sp>
        <p:nvSpPr>
          <p:cNvPr id="67" name="Google Shape;67;p2"/>
          <p:cNvSpPr txBox="1"/>
          <p:nvPr>
            <p:ph idx="1" type="subTitle"/>
          </p:nvPr>
        </p:nvSpPr>
        <p:spPr>
          <a:xfrm>
            <a:off x="571472" y="3429006"/>
            <a:ext cx="7529538" cy="13573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1600"/>
              <a:buNone/>
            </a:pPr>
            <a:r>
              <a:rPr lang="lv-LV"/>
              <a:t>Mg. Inta Ozola</a:t>
            </a:r>
            <a:endParaRPr/>
          </a:p>
        </p:txBody>
      </p:sp>
      <p:sp>
        <p:nvSpPr>
          <p:cNvPr id="68" name="Google Shape;68;p2"/>
          <p:cNvSpPr/>
          <p:nvPr/>
        </p:nvSpPr>
        <p:spPr>
          <a:xfrm>
            <a:off x="695358" y="3143254"/>
            <a:ext cx="1876378" cy="714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Twitter</a:t>
            </a:r>
            <a:endParaRPr i="1"/>
          </a:p>
        </p:txBody>
      </p:sp>
      <p:sp>
        <p:nvSpPr>
          <p:cNvPr id="189" name="Google Shape;189;p20"/>
          <p:cNvSpPr txBox="1"/>
          <p:nvPr>
            <p:ph idx="1" type="body"/>
          </p:nvPr>
        </p:nvSpPr>
        <p:spPr>
          <a:xfrm>
            <a:off x="451976" y="1243333"/>
            <a:ext cx="6686568"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r>
              <a:t/>
            </a:r>
            <a:endParaRPr/>
          </a:p>
        </p:txBody>
      </p:sp>
      <p:pic>
        <p:nvPicPr>
          <p:cNvPr id="190" name="Google Shape;190;p20"/>
          <p:cNvPicPr preferRelativeResize="0"/>
          <p:nvPr/>
        </p:nvPicPr>
        <p:blipFill rotWithShape="1">
          <a:blip r:embed="rId3">
            <a:alphaModFix/>
          </a:blip>
          <a:srcRect b="0" l="0" r="0" t="0"/>
          <a:stretch/>
        </p:blipFill>
        <p:spPr>
          <a:xfrm>
            <a:off x="3764779" y="567080"/>
            <a:ext cx="4715149" cy="1230699"/>
          </a:xfrm>
          <a:prstGeom prst="rect">
            <a:avLst/>
          </a:prstGeom>
          <a:noFill/>
          <a:ln>
            <a:noFill/>
          </a:ln>
        </p:spPr>
      </p:pic>
      <p:pic>
        <p:nvPicPr>
          <p:cNvPr id="191" name="Google Shape;191;p20"/>
          <p:cNvPicPr preferRelativeResize="0"/>
          <p:nvPr/>
        </p:nvPicPr>
        <p:blipFill rotWithShape="1">
          <a:blip r:embed="rId4">
            <a:alphaModFix/>
          </a:blip>
          <a:srcRect b="0" l="0" r="0" t="0"/>
          <a:stretch/>
        </p:blipFill>
        <p:spPr>
          <a:xfrm>
            <a:off x="1013785" y="1998554"/>
            <a:ext cx="2419943" cy="2787774"/>
          </a:xfrm>
          <a:prstGeom prst="rect">
            <a:avLst/>
          </a:prstGeom>
          <a:noFill/>
          <a:ln>
            <a:noFill/>
          </a:ln>
        </p:spPr>
      </p:pic>
      <p:pic>
        <p:nvPicPr>
          <p:cNvPr id="192" name="Google Shape;192;p20"/>
          <p:cNvPicPr preferRelativeResize="0"/>
          <p:nvPr/>
        </p:nvPicPr>
        <p:blipFill rotWithShape="1">
          <a:blip r:embed="rId5">
            <a:alphaModFix/>
          </a:blip>
          <a:srcRect b="0" l="0" r="0" t="0"/>
          <a:stretch/>
        </p:blipFill>
        <p:spPr>
          <a:xfrm>
            <a:off x="3707904" y="1981776"/>
            <a:ext cx="4772025" cy="274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Ko vēlamies panākt?</a:t>
            </a:r>
            <a:endParaRPr/>
          </a:p>
        </p:txBody>
      </p:sp>
      <p:pic>
        <p:nvPicPr>
          <p:cNvPr id="198" name="Google Shape;198;p21"/>
          <p:cNvPicPr preferRelativeResize="0"/>
          <p:nvPr>
            <p:ph idx="1" type="body"/>
          </p:nvPr>
        </p:nvPicPr>
        <p:blipFill rotWithShape="1">
          <a:blip r:embed="rId3">
            <a:alphaModFix/>
          </a:blip>
          <a:srcRect b="0" l="0" r="0" t="0"/>
          <a:stretch/>
        </p:blipFill>
        <p:spPr>
          <a:xfrm>
            <a:off x="1115616" y="1226776"/>
            <a:ext cx="6686568" cy="35595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Targetēšana (mērķēšana)</a:t>
            </a:r>
            <a:endParaRPr/>
          </a:p>
        </p:txBody>
      </p:sp>
      <p:pic>
        <p:nvPicPr>
          <p:cNvPr id="204" name="Google Shape;204;p22"/>
          <p:cNvPicPr preferRelativeResize="0"/>
          <p:nvPr/>
        </p:nvPicPr>
        <p:blipFill rotWithShape="1">
          <a:blip r:embed="rId3">
            <a:alphaModFix/>
          </a:blip>
          <a:srcRect b="0" l="0" r="0" t="0"/>
          <a:stretch/>
        </p:blipFill>
        <p:spPr>
          <a:xfrm>
            <a:off x="2771800" y="4074849"/>
            <a:ext cx="2907640" cy="914432"/>
          </a:xfrm>
          <a:prstGeom prst="rect">
            <a:avLst/>
          </a:prstGeom>
          <a:noFill/>
          <a:ln>
            <a:noFill/>
          </a:ln>
        </p:spPr>
      </p:pic>
      <p:pic>
        <p:nvPicPr>
          <p:cNvPr id="205" name="Google Shape;205;p22"/>
          <p:cNvPicPr preferRelativeResize="0"/>
          <p:nvPr/>
        </p:nvPicPr>
        <p:blipFill rotWithShape="1">
          <a:blip r:embed="rId4">
            <a:alphaModFix/>
          </a:blip>
          <a:srcRect b="0" l="0" r="0" t="0"/>
          <a:stretch/>
        </p:blipFill>
        <p:spPr>
          <a:xfrm>
            <a:off x="4779752" y="1707655"/>
            <a:ext cx="3959564" cy="1872206"/>
          </a:xfrm>
          <a:prstGeom prst="rect">
            <a:avLst/>
          </a:prstGeom>
          <a:noFill/>
          <a:ln>
            <a:noFill/>
          </a:ln>
        </p:spPr>
      </p:pic>
      <p:pic>
        <p:nvPicPr>
          <p:cNvPr id="206" name="Google Shape;206;p22"/>
          <p:cNvPicPr preferRelativeResize="0"/>
          <p:nvPr/>
        </p:nvPicPr>
        <p:blipFill rotWithShape="1">
          <a:blip r:embed="rId5">
            <a:alphaModFix/>
          </a:blip>
          <a:srcRect b="0" l="0" r="0" t="0"/>
          <a:stretch/>
        </p:blipFill>
        <p:spPr>
          <a:xfrm>
            <a:off x="280317" y="1676668"/>
            <a:ext cx="3996704" cy="1903193"/>
          </a:xfrm>
          <a:prstGeom prst="rect">
            <a:avLst/>
          </a:prstGeom>
          <a:noFill/>
          <a:ln>
            <a:noFill/>
          </a:ln>
        </p:spPr>
      </p:pic>
      <p:sp>
        <p:nvSpPr>
          <p:cNvPr id="207" name="Google Shape;207;p22"/>
          <p:cNvSpPr txBox="1"/>
          <p:nvPr/>
        </p:nvSpPr>
        <p:spPr>
          <a:xfrm>
            <a:off x="280317" y="1226466"/>
            <a:ext cx="2880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800" u="none" cap="none" strike="noStrike">
                <a:solidFill>
                  <a:schemeClr val="dk1"/>
                </a:solidFill>
                <a:latin typeface="Calibri"/>
                <a:ea typeface="Calibri"/>
                <a:cs typeface="Calibri"/>
                <a:sym typeface="Calibri"/>
              </a:rPr>
              <a:t>Pēc demogrāfijas</a:t>
            </a:r>
            <a:endParaRPr/>
          </a:p>
        </p:txBody>
      </p:sp>
      <p:sp>
        <p:nvSpPr>
          <p:cNvPr id="208" name="Google Shape;208;p22"/>
          <p:cNvSpPr txBox="1"/>
          <p:nvPr/>
        </p:nvSpPr>
        <p:spPr>
          <a:xfrm>
            <a:off x="4779752" y="1206977"/>
            <a:ext cx="2880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v-LV" sz="1800">
                <a:solidFill>
                  <a:schemeClr val="dk1"/>
                </a:solidFill>
                <a:latin typeface="Calibri"/>
                <a:ea typeface="Calibri"/>
                <a:cs typeface="Calibri"/>
                <a:sym typeface="Calibri"/>
              </a:rPr>
              <a:t>Pēc auditorijas interesēm</a:t>
            </a:r>
            <a:endParaRPr/>
          </a:p>
        </p:txBody>
      </p:sp>
      <p:sp>
        <p:nvSpPr>
          <p:cNvPr id="209" name="Google Shape;209;p22"/>
          <p:cNvSpPr txBox="1"/>
          <p:nvPr/>
        </p:nvSpPr>
        <p:spPr>
          <a:xfrm>
            <a:off x="2699792" y="3660731"/>
            <a:ext cx="2880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v-LV" sz="1800">
                <a:solidFill>
                  <a:schemeClr val="dk1"/>
                </a:solidFill>
                <a:latin typeface="Calibri"/>
                <a:ea typeface="Calibri"/>
                <a:cs typeface="Calibri"/>
                <a:sym typeface="Calibri"/>
              </a:rPr>
              <a:t>Pēc Tavas auditorijas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3"/>
          <p:cNvPicPr preferRelativeResize="0"/>
          <p:nvPr>
            <p:ph idx="1" type="body"/>
          </p:nvPr>
        </p:nvPicPr>
        <p:blipFill rotWithShape="1">
          <a:blip r:embed="rId3">
            <a:alphaModFix/>
          </a:blip>
          <a:srcRect b="0" l="0" r="0" t="0"/>
          <a:stretch/>
        </p:blipFill>
        <p:spPr>
          <a:xfrm>
            <a:off x="791580" y="527884"/>
            <a:ext cx="7560840" cy="40877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Reklāmas iespējas </a:t>
            </a:r>
            <a:r>
              <a:rPr i="1" lang="lv-LV"/>
              <a:t>Twitter</a:t>
            </a:r>
            <a:endParaRPr i="1"/>
          </a:p>
        </p:txBody>
      </p:sp>
      <p:sp>
        <p:nvSpPr>
          <p:cNvPr id="220" name="Google Shape;220;p24"/>
          <p:cNvSpPr txBox="1"/>
          <p:nvPr>
            <p:ph idx="1" type="body"/>
          </p:nvPr>
        </p:nvSpPr>
        <p:spPr>
          <a:xfrm>
            <a:off x="457200" y="1500180"/>
            <a:ext cx="6275040"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b="1" lang="lv-LV"/>
              <a:t>Attēlu reklāma </a:t>
            </a:r>
            <a:r>
              <a:rPr lang="lv-LV"/>
              <a:t> - </a:t>
            </a:r>
            <a:r>
              <a:rPr lang="lv-LV" sz="1200"/>
              <a:t>ļauj parādīt tavu zīmolu, produktu vai pakalpojumu ar vienu foto vai ilustrāciju. Tās ir viegli izveidot standarta tvīta formātā, komunicējot uzņēmuma aktuālo ziņojumu. Reklāmas iespējams atzīmēt ar “patīk”, uz tām var atbildēt un tās iespējams “retvītot”, kas mudinās lietotājus uz papildus iesaisti.</a:t>
            </a:r>
            <a:endParaRPr/>
          </a:p>
          <a:p>
            <a:pPr indent="-285750" lvl="0" marL="285750" rtl="0" algn="l">
              <a:lnSpc>
                <a:spcPct val="120000"/>
              </a:lnSpc>
              <a:spcBef>
                <a:spcPts val="600"/>
              </a:spcBef>
              <a:spcAft>
                <a:spcPts val="0"/>
              </a:spcAft>
              <a:buClr>
                <a:schemeClr val="dk1"/>
              </a:buClr>
              <a:buSzPts val="1600"/>
              <a:buFont typeface="Arial"/>
              <a:buChar char="•"/>
            </a:pPr>
            <a:r>
              <a:rPr b="1" lang="lv-LV"/>
              <a:t>Video reklāma </a:t>
            </a:r>
            <a:r>
              <a:rPr lang="lv-LV"/>
              <a:t>- </a:t>
            </a:r>
            <a:r>
              <a:rPr lang="lv-LV" sz="1200"/>
              <a:t>ir mūsdienu populārākā tendence. Šīs reklāmas palīdz noķert auditorijas uzmanību un atspoguļot uzņēmuma piedāvājumu video formātā. Tāpat kā attēla reklāma, šis video parādās Twitter lietotāju laika joslā. Video formātu var izmantot, lai novirzītu lietotāju uz sava uzņēmuma mājaslapu, aplikāciju vai vienkārši aicinātu veikt kādu darbību - piemēram, apmeklēt veikalu.</a:t>
            </a:r>
            <a:endParaRPr/>
          </a:p>
        </p:txBody>
      </p:sp>
      <p:pic>
        <p:nvPicPr>
          <p:cNvPr id="221" name="Google Shape;221;p24"/>
          <p:cNvPicPr preferRelativeResize="0"/>
          <p:nvPr/>
        </p:nvPicPr>
        <p:blipFill rotWithShape="1">
          <a:blip r:embed="rId3">
            <a:alphaModFix/>
          </a:blip>
          <a:srcRect b="0" l="0" r="0" t="0"/>
          <a:stretch/>
        </p:blipFill>
        <p:spPr>
          <a:xfrm>
            <a:off x="6638925" y="727526"/>
            <a:ext cx="2047875" cy="3924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Reklāmas iespējas </a:t>
            </a:r>
            <a:r>
              <a:rPr i="1" lang="lv-LV"/>
              <a:t>Twitter</a:t>
            </a:r>
            <a:endParaRPr i="1"/>
          </a:p>
        </p:txBody>
      </p:sp>
      <p:sp>
        <p:nvSpPr>
          <p:cNvPr id="227" name="Google Shape;227;p25"/>
          <p:cNvSpPr txBox="1"/>
          <p:nvPr>
            <p:ph idx="1" type="body"/>
          </p:nvPr>
        </p:nvSpPr>
        <p:spPr>
          <a:xfrm>
            <a:off x="457200" y="1500180"/>
            <a:ext cx="5987008" cy="3143272"/>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lnSpc>
                <a:spcPct val="120000"/>
              </a:lnSpc>
              <a:spcBef>
                <a:spcPts val="0"/>
              </a:spcBef>
              <a:spcAft>
                <a:spcPts val="0"/>
              </a:spcAft>
              <a:buClr>
                <a:schemeClr val="dk1"/>
              </a:buClr>
              <a:buSzPct val="100000"/>
              <a:buFont typeface="Arial"/>
              <a:buChar char="•"/>
            </a:pPr>
            <a:r>
              <a:rPr b="1" lang="lv-LV"/>
              <a:t>Karuselis - </a:t>
            </a:r>
            <a:r>
              <a:rPr lang="lv-LV" sz="1300"/>
              <a:t>šī reklamēšanās iespēja ļauj pievienot līdz pat 6 attēliem vai video vienā tvītā. Izmanto šo funkciju, lai parādītu vairākus produktus, aktualitātes vai izceltu pašas nozīmīgākās uzņēmuma īpašības.</a:t>
            </a:r>
            <a:endParaRPr/>
          </a:p>
          <a:p>
            <a:pPr indent="-285750" lvl="0" marL="285750" rtl="0" algn="l">
              <a:lnSpc>
                <a:spcPct val="120000"/>
              </a:lnSpc>
              <a:spcBef>
                <a:spcPts val="600"/>
              </a:spcBef>
              <a:spcAft>
                <a:spcPts val="0"/>
              </a:spcAft>
              <a:buClr>
                <a:schemeClr val="dk1"/>
              </a:buClr>
              <a:buSzPct val="100000"/>
              <a:buFont typeface="Arial"/>
              <a:buChar char="•"/>
            </a:pPr>
            <a:r>
              <a:rPr b="1" lang="lv-LV"/>
              <a:t>Twitter “Moments” reklāmas </a:t>
            </a:r>
            <a:r>
              <a:rPr lang="lv-LV"/>
              <a:t>- </a:t>
            </a:r>
            <a:r>
              <a:rPr lang="lv-LV" sz="1300"/>
              <a:t>šis reklāmu tips atļauj pārkāpt Twitter standarta 280 zīmju ierobežojumu un reklamēt tematiski sagrupētu un īpaši noformētu tvītu kolekciju. Tas nozīmē, ka reklāma var būt garāka, ietvert vairākus tvītus, attēlus vai video un sasniegt plašāku auditoriju.</a:t>
            </a:r>
            <a:endParaRPr/>
          </a:p>
          <a:p>
            <a:pPr indent="-285750" lvl="0" marL="285750" rtl="0" algn="l">
              <a:lnSpc>
                <a:spcPct val="120000"/>
              </a:lnSpc>
              <a:spcBef>
                <a:spcPts val="600"/>
              </a:spcBef>
              <a:spcAft>
                <a:spcPts val="0"/>
              </a:spcAft>
              <a:buClr>
                <a:schemeClr val="dk1"/>
              </a:buClr>
              <a:buSzPct val="133333"/>
              <a:buFont typeface="Arial"/>
              <a:buChar char="•"/>
            </a:pPr>
            <a:r>
              <a:rPr b="1" lang="lv-LV"/>
              <a:t>Teksta reklāmas - </a:t>
            </a:r>
            <a:r>
              <a:rPr lang="lv-LV" sz="1300"/>
              <a:t>Nodod auditorijai savu ziņu ar vienkāršu teksta reklāmu tvīta formā. Izmantojot visus standarta Twitter elementus, ieskaitot “Patīk”, “Atbildēt” un “Retvītot”, šīs reklāmas vairāk līdzinās klasiskajam Twitter saturam un labi iederās laika joslā. Tās aizsāks sarunu un paplašinās tvīta sasniedzamību ārpus sekotāju loka, līdz vēlamajai mērķauditorijai.</a:t>
            </a:r>
            <a:endParaRPr sz="1200"/>
          </a:p>
          <a:p>
            <a:pPr indent="0" lvl="0" marL="0" rtl="0" algn="l">
              <a:lnSpc>
                <a:spcPct val="120000"/>
              </a:lnSpc>
              <a:spcBef>
                <a:spcPts val="600"/>
              </a:spcBef>
              <a:spcAft>
                <a:spcPts val="0"/>
              </a:spcAft>
              <a:buClr>
                <a:schemeClr val="dk1"/>
              </a:buClr>
              <a:buSzPct val="133333"/>
              <a:buNone/>
            </a:pPr>
            <a:br>
              <a:rPr lang="lv-LV"/>
            </a:br>
            <a:endParaRPr sz="1200"/>
          </a:p>
        </p:txBody>
      </p:sp>
      <p:pic>
        <p:nvPicPr>
          <p:cNvPr id="228" name="Google Shape;228;p25"/>
          <p:cNvPicPr preferRelativeResize="0"/>
          <p:nvPr/>
        </p:nvPicPr>
        <p:blipFill rotWithShape="1">
          <a:blip r:embed="rId3">
            <a:alphaModFix/>
          </a:blip>
          <a:srcRect b="0" l="0" r="0" t="0"/>
          <a:stretch/>
        </p:blipFill>
        <p:spPr>
          <a:xfrm>
            <a:off x="6732240" y="999750"/>
            <a:ext cx="2095996" cy="36437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Reklāmas iespējas </a:t>
            </a:r>
            <a:r>
              <a:rPr i="1" lang="lv-LV"/>
              <a:t>Twitter</a:t>
            </a:r>
            <a:endParaRPr i="1"/>
          </a:p>
        </p:txBody>
      </p:sp>
      <p:sp>
        <p:nvSpPr>
          <p:cNvPr id="234" name="Google Shape;234;p26"/>
          <p:cNvSpPr txBox="1"/>
          <p:nvPr>
            <p:ph idx="1" type="body"/>
          </p:nvPr>
        </p:nvSpPr>
        <p:spPr>
          <a:xfrm>
            <a:off x="457200" y="1500180"/>
            <a:ext cx="6275040" cy="3143272"/>
          </a:xfrm>
          <a:prstGeom prst="rect">
            <a:avLst/>
          </a:prstGeom>
          <a:noFill/>
          <a:ln>
            <a:noFill/>
          </a:ln>
        </p:spPr>
        <p:txBody>
          <a:bodyPr anchorCtr="0" anchor="t" bIns="45700" lIns="91425" spcFirstLastPara="1" rIns="91425" wrap="square" tIns="45700">
            <a:normAutofit fontScale="70000" lnSpcReduction="20000"/>
          </a:bodyPr>
          <a:lstStyle/>
          <a:p>
            <a:pPr indent="-285750" lvl="0" marL="285750" rtl="0" algn="l">
              <a:lnSpc>
                <a:spcPct val="120000"/>
              </a:lnSpc>
              <a:spcBef>
                <a:spcPts val="0"/>
              </a:spcBef>
              <a:spcAft>
                <a:spcPts val="0"/>
              </a:spcAft>
              <a:buClr>
                <a:schemeClr val="dk1"/>
              </a:buClr>
              <a:buSzPct val="100000"/>
              <a:buFont typeface="Arial"/>
              <a:buChar char="•"/>
            </a:pPr>
            <a:r>
              <a:rPr b="1" lang="lv-LV"/>
              <a:t>Twitter Auditorijas Platforma </a:t>
            </a:r>
            <a:r>
              <a:rPr lang="lv-LV"/>
              <a:t>- šo platformu ir vērts izmantot, ja kampaņas mērķis ir paaugstināt mājaslapas apmeklējumu skaitu vai motivēt lietotājus lejupielādēt uzņēmuma aplikāciju. Kā tas strādā? Twitter auditorijas platforma izvieto tavas kampaņas tūkstošiem citās lietotnēs, ko Twitter lietotāji izmanto katru dienu. Tādā veidā tu ietaupīsi laiku un līdzekļus, manuāli izvietojot rekāmas. </a:t>
            </a:r>
            <a:endParaRPr/>
          </a:p>
          <a:p>
            <a:pPr indent="-285750" lvl="0" marL="285750" rtl="0" algn="l">
              <a:lnSpc>
                <a:spcPct val="120000"/>
              </a:lnSpc>
              <a:spcBef>
                <a:spcPts val="600"/>
              </a:spcBef>
              <a:spcAft>
                <a:spcPts val="0"/>
              </a:spcAft>
              <a:buClr>
                <a:schemeClr val="dk1"/>
              </a:buClr>
              <a:buSzPct val="100000"/>
              <a:buFont typeface="Arial"/>
              <a:buChar char="•"/>
            </a:pPr>
            <a:r>
              <a:rPr b="1" lang="lv-LV"/>
              <a:t>Sekotāju reklāmas </a:t>
            </a:r>
            <a:r>
              <a:rPr lang="lv-LV"/>
              <a:t>- Šis reklāmas veids palīdz paaugstināt uzņēmuma atpazīstamību un piesaistīt jaunus sekotājus, reklamējot tavu kontu atlasītai auditorijai. Tā pamata funkcija ir sekotāju pieauguma un uzņēmuma atpazīstamības veicināšana. Šīs reklāmas parādīsies “Who to follow”, “Search” un “Timeline” sadaļās kā “Sponsorēti tvīti”, paaugstinot iespēju sasniegt tavus potenciālos klientus. </a:t>
            </a:r>
            <a:endParaRPr/>
          </a:p>
          <a:p>
            <a:pPr indent="-285750" lvl="0" marL="285750" rtl="0" algn="l">
              <a:lnSpc>
                <a:spcPct val="120000"/>
              </a:lnSpc>
              <a:spcBef>
                <a:spcPts val="600"/>
              </a:spcBef>
              <a:spcAft>
                <a:spcPts val="0"/>
              </a:spcAft>
              <a:buClr>
                <a:schemeClr val="dk1"/>
              </a:buClr>
              <a:buSzPct val="133333"/>
              <a:buFont typeface="Arial"/>
              <a:buChar char="•"/>
            </a:pPr>
            <a:r>
              <a:rPr b="1" lang="lv-LV"/>
              <a:t>Twitter Live - </a:t>
            </a:r>
            <a:r>
              <a:rPr lang="lv-LV"/>
              <a:t>Šobrīd digitālajā vidē reālā laikā filmēts saturs kļūst arvien populārāks un arī Twitter piedāvā reklamēties ar tiešraides video. Tas mudinās platformas lietotājus iesaistīties un diskutēt par tava uzņēmuma publicēto saturu, kamēr tas ir visaktuālākais. Twitter lietotāji ir aizrautīgi diskusiju piekritēji, tāpēc šī pieeja būs īpaši efektīva attiecīgajā platformā.</a:t>
            </a:r>
            <a:endParaRPr sz="1200"/>
          </a:p>
          <a:p>
            <a:pPr indent="0" lvl="0" marL="0" rtl="0" algn="l">
              <a:lnSpc>
                <a:spcPct val="120000"/>
              </a:lnSpc>
              <a:spcBef>
                <a:spcPts val="600"/>
              </a:spcBef>
              <a:spcAft>
                <a:spcPts val="0"/>
              </a:spcAft>
              <a:buClr>
                <a:schemeClr val="dk1"/>
              </a:buClr>
              <a:buSzPct val="133333"/>
              <a:buNone/>
            </a:pPr>
            <a:br>
              <a:rPr lang="lv-LV"/>
            </a:br>
            <a:endParaRPr sz="1200"/>
          </a:p>
        </p:txBody>
      </p:sp>
      <p:pic>
        <p:nvPicPr>
          <p:cNvPr id="235" name="Google Shape;235;p26"/>
          <p:cNvPicPr preferRelativeResize="0"/>
          <p:nvPr/>
        </p:nvPicPr>
        <p:blipFill rotWithShape="1">
          <a:blip r:embed="rId3">
            <a:alphaModFix/>
          </a:blip>
          <a:srcRect b="0" l="0" r="0" t="0"/>
          <a:stretch/>
        </p:blipFill>
        <p:spPr>
          <a:xfrm>
            <a:off x="6732240" y="915566"/>
            <a:ext cx="2275987" cy="40119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Reklāmas iespējas </a:t>
            </a:r>
            <a:r>
              <a:rPr i="1" lang="lv-LV"/>
              <a:t>Twitter</a:t>
            </a:r>
            <a:endParaRPr i="1"/>
          </a:p>
        </p:txBody>
      </p:sp>
      <p:sp>
        <p:nvSpPr>
          <p:cNvPr id="241" name="Google Shape;241;p27"/>
          <p:cNvSpPr txBox="1"/>
          <p:nvPr>
            <p:ph idx="1" type="body"/>
          </p:nvPr>
        </p:nvSpPr>
        <p:spPr>
          <a:xfrm>
            <a:off x="457200" y="1214422"/>
            <a:ext cx="5482952" cy="3805600"/>
          </a:xfrm>
          <a:prstGeom prst="rect">
            <a:avLst/>
          </a:prstGeom>
          <a:noFill/>
          <a:ln>
            <a:noFill/>
          </a:ln>
        </p:spPr>
        <p:txBody>
          <a:bodyPr anchorCtr="0" anchor="t" bIns="45700" lIns="91425" spcFirstLastPara="1" rIns="91425" wrap="square" tIns="45700">
            <a:normAutofit fontScale="77500" lnSpcReduction="20000"/>
          </a:bodyPr>
          <a:lstStyle/>
          <a:p>
            <a:pPr indent="-285750" lvl="0" marL="285750" rtl="0" algn="l">
              <a:lnSpc>
                <a:spcPct val="120000"/>
              </a:lnSpc>
              <a:spcBef>
                <a:spcPts val="0"/>
              </a:spcBef>
              <a:spcAft>
                <a:spcPts val="0"/>
              </a:spcAft>
              <a:buClr>
                <a:schemeClr val="dk1"/>
              </a:buClr>
              <a:buSzPct val="100000"/>
              <a:buFont typeface="Arial"/>
              <a:buChar char="•"/>
            </a:pPr>
            <a:r>
              <a:rPr b="1" lang="lv-LV"/>
              <a:t>Twitter Auditorijas Platforma </a:t>
            </a:r>
            <a:r>
              <a:rPr lang="lv-LV"/>
              <a:t>- šo platformu ir vērts izmantot, ja kampaņas mērķis ir paaugstināt mājaslapas apmeklējumu skaitu vai motivēt lietotājus lejupielādēt uzņēmuma aplikāciju. Kā tas strādā? Twitter auditorijas platforma izvieto tavas kampaņas tūkstošiem citās lietotnēs, ko Twitter lietotāji izmanto katru dienu. Tādā veidā tu ietaupīsi laiku un līdzekļus, manuāli izvietojot rekāmas. </a:t>
            </a:r>
            <a:endParaRPr/>
          </a:p>
          <a:p>
            <a:pPr indent="-285750" lvl="0" marL="285750" rtl="0" algn="l">
              <a:lnSpc>
                <a:spcPct val="120000"/>
              </a:lnSpc>
              <a:spcBef>
                <a:spcPts val="600"/>
              </a:spcBef>
              <a:spcAft>
                <a:spcPts val="0"/>
              </a:spcAft>
              <a:buClr>
                <a:schemeClr val="dk1"/>
              </a:buClr>
              <a:buSzPct val="100000"/>
              <a:buFont typeface="Arial"/>
              <a:buChar char="•"/>
            </a:pPr>
            <a:r>
              <a:rPr b="1" lang="lv-LV"/>
              <a:t>Sekotāju reklāmas </a:t>
            </a:r>
            <a:r>
              <a:rPr lang="lv-LV"/>
              <a:t>- šis reklāmas veids palīdz paaugstināt uzņēmuma atpazīstamību un piesaistīt jaunus sekotājus, reklamējot tavu kontu atlasītai auditorijai. Tā pamata funkcija ir sekotāju pieauguma un uzņēmuma atpazīstamības veicināšana. Šīs reklāmas parādīsies “Who to follow”, “Search” un “Timeline” sadaļās kā “Sponsorēti tvīti”, paaugstinot iespēju sasniegt tavus potenciālos klientus. </a:t>
            </a:r>
            <a:endParaRPr/>
          </a:p>
          <a:p>
            <a:pPr indent="-285750" lvl="0" marL="285750" rtl="0" algn="l">
              <a:lnSpc>
                <a:spcPct val="120000"/>
              </a:lnSpc>
              <a:spcBef>
                <a:spcPts val="600"/>
              </a:spcBef>
              <a:spcAft>
                <a:spcPts val="0"/>
              </a:spcAft>
              <a:buClr>
                <a:schemeClr val="dk1"/>
              </a:buClr>
              <a:buSzPct val="133333"/>
              <a:buFont typeface="Arial"/>
              <a:buChar char="•"/>
            </a:pPr>
            <a:r>
              <a:rPr b="1" lang="lv-LV"/>
              <a:t>Twitter Live - </a:t>
            </a:r>
            <a:r>
              <a:rPr lang="lv-LV"/>
              <a:t>digitālajā vidē reālā laikā filmēts saturs kļūst arvien populārāks un arī Twitter piedāvā reklamēties ar tiešraides video. Tas mudinās platformas lietotājus iesaistīties un diskutēt par tava uzņēmuma publicēto saturu, kamēr tas ir visaktuālākais. Twitter lietotāji ir aizrautīgi diskusiju piekritēji, tāpēc šī pieeja būs īpaši efektīva attiecīgajā platformā.</a:t>
            </a:r>
            <a:endParaRPr sz="1200"/>
          </a:p>
          <a:p>
            <a:pPr indent="0" lvl="0" marL="0" rtl="0" algn="l">
              <a:lnSpc>
                <a:spcPct val="120000"/>
              </a:lnSpc>
              <a:spcBef>
                <a:spcPts val="600"/>
              </a:spcBef>
              <a:spcAft>
                <a:spcPts val="0"/>
              </a:spcAft>
              <a:buClr>
                <a:schemeClr val="dk1"/>
              </a:buClr>
              <a:buSzPct val="133333"/>
              <a:buNone/>
            </a:pPr>
            <a:br>
              <a:rPr lang="lv-LV"/>
            </a:br>
            <a:endParaRPr sz="1200"/>
          </a:p>
        </p:txBody>
      </p:sp>
      <p:pic>
        <p:nvPicPr>
          <p:cNvPr id="242" name="Google Shape;242;p27"/>
          <p:cNvPicPr preferRelativeResize="0"/>
          <p:nvPr/>
        </p:nvPicPr>
        <p:blipFill rotWithShape="1">
          <a:blip r:embed="rId3">
            <a:alphaModFix/>
          </a:blip>
          <a:srcRect b="0" l="0" r="0" t="0"/>
          <a:stretch/>
        </p:blipFill>
        <p:spPr>
          <a:xfrm>
            <a:off x="5940152" y="1347614"/>
            <a:ext cx="3090139" cy="29369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Reklāmas iespējas </a:t>
            </a:r>
            <a:r>
              <a:rPr i="1" lang="lv-LV"/>
              <a:t>Twitter</a:t>
            </a:r>
            <a:endParaRPr i="1"/>
          </a:p>
        </p:txBody>
      </p:sp>
      <p:sp>
        <p:nvSpPr>
          <p:cNvPr id="248" name="Google Shape;248;p28"/>
          <p:cNvSpPr txBox="1"/>
          <p:nvPr>
            <p:ph idx="1" type="body"/>
          </p:nvPr>
        </p:nvSpPr>
        <p:spPr>
          <a:xfrm>
            <a:off x="457200" y="1214422"/>
            <a:ext cx="5915000" cy="3805600"/>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b="1" lang="lv-LV"/>
              <a:t>Laika joslas iekarošana </a:t>
            </a:r>
            <a:r>
              <a:rPr lang="lv-LV"/>
              <a:t>- </a:t>
            </a:r>
            <a:r>
              <a:rPr lang="lv-LV" sz="1200"/>
              <a:t>tā ir iespēja savu reklāmu izvirzīt kā sarunas galveno tematu un novietot to dienas pirmā tvīta pozīcijā lapas augšpusē. Ņemot vērā, ka cilvēki izmantoTwitter, lai uzzinātu aktuālo, šis ir labs veids kā sevi ielikt prioritārajā aktualitāšu pozīcijā. Kad lietotājs dienā pirmo reizi atvērs Twitter, tava uzņēmuma reklāma būs pirmā, ko viņš ieraudzīs.</a:t>
            </a:r>
            <a:endParaRPr/>
          </a:p>
          <a:p>
            <a:pPr indent="-285750" lvl="0" marL="285750" rtl="0" algn="l">
              <a:lnSpc>
                <a:spcPct val="120000"/>
              </a:lnSpc>
              <a:spcBef>
                <a:spcPts val="600"/>
              </a:spcBef>
              <a:spcAft>
                <a:spcPts val="0"/>
              </a:spcAft>
              <a:buClr>
                <a:schemeClr val="dk1"/>
              </a:buClr>
              <a:buSzPts val="1600"/>
              <a:buFont typeface="Arial"/>
              <a:buChar char="•"/>
            </a:pPr>
            <a:r>
              <a:rPr b="1" lang="lv-LV"/>
              <a:t>Trending sadaļas iekarošana </a:t>
            </a:r>
            <a:r>
              <a:rPr lang="lv-LV"/>
              <a:t>- </a:t>
            </a:r>
            <a:r>
              <a:rPr lang="lv-LV" sz="1200"/>
              <a:t>tāpat kā ir iespēja iekarot laika joslu, var iekarot Twitter Trending sadaļu. Tava reklāma atradīsies kopā ar dienas karstākajiem, populārākajiem tematiem un kļūs par daļu no sarunas.</a:t>
            </a:r>
            <a:endParaRPr/>
          </a:p>
          <a:p>
            <a:pPr indent="0" lvl="0" marL="0" rtl="0" algn="l">
              <a:lnSpc>
                <a:spcPct val="120000"/>
              </a:lnSpc>
              <a:spcBef>
                <a:spcPts val="600"/>
              </a:spcBef>
              <a:spcAft>
                <a:spcPts val="0"/>
              </a:spcAft>
              <a:buClr>
                <a:schemeClr val="dk1"/>
              </a:buClr>
              <a:buSzPts val="1200"/>
              <a:buNone/>
            </a:pPr>
            <a:br>
              <a:rPr lang="lv-LV" sz="1200"/>
            </a:br>
            <a:endParaRPr sz="1200"/>
          </a:p>
          <a:p>
            <a:pPr indent="0" lvl="0" marL="0" rtl="0" algn="l">
              <a:lnSpc>
                <a:spcPct val="120000"/>
              </a:lnSpc>
              <a:spcBef>
                <a:spcPts val="600"/>
              </a:spcBef>
              <a:spcAft>
                <a:spcPts val="0"/>
              </a:spcAft>
              <a:buClr>
                <a:schemeClr val="dk1"/>
              </a:buClr>
              <a:buSzPts val="1600"/>
              <a:buNone/>
            </a:pPr>
            <a:br>
              <a:rPr lang="lv-LV"/>
            </a:br>
            <a:endParaRPr sz="1200"/>
          </a:p>
        </p:txBody>
      </p:sp>
      <p:pic>
        <p:nvPicPr>
          <p:cNvPr id="249" name="Google Shape;249;p28"/>
          <p:cNvPicPr preferRelativeResize="0"/>
          <p:nvPr/>
        </p:nvPicPr>
        <p:blipFill rotWithShape="1">
          <a:blip r:embed="rId3">
            <a:alphaModFix/>
          </a:blip>
          <a:srcRect b="0" l="0" r="0" t="0"/>
          <a:stretch/>
        </p:blipFill>
        <p:spPr>
          <a:xfrm>
            <a:off x="6444208" y="478682"/>
            <a:ext cx="2374938" cy="43076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Reklāmu papildinājumi</a:t>
            </a:r>
            <a:endParaRPr/>
          </a:p>
        </p:txBody>
      </p:sp>
      <p:sp>
        <p:nvSpPr>
          <p:cNvPr id="255" name="Google Shape;255;p29"/>
          <p:cNvSpPr txBox="1"/>
          <p:nvPr>
            <p:ph idx="1" type="body"/>
          </p:nvPr>
        </p:nvSpPr>
        <p:spPr>
          <a:xfrm>
            <a:off x="457200" y="1214422"/>
            <a:ext cx="6686568" cy="3661584"/>
          </a:xfrm>
          <a:prstGeom prst="rect">
            <a:avLst/>
          </a:prstGeom>
          <a:noFill/>
          <a:ln>
            <a:noFill/>
          </a:ln>
        </p:spPr>
        <p:txBody>
          <a:bodyPr anchorCtr="0" anchor="t" bIns="45700" lIns="91425" spcFirstLastPara="1" rIns="91425" wrap="square" tIns="45700">
            <a:normAutofit fontScale="77500" lnSpcReduction="20000"/>
          </a:bodyPr>
          <a:lstStyle/>
          <a:p>
            <a:pPr indent="-285750" lvl="0" marL="285750" rtl="0" algn="l">
              <a:lnSpc>
                <a:spcPct val="120000"/>
              </a:lnSpc>
              <a:spcBef>
                <a:spcPts val="0"/>
              </a:spcBef>
              <a:spcAft>
                <a:spcPts val="0"/>
              </a:spcAft>
              <a:buClr>
                <a:schemeClr val="dk1"/>
              </a:buClr>
              <a:buSzPct val="100000"/>
              <a:buFont typeface="Arial"/>
              <a:buChar char="•"/>
            </a:pPr>
            <a:r>
              <a:rPr b="1" lang="lv-LV"/>
              <a:t>Aptaujas </a:t>
            </a:r>
            <a:r>
              <a:rPr lang="lv-LV"/>
              <a:t>- tā kā Twitter lietotāji ir vienmēr gatavi dalīties ar viedokli, viņi novērtēs, ja ar reklāmu palīdzību parādīsi, ka vēlies uzzināt viņu domas. Tas paaugstinās vēlmi iesaistīties un sekot līdzi tava uzņēmuma aktivitātēm arī nākotnē. </a:t>
            </a:r>
            <a:endParaRPr/>
          </a:p>
          <a:p>
            <a:pPr indent="-285750" lvl="0" marL="285750" rtl="0" algn="l">
              <a:lnSpc>
                <a:spcPct val="120000"/>
              </a:lnSpc>
              <a:spcBef>
                <a:spcPts val="600"/>
              </a:spcBef>
              <a:spcAft>
                <a:spcPts val="0"/>
              </a:spcAft>
              <a:buClr>
                <a:schemeClr val="dk1"/>
              </a:buClr>
              <a:buSzPct val="100000"/>
              <a:buFont typeface="Arial"/>
              <a:buChar char="•"/>
            </a:pPr>
            <a:r>
              <a:rPr b="1" lang="lv-LV"/>
              <a:t>Specializētas mirkļbirkas </a:t>
            </a:r>
            <a:r>
              <a:rPr lang="lv-LV"/>
              <a:t>- mirkļbirkas jeb “hashtags” ir ārkārtīgi svarīga platformas nianse. Izveidojot radošu, interesantu un tematikai atbilstošu mirkļbirku, Twitter lietotāji to var izmantot tālāk, lai atrastu vairāk informāciju par tevis piedāvāto, un lietotu to, diskutējot par tavu uzņēmumu. Viennozīmīgi pastiprinās lietotāju motivāciju iesaistīties.</a:t>
            </a:r>
            <a:endParaRPr/>
          </a:p>
          <a:p>
            <a:pPr indent="-285750" lvl="0" marL="285750" rtl="0" algn="l">
              <a:lnSpc>
                <a:spcPct val="120000"/>
              </a:lnSpc>
              <a:spcBef>
                <a:spcPts val="600"/>
              </a:spcBef>
              <a:spcAft>
                <a:spcPts val="0"/>
              </a:spcAft>
              <a:buClr>
                <a:schemeClr val="dk1"/>
              </a:buClr>
              <a:buSzPct val="100000"/>
              <a:buFont typeface="Arial"/>
              <a:buChar char="•"/>
            </a:pPr>
            <a:r>
              <a:rPr b="1" lang="lv-LV"/>
              <a:t>Sarunas veicināšanas poga </a:t>
            </a:r>
            <a:r>
              <a:rPr lang="lv-LV"/>
              <a:t>- šī funkcija ietver specializētu pogu, kas pievienota tavam tvītam un motivē lietotājus tvītot par tavu zīmolu. Piemēram, “Izmanto mirkļbirku #velesanas un ietvīto savu viedokli.” Uzspiežot uz pogas, tvīta melnraksts ar minēto tekstu tiek izveidots automātiski.</a:t>
            </a:r>
            <a:endParaRPr/>
          </a:p>
          <a:p>
            <a:pPr indent="-285750" lvl="0" marL="285750" rtl="0" algn="l">
              <a:lnSpc>
                <a:spcPct val="120000"/>
              </a:lnSpc>
              <a:spcBef>
                <a:spcPts val="600"/>
              </a:spcBef>
              <a:spcAft>
                <a:spcPts val="0"/>
              </a:spcAft>
              <a:buClr>
                <a:schemeClr val="dk1"/>
              </a:buClr>
              <a:buSzPct val="100000"/>
              <a:buFont typeface="Arial"/>
              <a:buChar char="•"/>
            </a:pPr>
            <a:r>
              <a:rPr b="1" lang="lv-LV"/>
              <a:t>Zīmola paziņojumi </a:t>
            </a:r>
            <a:r>
              <a:rPr lang="lv-LV"/>
              <a:t>- papildus, kad lietotājs ielaikos tavu tvītu, trešās puses lietojumprogramma (IC Group) automātiski publicēs tūlītēju @mention pateicību no jūsu zīmola. Uzstādījumos iespējams arī atzīmēt funkciju, ka tavs profils automātiski retvīto tvītus, kuros pieminēts uzņēmums. Tādā veidā ir iespējams demonstrētpapildus interesi par saviem sekotājiem un palielināt viņu uzticību uzņēmumam. Tomēr ar šo vajadzētu uzmanīties - ja par tavu uzņēmumu tvīto daudz, un ne visi tvīti ir pozitīvi, visticamāk, automātiskā retvītošana nebūs pareizā izvēle.</a:t>
            </a:r>
            <a:endParaRPr/>
          </a:p>
        </p:txBody>
      </p:sp>
      <p:pic>
        <p:nvPicPr>
          <p:cNvPr id="256" name="Google Shape;256;p29"/>
          <p:cNvPicPr preferRelativeResize="0"/>
          <p:nvPr/>
        </p:nvPicPr>
        <p:blipFill rotWithShape="1">
          <a:blip r:embed="rId3">
            <a:alphaModFix/>
          </a:blip>
          <a:srcRect b="0" l="0" r="0" t="0"/>
          <a:stretch/>
        </p:blipFill>
        <p:spPr>
          <a:xfrm>
            <a:off x="7236296" y="1193596"/>
            <a:ext cx="1669713" cy="3286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571472" y="2499742"/>
            <a:ext cx="7772400" cy="66436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400"/>
              <a:buFont typeface="Arial"/>
              <a:buNone/>
            </a:pPr>
            <a:r>
              <a:rPr lang="lv-LV"/>
              <a:t>ALTERNATĪVI DIGITĀLĀ MĀRKETINGA KOMUNIKĀCIJAS KANĀLI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400"/>
              <a:buFont typeface="Arial"/>
              <a:buNone/>
            </a:pPr>
            <a:r>
              <a:rPr lang="lv-LV"/>
              <a:t>PINTEREST</a:t>
            </a:r>
            <a:endParaRPr/>
          </a:p>
        </p:txBody>
      </p:sp>
      <p:pic>
        <p:nvPicPr>
          <p:cNvPr descr="Pinterest (@Pinterest) / Twitter" id="262" name="Google Shape;262;p30"/>
          <p:cNvPicPr preferRelativeResize="0"/>
          <p:nvPr/>
        </p:nvPicPr>
        <p:blipFill rotWithShape="1">
          <a:blip r:embed="rId3">
            <a:alphaModFix/>
          </a:blip>
          <a:srcRect b="0" l="0" r="0" t="0"/>
          <a:stretch/>
        </p:blipFill>
        <p:spPr>
          <a:xfrm>
            <a:off x="6272185" y="428625"/>
            <a:ext cx="2143125" cy="2143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Kas ir </a:t>
            </a:r>
            <a:r>
              <a:rPr i="1" lang="lv-LV"/>
              <a:t>Pinterest</a:t>
            </a:r>
            <a:r>
              <a:rPr lang="lv-LV"/>
              <a:t>?</a:t>
            </a:r>
            <a:endParaRPr/>
          </a:p>
        </p:txBody>
      </p:sp>
      <p:sp>
        <p:nvSpPr>
          <p:cNvPr id="268" name="Google Shape;268;p31"/>
          <p:cNvSpPr txBox="1"/>
          <p:nvPr>
            <p:ph idx="1" type="body"/>
          </p:nvPr>
        </p:nvSpPr>
        <p:spPr>
          <a:xfrm>
            <a:off x="457200" y="1500180"/>
            <a:ext cx="4258816"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Pinterest ir vizuāla platforma, kuras mērķis ir, izmantojot meklēšanas algoritmu, savienot cilvēkus ar tēmām, kas viņiem šķiet interesantas.</a:t>
            </a:r>
            <a:endParaRPr/>
          </a:p>
        </p:txBody>
      </p:sp>
      <p:pic>
        <p:nvPicPr>
          <p:cNvPr id="269" name="Google Shape;269;p31"/>
          <p:cNvPicPr preferRelativeResize="0"/>
          <p:nvPr/>
        </p:nvPicPr>
        <p:blipFill rotWithShape="1">
          <a:blip r:embed="rId3">
            <a:alphaModFix/>
          </a:blip>
          <a:srcRect b="0" l="0" r="0" t="0"/>
          <a:stretch/>
        </p:blipFill>
        <p:spPr>
          <a:xfrm>
            <a:off x="4932040" y="1500180"/>
            <a:ext cx="4067175" cy="2905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Galvenie ieguvumi</a:t>
            </a:r>
            <a:endParaRPr/>
          </a:p>
        </p:txBody>
      </p:sp>
      <p:sp>
        <p:nvSpPr>
          <p:cNvPr id="275" name="Google Shape;275;p32"/>
          <p:cNvSpPr txBox="1"/>
          <p:nvPr>
            <p:ph idx="1" type="body"/>
          </p:nvPr>
        </p:nvSpPr>
        <p:spPr>
          <a:xfrm>
            <a:off x="457200" y="1500180"/>
            <a:ext cx="7787208" cy="3143272"/>
          </a:xfrm>
          <a:prstGeom prst="rect">
            <a:avLst/>
          </a:prstGeom>
          <a:noFill/>
          <a:ln>
            <a:noFill/>
          </a:ln>
        </p:spPr>
        <p:txBody>
          <a:bodyPr anchorCtr="0" anchor="t" bIns="45700" lIns="91425" spcFirstLastPara="1" rIns="91425" wrap="square" tIns="45700">
            <a:normAutofit fontScale="77500"/>
          </a:bodyPr>
          <a:lstStyle/>
          <a:p>
            <a:pPr indent="0" lvl="0" marL="0" rtl="0" algn="l">
              <a:lnSpc>
                <a:spcPct val="120000"/>
              </a:lnSpc>
              <a:spcBef>
                <a:spcPts val="0"/>
              </a:spcBef>
              <a:spcAft>
                <a:spcPts val="0"/>
              </a:spcAft>
              <a:buClr>
                <a:schemeClr val="dk1"/>
              </a:buClr>
              <a:buSzPct val="100000"/>
              <a:buNone/>
            </a:pPr>
            <a:r>
              <a:rPr b="1" lang="lv-LV"/>
              <a:t>Informētības palielināšana </a:t>
            </a:r>
            <a:r>
              <a:rPr lang="lv-LV"/>
              <a:t>- Jūsu produktu attēlu piespraudīšana ļaus patērētājiem atklāt jūsu jaunākos produktus un vieglāk izveidot saikni ar jūsu zīmolu.</a:t>
            </a:r>
            <a:endParaRPr/>
          </a:p>
          <a:p>
            <a:pPr indent="0" lvl="0" marL="0" rtl="0" algn="l">
              <a:lnSpc>
                <a:spcPct val="120000"/>
              </a:lnSpc>
              <a:spcBef>
                <a:spcPts val="600"/>
              </a:spcBef>
              <a:spcAft>
                <a:spcPts val="0"/>
              </a:spcAft>
              <a:buClr>
                <a:schemeClr val="dk1"/>
              </a:buClr>
              <a:buSzPct val="100000"/>
              <a:buNone/>
            </a:pPr>
            <a:r>
              <a:rPr b="1" lang="lv-LV"/>
              <a:t>Paplašināt redzamību </a:t>
            </a:r>
            <a:r>
              <a:rPr lang="lv-LV"/>
              <a:t> - viena no labākajām Pinterest funkcijām tirgotājiem ir satura atkārtota pievienošana. Šādi jūs iegūsiet iespēju, ka citi lietotāji pārpublicēs jūsu saturu un padarīs to redzamu savai auditorijai.</a:t>
            </a:r>
            <a:endParaRPr/>
          </a:p>
          <a:p>
            <a:pPr indent="0" lvl="0" marL="0" rtl="0" algn="l">
              <a:lnSpc>
                <a:spcPct val="120000"/>
              </a:lnSpc>
              <a:spcBef>
                <a:spcPts val="600"/>
              </a:spcBef>
              <a:spcAft>
                <a:spcPts val="0"/>
              </a:spcAft>
              <a:buClr>
                <a:schemeClr val="dk1"/>
              </a:buClr>
              <a:buSzPct val="100000"/>
              <a:buNone/>
            </a:pPr>
            <a:r>
              <a:rPr b="1" lang="lv-LV"/>
              <a:t>Patērētāju vēlmju atklāšana </a:t>
            </a:r>
            <a:r>
              <a:rPr lang="lv-LV"/>
              <a:t>- Pinterest palīdzēs jums uzzināt, ko patērētāji vēlas, pamatojoties uz viņu </a:t>
            </a:r>
            <a:r>
              <a:rPr i="1" lang="lv-LV"/>
              <a:t>dēļiem</a:t>
            </a:r>
            <a:r>
              <a:rPr lang="lv-LV"/>
              <a:t> un saglabātajiem </a:t>
            </a:r>
            <a:r>
              <a:rPr i="1" lang="lv-LV"/>
              <a:t>piniem</a:t>
            </a:r>
            <a:r>
              <a:rPr lang="lv-LV"/>
              <a:t>, un uzzināt, kas viņus iedvesmo. Jūs sapratīsiet cilvēku konkrētās vajadzības un to, kas viņiem patīk, un varēsiet precīzāk’gatavot informāciju savai mēŗka auditorijai.</a:t>
            </a:r>
            <a:endParaRPr b="1"/>
          </a:p>
          <a:p>
            <a:pPr indent="0" lvl="0" marL="0" rtl="0" algn="l">
              <a:lnSpc>
                <a:spcPct val="120000"/>
              </a:lnSpc>
              <a:spcBef>
                <a:spcPts val="600"/>
              </a:spcBef>
              <a:spcAft>
                <a:spcPts val="0"/>
              </a:spcAft>
              <a:buClr>
                <a:schemeClr val="dk1"/>
              </a:buClr>
              <a:buSzPct val="100000"/>
              <a:buNone/>
            </a:pPr>
            <a:r>
              <a:t/>
            </a:r>
            <a:endParaRPr b="1"/>
          </a:p>
          <a:p>
            <a:pPr indent="0" lvl="0" marL="0" rtl="0" algn="l">
              <a:lnSpc>
                <a:spcPct val="120000"/>
              </a:lnSpc>
              <a:spcBef>
                <a:spcPts val="600"/>
              </a:spcBef>
              <a:spcAft>
                <a:spcPts val="0"/>
              </a:spcAft>
              <a:buClr>
                <a:schemeClr val="dk1"/>
              </a:buClr>
              <a:buSzPct val="100000"/>
              <a:buNone/>
            </a:pPr>
            <a:r>
              <a:t/>
            </a:r>
            <a:endParaRPr/>
          </a:p>
          <a:p>
            <a:pPr indent="0" lvl="0" marL="0" rtl="0" algn="l">
              <a:lnSpc>
                <a:spcPct val="120000"/>
              </a:lnSpc>
              <a:spcBef>
                <a:spcPts val="600"/>
              </a:spcBef>
              <a:spcAft>
                <a:spcPts val="0"/>
              </a:spcAft>
              <a:buClr>
                <a:schemeClr val="dk1"/>
              </a:buClr>
              <a:buSzPct val="100000"/>
              <a:buNone/>
            </a:pPr>
            <a:r>
              <a:t/>
            </a:r>
            <a:endParaRPr/>
          </a:p>
          <a:p>
            <a:pPr indent="-184150" lvl="0" marL="285750" rtl="0" algn="l">
              <a:lnSpc>
                <a:spcPct val="120000"/>
              </a:lnSpc>
              <a:spcBef>
                <a:spcPts val="600"/>
              </a:spcBef>
              <a:spcAft>
                <a:spcPts val="0"/>
              </a:spcAft>
              <a:buClr>
                <a:schemeClr val="dk1"/>
              </a:buClr>
              <a:buSzPct val="10000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Dati par </a:t>
            </a:r>
            <a:r>
              <a:rPr i="1" lang="lv-LV"/>
              <a:t>Pinterest</a:t>
            </a:r>
            <a:endParaRPr i="1"/>
          </a:p>
        </p:txBody>
      </p:sp>
      <p:pic>
        <p:nvPicPr>
          <p:cNvPr id="281" name="Google Shape;281;p33"/>
          <p:cNvPicPr preferRelativeResize="0"/>
          <p:nvPr>
            <p:ph idx="1" type="body"/>
          </p:nvPr>
        </p:nvPicPr>
        <p:blipFill rotWithShape="1">
          <a:blip r:embed="rId3">
            <a:alphaModFix/>
          </a:blip>
          <a:srcRect b="0" l="0" r="0" t="0"/>
          <a:stretch/>
        </p:blipFill>
        <p:spPr>
          <a:xfrm>
            <a:off x="611560" y="1214422"/>
            <a:ext cx="7658440" cy="373166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Dati par </a:t>
            </a:r>
            <a:r>
              <a:rPr i="1" lang="lv-LV"/>
              <a:t>Pinterest</a:t>
            </a:r>
            <a:endParaRPr i="1"/>
          </a:p>
        </p:txBody>
      </p:sp>
      <p:pic>
        <p:nvPicPr>
          <p:cNvPr id="287" name="Google Shape;287;p34"/>
          <p:cNvPicPr preferRelativeResize="0"/>
          <p:nvPr>
            <p:ph idx="1" type="body"/>
          </p:nvPr>
        </p:nvPicPr>
        <p:blipFill rotWithShape="1">
          <a:blip r:embed="rId3">
            <a:alphaModFix/>
          </a:blip>
          <a:srcRect b="0" l="0" r="0" t="0"/>
          <a:stretch/>
        </p:blipFill>
        <p:spPr>
          <a:xfrm>
            <a:off x="1259632" y="1375499"/>
            <a:ext cx="5989739" cy="339849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Reklamēšana</a:t>
            </a:r>
            <a:endParaRPr/>
          </a:p>
        </p:txBody>
      </p:sp>
      <p:sp>
        <p:nvSpPr>
          <p:cNvPr id="293" name="Google Shape;293;p35"/>
          <p:cNvSpPr txBox="1"/>
          <p:nvPr>
            <p:ph idx="1" type="body"/>
          </p:nvPr>
        </p:nvSpPr>
        <p:spPr>
          <a:xfrm>
            <a:off x="457200" y="1214422"/>
            <a:ext cx="6686568" cy="3429030"/>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Latvijā šobrīd nav pieejama</a:t>
            </a:r>
            <a:endParaRPr/>
          </a:p>
          <a:p>
            <a:pPr indent="-285750" lvl="0" marL="285750" rtl="0" algn="l">
              <a:lnSpc>
                <a:spcPct val="120000"/>
              </a:lnSpc>
              <a:spcBef>
                <a:spcPts val="600"/>
              </a:spcBef>
              <a:spcAft>
                <a:spcPts val="0"/>
              </a:spcAft>
              <a:buClr>
                <a:schemeClr val="dk1"/>
              </a:buClr>
              <a:buSzPts val="1600"/>
              <a:buFont typeface="Arial"/>
              <a:buChar char="•"/>
            </a:pPr>
            <a:r>
              <a:rPr lang="lv-LV"/>
              <a:t>Kopumā pasaulē plašas reklamēšanas iespējas, īpaši ASV</a:t>
            </a:r>
            <a:endParaRPr/>
          </a:p>
          <a:p>
            <a:pPr indent="-285750" lvl="0" marL="285750" rtl="0" algn="l">
              <a:lnSpc>
                <a:spcPct val="120000"/>
              </a:lnSpc>
              <a:spcBef>
                <a:spcPts val="600"/>
              </a:spcBef>
              <a:spcAft>
                <a:spcPts val="0"/>
              </a:spcAft>
              <a:buClr>
                <a:schemeClr val="dk1"/>
              </a:buClr>
              <a:buSzPts val="1600"/>
              <a:buFont typeface="Arial"/>
              <a:buChar char="•"/>
            </a:pPr>
            <a:r>
              <a:rPr lang="lv-LV"/>
              <a:t>Reklamēšanas platforma līdzīga citiem sociālajiem tīkliem</a:t>
            </a:r>
            <a:endParaRPr/>
          </a:p>
          <a:p>
            <a:pPr indent="0" lvl="0" marL="0" rtl="0" algn="l">
              <a:lnSpc>
                <a:spcPct val="120000"/>
              </a:lnSpc>
              <a:spcBef>
                <a:spcPts val="600"/>
              </a:spcBef>
              <a:spcAft>
                <a:spcPts val="0"/>
              </a:spcAft>
              <a:buClr>
                <a:schemeClr val="dk1"/>
              </a:buClr>
              <a:buSzPts val="1600"/>
              <a:buNone/>
            </a:pPr>
            <a:r>
              <a:t/>
            </a:r>
            <a:endParaRPr/>
          </a:p>
        </p:txBody>
      </p:sp>
      <p:pic>
        <p:nvPicPr>
          <p:cNvPr id="294" name="Google Shape;294;p35"/>
          <p:cNvPicPr preferRelativeResize="0"/>
          <p:nvPr/>
        </p:nvPicPr>
        <p:blipFill rotWithShape="1">
          <a:blip r:embed="rId3">
            <a:alphaModFix/>
          </a:blip>
          <a:srcRect b="0" l="0" r="0" t="0"/>
          <a:stretch/>
        </p:blipFill>
        <p:spPr>
          <a:xfrm>
            <a:off x="223828" y="2456251"/>
            <a:ext cx="4708212" cy="2349857"/>
          </a:xfrm>
          <a:prstGeom prst="rect">
            <a:avLst/>
          </a:prstGeom>
          <a:noFill/>
          <a:ln>
            <a:noFill/>
          </a:ln>
        </p:spPr>
      </p:pic>
      <p:pic>
        <p:nvPicPr>
          <p:cNvPr id="295" name="Google Shape;295;p35"/>
          <p:cNvPicPr preferRelativeResize="0"/>
          <p:nvPr/>
        </p:nvPicPr>
        <p:blipFill rotWithShape="1">
          <a:blip r:embed="rId4">
            <a:alphaModFix/>
          </a:blip>
          <a:srcRect b="0" l="0" r="0" t="0"/>
          <a:stretch/>
        </p:blipFill>
        <p:spPr>
          <a:xfrm>
            <a:off x="5090803" y="2456251"/>
            <a:ext cx="3567113" cy="23383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400"/>
              <a:buFont typeface="Arial"/>
              <a:buNone/>
            </a:pPr>
            <a:r>
              <a:rPr lang="lv-LV"/>
              <a:t>PALDIES PAR UZMANĪBU!</a:t>
            </a:r>
            <a:endParaRPr/>
          </a:p>
        </p:txBody>
      </p:sp>
      <p:sp>
        <p:nvSpPr>
          <p:cNvPr id="301" name="Google Shape;301;p36"/>
          <p:cNvSpPr txBox="1"/>
          <p:nvPr>
            <p:ph idx="1" type="body"/>
          </p:nvPr>
        </p:nvSpPr>
        <p:spPr>
          <a:xfrm>
            <a:off x="642910" y="3732626"/>
            <a:ext cx="7772400" cy="6965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16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Izmantotie avoti</a:t>
            </a:r>
            <a:endParaRPr/>
          </a:p>
        </p:txBody>
      </p:sp>
      <p:sp>
        <p:nvSpPr>
          <p:cNvPr id="307" name="Google Shape;307;p37"/>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20000"/>
              </a:lnSpc>
              <a:spcBef>
                <a:spcPts val="0"/>
              </a:spcBef>
              <a:spcAft>
                <a:spcPts val="0"/>
              </a:spcAft>
              <a:buClr>
                <a:schemeClr val="dk1"/>
              </a:buClr>
              <a:buSzPct val="100000"/>
              <a:buFont typeface="Calibri"/>
              <a:buAutoNum type="arabicPeriod"/>
            </a:pPr>
            <a:r>
              <a:rPr lang="lv-LV" u="sng">
                <a:solidFill>
                  <a:schemeClr val="hlink"/>
                </a:solidFill>
                <a:hlinkClick r:id="rId3"/>
              </a:rPr>
              <a:t>https://datareportal.com/reports/digital-2023-global-overview-report</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u="sng">
                <a:solidFill>
                  <a:schemeClr val="hlink"/>
                </a:solidFill>
                <a:hlinkClick r:id="rId4"/>
              </a:rPr>
              <a:t>https://www.socialmediaexaminer.com/instagram-organic-content-strategy-what-works-in-2023/</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a:t>https://business.twitter.com/en/advertising/formats.html</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u="sng">
                <a:solidFill>
                  <a:schemeClr val="hlink"/>
                </a:solidFill>
                <a:hlinkClick r:id="rId5"/>
              </a:rPr>
              <a:t>https://www.topmedia.lv/post/reklam%C4%93%C5%A1an%C4%81s-iesp%C4%93jas-twitter</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u="sng">
                <a:solidFill>
                  <a:schemeClr val="hlink"/>
                </a:solidFill>
                <a:hlinkClick r:id="rId6"/>
              </a:rPr>
              <a:t>https://blog.twitter.com/en_gb/a/en-gb/2016/5-tips-for-brands-using-moments-on-twitter</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u="sng">
                <a:solidFill>
                  <a:schemeClr val="hlink"/>
                </a:solidFill>
                <a:hlinkClick r:id="rId7"/>
              </a:rPr>
              <a:t>https://sproutsocial.com/insights/twitter-data/</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u="sng">
                <a:solidFill>
                  <a:schemeClr val="hlink"/>
                </a:solidFill>
                <a:hlinkClick r:id="rId8"/>
              </a:rPr>
              <a:t>https://www.ranktracker.com/lv/blog/all-about-pinterest-the-ultimate-guide-seo-facts-stats/</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u="sng">
                <a:solidFill>
                  <a:schemeClr val="hlink"/>
                </a:solidFill>
                <a:hlinkClick r:id="rId9"/>
              </a:rPr>
              <a:t>https://financesonline.com/pinterest-statistics/</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u="sng">
                <a:solidFill>
                  <a:schemeClr val="hlink"/>
                </a:solidFill>
                <a:hlinkClick r:id="rId10"/>
              </a:rPr>
              <a:t>https://blog.hootsuite.com/wp-content/uploads/2023/02/pinterest-statistics-6.png</a:t>
            </a:r>
            <a:endParaRPr/>
          </a:p>
          <a:p>
            <a:pPr indent="-342900" lvl="0" marL="342900" rtl="0" algn="l">
              <a:lnSpc>
                <a:spcPct val="120000"/>
              </a:lnSpc>
              <a:spcBef>
                <a:spcPts val="600"/>
              </a:spcBef>
              <a:spcAft>
                <a:spcPts val="0"/>
              </a:spcAft>
              <a:buClr>
                <a:schemeClr val="dk1"/>
              </a:buClr>
              <a:buSzPct val="100000"/>
              <a:buFont typeface="Calibri"/>
              <a:buAutoNum type="arabicPeriod"/>
            </a:pPr>
            <a:r>
              <a:rPr lang="lv-LV"/>
              <a:t>https://later.com/blog/pinterest-analytics/</a:t>
            </a:r>
            <a:endParaRPr/>
          </a:p>
          <a:p>
            <a:pPr indent="-264160" lvl="0" marL="342900" rtl="0" algn="l">
              <a:lnSpc>
                <a:spcPct val="120000"/>
              </a:lnSpc>
              <a:spcBef>
                <a:spcPts val="600"/>
              </a:spcBef>
              <a:spcAft>
                <a:spcPts val="0"/>
              </a:spcAft>
              <a:buClr>
                <a:schemeClr val="dk1"/>
              </a:buClr>
              <a:buSzPct val="100000"/>
              <a:buFont typeface="Calibri"/>
              <a:buNone/>
            </a:pPr>
            <a:r>
              <a:t/>
            </a:r>
            <a:endParaRPr/>
          </a:p>
          <a:p>
            <a:pPr indent="-264160" lvl="0" marL="342900" rtl="0" algn="l">
              <a:lnSpc>
                <a:spcPct val="120000"/>
              </a:lnSpc>
              <a:spcBef>
                <a:spcPts val="600"/>
              </a:spcBef>
              <a:spcAft>
                <a:spcPts val="0"/>
              </a:spcAft>
              <a:buClr>
                <a:schemeClr val="dk1"/>
              </a:buClr>
              <a:buSzPct val="100000"/>
              <a:buFont typeface="Calibri"/>
              <a:buNone/>
            </a:pPr>
            <a:r>
              <a:t/>
            </a:r>
            <a:endParaRPr/>
          </a:p>
          <a:p>
            <a:pPr indent="-264160" lvl="0" marL="342900" rtl="0" algn="l">
              <a:lnSpc>
                <a:spcPct val="120000"/>
              </a:lnSpc>
              <a:spcBef>
                <a:spcPts val="600"/>
              </a:spcBef>
              <a:spcAft>
                <a:spcPts val="0"/>
              </a:spcAft>
              <a:buClr>
                <a:schemeClr val="dk1"/>
              </a:buClr>
              <a:buSzPct val="100000"/>
              <a:buFont typeface="Calibri"/>
              <a:buNone/>
            </a:pPr>
            <a:r>
              <a:t/>
            </a:r>
            <a:endParaRPr/>
          </a:p>
          <a:p>
            <a:pPr indent="-264160" lvl="0" marL="342900" rtl="0" algn="l">
              <a:lnSpc>
                <a:spcPct val="120000"/>
              </a:lnSpc>
              <a:spcBef>
                <a:spcPts val="600"/>
              </a:spcBef>
              <a:spcAft>
                <a:spcPts val="0"/>
              </a:spcAft>
              <a:buClr>
                <a:schemeClr val="dk1"/>
              </a:buClr>
              <a:buSzPct val="100000"/>
              <a:buFont typeface="Calibri"/>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8"/>
          <p:cNvSpPr txBox="1"/>
          <p:nvPr>
            <p:ph type="ctrTitle"/>
          </p:nvPr>
        </p:nvSpPr>
        <p:spPr>
          <a:xfrm>
            <a:off x="571472" y="2143122"/>
            <a:ext cx="7486648" cy="110251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b="1" lang="lv-LV"/>
              <a:t>PALDIES </a:t>
            </a:r>
            <a:endParaRPr b="1"/>
          </a:p>
        </p:txBody>
      </p:sp>
      <p:sp>
        <p:nvSpPr>
          <p:cNvPr id="313" name="Google Shape;313;p38"/>
          <p:cNvSpPr/>
          <p:nvPr/>
        </p:nvSpPr>
        <p:spPr>
          <a:xfrm>
            <a:off x="695358" y="3143254"/>
            <a:ext cx="1876378" cy="714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38"/>
          <p:cNvSpPr/>
          <p:nvPr/>
        </p:nvSpPr>
        <p:spPr>
          <a:xfrm>
            <a:off x="2857488" y="1571618"/>
            <a:ext cx="5500726"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457200" y="357175"/>
            <a:ext cx="798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Cik sociālos tīklos esi reģistrējies?</a:t>
            </a:r>
            <a:endParaRPr/>
          </a:p>
        </p:txBody>
      </p:sp>
      <p:pic>
        <p:nvPicPr>
          <p:cNvPr id="79" name="Google Shape;79;p4"/>
          <p:cNvPicPr preferRelativeResize="0"/>
          <p:nvPr>
            <p:ph idx="1" type="body"/>
          </p:nvPr>
        </p:nvPicPr>
        <p:blipFill rotWithShape="1">
          <a:blip r:embed="rId3">
            <a:alphaModFix/>
          </a:blip>
          <a:srcRect b="0" l="0" r="0" t="0"/>
          <a:stretch/>
        </p:blipFill>
        <p:spPr>
          <a:xfrm>
            <a:off x="2000232" y="1191924"/>
            <a:ext cx="4104456" cy="35114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Sociālo mediju lietotāji </a:t>
            </a:r>
            <a:endParaRPr/>
          </a:p>
        </p:txBody>
      </p:sp>
      <p:pic>
        <p:nvPicPr>
          <p:cNvPr id="85" name="Google Shape;85;p5"/>
          <p:cNvPicPr preferRelativeResize="0"/>
          <p:nvPr>
            <p:ph idx="1" type="body"/>
          </p:nvPr>
        </p:nvPicPr>
        <p:blipFill rotWithShape="1">
          <a:blip r:embed="rId3">
            <a:alphaModFix/>
          </a:blip>
          <a:srcRect b="0" l="0" r="0" t="0"/>
          <a:stretch/>
        </p:blipFill>
        <p:spPr>
          <a:xfrm>
            <a:off x="1115616" y="1214422"/>
            <a:ext cx="6174180" cy="34924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Sociālo mediju lietotāju skaits Latvijā</a:t>
            </a:r>
            <a:endParaRPr/>
          </a:p>
        </p:txBody>
      </p:sp>
      <p:pic>
        <p:nvPicPr>
          <p:cNvPr id="91" name="Google Shape;91;p6"/>
          <p:cNvPicPr preferRelativeResize="0"/>
          <p:nvPr>
            <p:ph idx="1" type="body"/>
          </p:nvPr>
        </p:nvPicPr>
        <p:blipFill rotWithShape="1">
          <a:blip r:embed="rId3">
            <a:alphaModFix/>
          </a:blip>
          <a:srcRect b="0" l="0" r="0" t="0"/>
          <a:stretch/>
        </p:blipFill>
        <p:spPr>
          <a:xfrm>
            <a:off x="755576" y="1266494"/>
            <a:ext cx="6171442" cy="35198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i="1" lang="lv-LV"/>
              <a:t>Traffic</a:t>
            </a:r>
            <a:r>
              <a:rPr lang="lv-LV"/>
              <a:t> no sociālajiem tīkliem Latvijā</a:t>
            </a:r>
            <a:endParaRPr/>
          </a:p>
        </p:txBody>
      </p:sp>
      <p:pic>
        <p:nvPicPr>
          <p:cNvPr id="97" name="Google Shape;97;p7"/>
          <p:cNvPicPr preferRelativeResize="0"/>
          <p:nvPr>
            <p:ph idx="1" type="body"/>
          </p:nvPr>
        </p:nvPicPr>
        <p:blipFill rotWithShape="1">
          <a:blip r:embed="rId3">
            <a:alphaModFix/>
          </a:blip>
          <a:srcRect b="0" l="0" r="0" t="0"/>
          <a:stretch/>
        </p:blipFill>
        <p:spPr>
          <a:xfrm>
            <a:off x="683568" y="1269721"/>
            <a:ext cx="6264696" cy="35378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Instagram </a:t>
            </a:r>
            <a:r>
              <a:rPr lang="lv-LV"/>
              <a:t>aktualitātes</a:t>
            </a:r>
            <a:endParaRPr/>
          </a:p>
        </p:txBody>
      </p:sp>
      <p:pic>
        <p:nvPicPr>
          <p:cNvPr id="103" name="Google Shape;103;p8"/>
          <p:cNvPicPr preferRelativeResize="0"/>
          <p:nvPr>
            <p:ph idx="1" type="body"/>
          </p:nvPr>
        </p:nvPicPr>
        <p:blipFill rotWithShape="1">
          <a:blip r:embed="rId3">
            <a:alphaModFix/>
          </a:blip>
          <a:srcRect b="0" l="0" r="0" t="0"/>
          <a:stretch/>
        </p:blipFill>
        <p:spPr>
          <a:xfrm>
            <a:off x="4513921" y="987574"/>
            <a:ext cx="4172879" cy="3985426"/>
          </a:xfrm>
          <a:prstGeom prst="rect">
            <a:avLst/>
          </a:prstGeom>
          <a:noFill/>
          <a:ln>
            <a:noFill/>
          </a:ln>
        </p:spPr>
      </p:pic>
      <p:sp>
        <p:nvSpPr>
          <p:cNvPr id="104" name="Google Shape;104;p8"/>
          <p:cNvSpPr txBox="1"/>
          <p:nvPr>
            <p:ph idx="2" type="body"/>
          </p:nvPr>
        </p:nvSpPr>
        <p:spPr>
          <a:xfrm>
            <a:off x="457200" y="1250720"/>
            <a:ext cx="3495700" cy="302300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dk1"/>
              </a:buClr>
              <a:buSzPct val="100000"/>
              <a:buNone/>
            </a:pPr>
            <a:r>
              <a:rPr lang="lv-LV"/>
              <a:t>Sadarbības</a:t>
            </a:r>
            <a:br>
              <a:rPr lang="lv-LV"/>
            </a:br>
            <a:endParaRPr/>
          </a:p>
          <a:p>
            <a:pPr indent="0" lvl="0" marL="0" rtl="0" algn="l">
              <a:lnSpc>
                <a:spcPct val="120000"/>
              </a:lnSpc>
              <a:spcBef>
                <a:spcPts val="600"/>
              </a:spcBef>
              <a:spcAft>
                <a:spcPts val="0"/>
              </a:spcAft>
              <a:buClr>
                <a:schemeClr val="dk1"/>
              </a:buClr>
              <a:buSzPct val="100000"/>
              <a:buNone/>
            </a:pPr>
            <a:r>
              <a:rPr lang="lv-LV" sz="1500"/>
              <a:t>Izmantojot Instagram rīku Sadarbība, varat sadarboties ar citu uzņēmumu vai autoru, lai radītu saturu. </a:t>
            </a:r>
            <a:endParaRPr/>
          </a:p>
          <a:p>
            <a:pPr indent="0" lvl="0" marL="0" rtl="0" algn="l">
              <a:lnSpc>
                <a:spcPct val="120000"/>
              </a:lnSpc>
              <a:spcBef>
                <a:spcPts val="600"/>
              </a:spcBef>
              <a:spcAft>
                <a:spcPts val="0"/>
              </a:spcAft>
              <a:buClr>
                <a:schemeClr val="dk1"/>
              </a:buClr>
              <a:buSzPct val="100000"/>
              <a:buNone/>
            </a:pPr>
            <a:r>
              <a:rPr lang="lv-LV" sz="1500"/>
              <a:t>Kad, izmantojot rīku </a:t>
            </a:r>
            <a:r>
              <a:rPr i="1" lang="lv-LV" sz="1500"/>
              <a:t>Sadarbība</a:t>
            </a:r>
            <a:r>
              <a:rPr lang="lv-LV" sz="1500"/>
              <a:t>, uzaicināt satura veidošanas partneri, ieraksts automātiski tiek parādīts abu kontu režģos. </a:t>
            </a:r>
            <a:endParaRPr/>
          </a:p>
          <a:p>
            <a:pPr indent="0" lvl="0" marL="0" rtl="0" algn="l">
              <a:lnSpc>
                <a:spcPct val="120000"/>
              </a:lnSpc>
              <a:spcBef>
                <a:spcPts val="600"/>
              </a:spcBef>
              <a:spcAft>
                <a:spcPts val="0"/>
              </a:spcAft>
              <a:buClr>
                <a:schemeClr val="dk1"/>
              </a:buClr>
              <a:buSzPct val="100000"/>
              <a:buNone/>
            </a:pPr>
            <a:r>
              <a:rPr lang="lv-LV" sz="1500"/>
              <a:t>Tas var tikt parādīts arī abu kontu sekotāju plūsmās, kas nozīmē, ka šis rīks var viegli palielināt sasniedzamību.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i="1" lang="lv-LV"/>
              <a:t>Instagram </a:t>
            </a:r>
            <a:r>
              <a:rPr lang="lv-LV"/>
              <a:t>aktualitātes</a:t>
            </a:r>
            <a:endParaRPr/>
          </a:p>
        </p:txBody>
      </p:sp>
      <p:sp>
        <p:nvSpPr>
          <p:cNvPr id="110" name="Google Shape;110;p9"/>
          <p:cNvSpPr txBox="1"/>
          <p:nvPr>
            <p:ph idx="2" type="body"/>
          </p:nvPr>
        </p:nvSpPr>
        <p:spPr>
          <a:xfrm>
            <a:off x="457200" y="1250720"/>
            <a:ext cx="3495700"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Hahstags</a:t>
            </a:r>
            <a:br>
              <a:rPr lang="lv-LV"/>
            </a:br>
            <a:endParaRPr/>
          </a:p>
          <a:p>
            <a:pPr indent="0" lvl="0" marL="0" rtl="0" algn="l">
              <a:lnSpc>
                <a:spcPct val="120000"/>
              </a:lnSpc>
              <a:spcBef>
                <a:spcPts val="600"/>
              </a:spcBef>
              <a:spcAft>
                <a:spcPts val="0"/>
              </a:spcAft>
              <a:buClr>
                <a:schemeClr val="dk1"/>
              </a:buClr>
              <a:buSzPts val="1500"/>
              <a:buNone/>
            </a:pPr>
            <a:r>
              <a:rPr lang="lv-LV" sz="1500"/>
              <a:t>Atbilstošu hashtagu pievienošana jūsu saturam palīdz maksimāli palielināt iespējas parādīt jūsu saturu dažādās plūsmās.</a:t>
            </a:r>
            <a:endParaRPr/>
          </a:p>
        </p:txBody>
      </p:sp>
      <p:pic>
        <p:nvPicPr>
          <p:cNvPr id="111" name="Google Shape;111;p9"/>
          <p:cNvPicPr preferRelativeResize="0"/>
          <p:nvPr>
            <p:ph idx="1" type="body"/>
          </p:nvPr>
        </p:nvPicPr>
        <p:blipFill rotWithShape="1">
          <a:blip r:embed="rId3">
            <a:alphaModFix/>
          </a:blip>
          <a:srcRect b="0" l="0" r="0" t="0"/>
          <a:stretch/>
        </p:blipFill>
        <p:spPr>
          <a:xfrm>
            <a:off x="3966220" y="1563638"/>
            <a:ext cx="4733900" cy="27953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2019-03-10T15:44:34Z</dcterms:created>
  <dc:creator>Gundars Strazdiņš</dc:creator>
</cp:coreProperties>
</file>