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4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orient="horz" pos="758">
          <p15:clr>
            <a:srgbClr val="A4A3A4"/>
          </p15:clr>
        </p15:guide>
        <p15:guide id="5" orient="horz" pos="103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3" roundtripDataSignature="AMtx7mj220mMiRnQfeOvzOOKql9OwXvB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4" orient="horz"/>
        <p:guide pos="2880"/>
        <p:guide pos="295"/>
        <p:guide pos="758" orient="horz"/>
        <p:guide pos="103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43" Type="http://customschemas.google.com/relationships/presentationmetadata" Target="meta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38"/>
          <p:cNvSpPr txBox="1"/>
          <p:nvPr>
            <p:ph type="ctrTitle"/>
          </p:nvPr>
        </p:nvSpPr>
        <p:spPr>
          <a:xfrm>
            <a:off x="642910" y="2143122"/>
            <a:ext cx="7486648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 b="1">
                <a:solidFill>
                  <a:srgbClr val="00587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38"/>
          <p:cNvSpPr txBox="1"/>
          <p:nvPr>
            <p:ph idx="1" type="subTitle"/>
          </p:nvPr>
        </p:nvSpPr>
        <p:spPr>
          <a:xfrm>
            <a:off x="642910" y="3429006"/>
            <a:ext cx="7529538" cy="800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Clr>
                <a:srgbClr val="00587E"/>
              </a:buClr>
              <a:buSzPts val="1600"/>
              <a:buNone/>
              <a:defRPr sz="1600">
                <a:solidFill>
                  <a:srgbClr val="00587E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3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3"/>
          <p:cNvSpPr txBox="1"/>
          <p:nvPr>
            <p:ph idx="1" type="body"/>
          </p:nvPr>
        </p:nvSpPr>
        <p:spPr>
          <a:xfrm>
            <a:off x="457200" y="1571617"/>
            <a:ext cx="40386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43"/>
          <p:cNvSpPr txBox="1"/>
          <p:nvPr>
            <p:ph idx="2" type="body"/>
          </p:nvPr>
        </p:nvSpPr>
        <p:spPr>
          <a:xfrm>
            <a:off x="4648200" y="1571617"/>
            <a:ext cx="34957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6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6"/>
          <p:cNvSpPr txBox="1"/>
          <p:nvPr>
            <p:ph idx="1" type="body"/>
          </p:nvPr>
        </p:nvSpPr>
        <p:spPr>
          <a:xfrm>
            <a:off x="457200" y="1500180"/>
            <a:ext cx="6686568" cy="3143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00ACE9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47"/>
          <p:cNvSpPr txBox="1"/>
          <p:nvPr>
            <p:ph type="title"/>
          </p:nvPr>
        </p:nvSpPr>
        <p:spPr>
          <a:xfrm>
            <a:off x="642910" y="2978954"/>
            <a:ext cx="7772400" cy="664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1" sz="34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7"/>
          <p:cNvSpPr txBox="1"/>
          <p:nvPr>
            <p:ph idx="1" type="body"/>
          </p:nvPr>
        </p:nvSpPr>
        <p:spPr>
          <a:xfrm>
            <a:off x="642910" y="3732626"/>
            <a:ext cx="7772400" cy="696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9" name="Google Shape;19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5358" y="714362"/>
            <a:ext cx="947684" cy="94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47"/>
          <p:cNvPicPr preferRelativeResize="0"/>
          <p:nvPr/>
        </p:nvPicPr>
        <p:blipFill rotWithShape="1">
          <a:blip r:embed="rId3">
            <a:alphaModFix/>
          </a:blip>
          <a:srcRect b="0" l="1131" r="80891" t="0"/>
          <a:stretch/>
        </p:blipFill>
        <p:spPr>
          <a:xfrm rot="10800000">
            <a:off x="8858248" y="0"/>
            <a:ext cx="28575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7"/>
          <p:cNvSpPr/>
          <p:nvPr/>
        </p:nvSpPr>
        <p:spPr>
          <a:xfrm>
            <a:off x="695358" y="2071684"/>
            <a:ext cx="947684" cy="714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8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8"/>
          <p:cNvSpPr txBox="1"/>
          <p:nvPr>
            <p:ph idx="1" type="body"/>
          </p:nvPr>
        </p:nvSpPr>
        <p:spPr>
          <a:xfrm>
            <a:off x="457200" y="1571617"/>
            <a:ext cx="40386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48"/>
          <p:cNvSpPr txBox="1"/>
          <p:nvPr>
            <p:ph idx="2" type="body"/>
          </p:nvPr>
        </p:nvSpPr>
        <p:spPr>
          <a:xfrm>
            <a:off x="4648200" y="1571617"/>
            <a:ext cx="34957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9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0"/>
          <p:cNvSpPr txBox="1"/>
          <p:nvPr>
            <p:ph type="ctrTitle"/>
          </p:nvPr>
        </p:nvSpPr>
        <p:spPr>
          <a:xfrm>
            <a:off x="642910" y="2143122"/>
            <a:ext cx="7486648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0"/>
          <p:cNvSpPr txBox="1"/>
          <p:nvPr>
            <p:ph idx="1" type="subTitle"/>
          </p:nvPr>
        </p:nvSpPr>
        <p:spPr>
          <a:xfrm>
            <a:off x="642910" y="3429006"/>
            <a:ext cx="7529538" cy="800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00ACE9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1"/>
          <p:cNvSpPr txBox="1"/>
          <p:nvPr>
            <p:ph type="title"/>
          </p:nvPr>
        </p:nvSpPr>
        <p:spPr>
          <a:xfrm>
            <a:off x="642910" y="2978954"/>
            <a:ext cx="7772400" cy="664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1" sz="34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1"/>
          <p:cNvSpPr txBox="1"/>
          <p:nvPr>
            <p:ph idx="1" type="body"/>
          </p:nvPr>
        </p:nvSpPr>
        <p:spPr>
          <a:xfrm>
            <a:off x="642910" y="3732626"/>
            <a:ext cx="7772400" cy="696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41"/>
          <p:cNvSpPr/>
          <p:nvPr/>
        </p:nvSpPr>
        <p:spPr>
          <a:xfrm>
            <a:off x="695358" y="2071684"/>
            <a:ext cx="947684" cy="714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2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2"/>
          <p:cNvSpPr txBox="1"/>
          <p:nvPr>
            <p:ph idx="1" type="body"/>
          </p:nvPr>
        </p:nvSpPr>
        <p:spPr>
          <a:xfrm>
            <a:off x="457200" y="1500180"/>
            <a:ext cx="6686568" cy="3143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7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 b="0" i="0" sz="3400" u="none" cap="none" strike="noStrike">
                <a:solidFill>
                  <a:srgbClr val="0058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7"/>
          <p:cNvSpPr txBox="1"/>
          <p:nvPr>
            <p:ph idx="1" type="body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/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  <a:defRPr b="0" i="0" sz="3400" u="none" cap="none" strike="noStrike">
                <a:solidFill>
                  <a:srgbClr val="00587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39"/>
          <p:cNvSpPr txBox="1"/>
          <p:nvPr>
            <p:ph idx="1" type="body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urveyanyplace.com/" TargetMode="External"/><Relationship Id="rId4" Type="http://schemas.openxmlformats.org/officeDocument/2006/relationships/image" Target="../media/image2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yoast.com/wordpress/plugins/seo/" TargetMode="External"/><Relationship Id="rId4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lack.com/intl/en-lv/?eu_nc=1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trello.com/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canva.com/learn/business/" TargetMode="External"/><Relationship Id="rId4" Type="http://schemas.openxmlformats.org/officeDocument/2006/relationships/image" Target="../media/image2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4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10" Type="http://schemas.openxmlformats.org/officeDocument/2006/relationships/image" Target="../media/image8.png"/><Relationship Id="rId9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5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6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7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Relationship Id="rId8" Type="http://schemas.openxmlformats.org/officeDocument/2006/relationships/hyperlink" Target="https://ads.google.com/home/?__hstc=20629287.754b776cc5268cbc7a884a5f0a4d6c42.1579268857686.1579268857686.1579268857686.1&amp;__hssc=20629287.1.1579268857687&amp;__hsfp=1496149101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hyperlink" Target="https://blog.hubspot.com/marketing/google-analytics?_ga=2.119414593.993379860.1558305817-1451183703.1557949920" TargetMode="External"/><Relationship Id="rId10" Type="http://schemas.openxmlformats.org/officeDocument/2006/relationships/hyperlink" Target="https://blog.hubspot.com/marketing/google-analytics?_ga=2.119414593.993379860.1558305817-1451183703.1557949920" TargetMode="External"/><Relationship Id="rId13" Type="http://schemas.openxmlformats.org/officeDocument/2006/relationships/image" Target="../media/image28.png"/><Relationship Id="rId12" Type="http://schemas.openxmlformats.org/officeDocument/2006/relationships/hyperlink" Target="https://blog.hubspot.com/marketing/google-analytics?_ga=2.119414593.993379860.1558305817-1451183703.1557949920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4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9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5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6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7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Relationship Id="rId8" Type="http://schemas.openxmlformats.org/officeDocument/2006/relationships/hyperlink" Target="https://analytics.google.com/analytics/web/?authuser=0&amp;__hstc=20629287.754b776cc5268cbc7a884a5f0a4d6c42.1579268857686.1579268857686.1579268857686.1&amp;__hssc=20629287.1.1579268857687&amp;__hsfp=1496149101#/provisio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mailchimp.com/" TargetMode="External"/><Relationship Id="rId4" Type="http://schemas.openxmlformats.org/officeDocument/2006/relationships/image" Target="../media/image12.png"/><Relationship Id="rId5" Type="http://schemas.openxmlformats.org/officeDocument/2006/relationships/image" Target="../media/image1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asana.com/?noredirect" TargetMode="External"/><Relationship Id="rId4" Type="http://schemas.openxmlformats.org/officeDocument/2006/relationships/image" Target="../media/image1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app.buzzsumo.com/content/web" TargetMode="External"/><Relationship Id="rId4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meetedgar.com/" TargetMode="External"/><Relationship Id="rId4" Type="http://schemas.openxmlformats.org/officeDocument/2006/relationships/image" Target="../media/image9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buffer.com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hootsuite.com/" TargetMode="External"/><Relationship Id="rId4" Type="http://schemas.openxmlformats.org/officeDocument/2006/relationships/image" Target="../media/image1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www.hubspot.com/products/marketing/free?_ga=2.123476803.993379860.1558305817-1451183703.1557949920" TargetMode="External"/><Relationship Id="rId4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marketfinder.thinkwithgoogle.com/intl/en/" TargetMode="External"/><Relationship Id="rId4" Type="http://schemas.openxmlformats.org/officeDocument/2006/relationships/image" Target="../media/image2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trends.google.com/trends/?geo=US" TargetMode="External"/><Relationship Id="rId4" Type="http://schemas.openxmlformats.org/officeDocument/2006/relationships/image" Target="../media/image29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www.thinkwithgoogle.com/" TargetMode="External"/><Relationship Id="rId4" Type="http://schemas.openxmlformats.org/officeDocument/2006/relationships/image" Target="../media/image2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ads.google.com/home/tools/keyword-planner/" TargetMode="External"/><Relationship Id="rId4" Type="http://schemas.openxmlformats.org/officeDocument/2006/relationships/image" Target="../media/image2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datastudio.withgoogle.com/" TargetMode="External"/><Relationship Id="rId4" Type="http://schemas.openxmlformats.org/officeDocument/2006/relationships/image" Target="../media/image20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hubspot.com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hrefs.com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useproof.com/?utm_source=hubspot&amp;utm_content=digital-marketing-tools" TargetMode="External"/><Relationship Id="rId4" Type="http://schemas.openxmlformats.org/officeDocument/2006/relationships/hyperlink" Target="https://useproof.com/?utm_source=hubspot&amp;utm_content=digital-marketing-tools" TargetMode="External"/><Relationship Id="rId5" Type="http://schemas.openxmlformats.org/officeDocument/2006/relationships/hyperlink" Target="https://useproof.com/?utm_source=hubspot&amp;utm_content=digital-marketing-tools" TargetMode="External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/>
          <p:nvPr>
            <p:ph type="ctrTitle"/>
          </p:nvPr>
        </p:nvSpPr>
        <p:spPr>
          <a:xfrm>
            <a:off x="611560" y="1995686"/>
            <a:ext cx="684076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2800"/>
              <a:buFont typeface="Arial"/>
              <a:buNone/>
            </a:pPr>
            <a:r>
              <a:rPr lang="lv-LV" sz="2800"/>
              <a:t>Projekts “Digitalizācijas iniciatīvas studiju kvalitātes pilnveidei augstskolu stratēģiskās specializācijas jomās”</a:t>
            </a:r>
            <a:br>
              <a:rPr lang="lv-LV" sz="2800"/>
            </a:br>
            <a:br>
              <a:rPr lang="lv-LV" sz="1000"/>
            </a:br>
            <a:r>
              <a:rPr lang="lv-LV" sz="1800"/>
              <a:t>Projekta Nr. 8.2.3.0/22/A/005</a:t>
            </a:r>
            <a:endParaRPr b="1" sz="1800"/>
          </a:p>
        </p:txBody>
      </p:sp>
      <p:sp>
        <p:nvSpPr>
          <p:cNvPr id="56" name="Google Shape;56;p1"/>
          <p:cNvSpPr txBox="1"/>
          <p:nvPr>
            <p:ph idx="1" type="subTitle"/>
          </p:nvPr>
        </p:nvSpPr>
        <p:spPr>
          <a:xfrm>
            <a:off x="589338" y="4238838"/>
            <a:ext cx="7079006" cy="5715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>
                <a:solidFill>
                  <a:schemeClr val="dk1"/>
                </a:solidFill>
              </a:rPr>
              <a:t>Projekta vadošais partneris – Latvijas Biozinātņu un tehnoloģiju universitāte</a:t>
            </a:r>
            <a:endParaRPr/>
          </a:p>
        </p:txBody>
      </p:sp>
      <p:pic>
        <p:nvPicPr>
          <p:cNvPr descr="C:\Users\KristineTi.TMC_A\Pictures\LV_ID_EU_logo_ansamblis_ESF_RGB.jpg" id="57" name="Google Shape;5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555526"/>
            <a:ext cx="5699125" cy="128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Proof (2) </a:t>
            </a:r>
            <a:endParaRPr/>
          </a:p>
        </p:txBody>
      </p:sp>
      <p:sp>
        <p:nvSpPr>
          <p:cNvPr id="134" name="Google Shape;134;p10"/>
          <p:cNvSpPr txBox="1"/>
          <p:nvPr>
            <p:ph idx="1" type="body"/>
          </p:nvPr>
        </p:nvSpPr>
        <p:spPr>
          <a:xfrm>
            <a:off x="457200" y="1203324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Live Visitor Count and Hot Streak notification </a:t>
            </a:r>
            <a:r>
              <a:rPr lang="lv-LV"/>
              <a:t>paziņojumu funkcijas palielina klientu uztveri par zīmolu un ļauj potenciālajiem lietotājiem uzzināt, kā citi cilvēki reaģē uz produktu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To ir ļoti viegli uzstādīt – </a:t>
            </a:r>
            <a:r>
              <a:rPr i="1" lang="lv-LV"/>
              <a:t>copy</a:t>
            </a:r>
            <a:r>
              <a:rPr lang="lv-LV"/>
              <a:t> un </a:t>
            </a:r>
            <a:r>
              <a:rPr i="1" lang="lv-LV"/>
              <a:t>paste</a:t>
            </a:r>
            <a:r>
              <a:rPr lang="lv-LV"/>
              <a:t> viņu pikseļus savā vietnē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Varat identificēt apmeklētājus un pārbaudīt viņu </a:t>
            </a:r>
            <a:r>
              <a:rPr i="1" lang="lv-LV"/>
              <a:t>traffic</a:t>
            </a:r>
            <a:r>
              <a:rPr lang="lv-LV"/>
              <a:t> pa vietni, kas var palīdzēt optimizēt vietnes dizainu lielākiem reklāmguvumiem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Proof</a:t>
            </a:r>
            <a:r>
              <a:rPr lang="lv-LV"/>
              <a:t> ir integrēts ar iespaidīgu daudzumu citu programmatūras sistēmu un ir optimizēts mobilajām ierīcēm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Easily personalize your website for every visitor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Relevant, personalized experiences are proven to increase conversions</a:t>
            </a:r>
            <a:endParaRPr i="1"/>
          </a:p>
        </p:txBody>
      </p:sp>
      <p:sp>
        <p:nvSpPr>
          <p:cNvPr id="135" name="Google Shape;135;p10"/>
          <p:cNvSpPr/>
          <p:nvPr/>
        </p:nvSpPr>
        <p:spPr>
          <a:xfrm>
            <a:off x="0" y="131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0"/>
          <p:cNvSpPr/>
          <p:nvPr/>
        </p:nvSpPr>
        <p:spPr>
          <a:xfrm>
            <a:off x="0" y="278749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0"/>
          <p:cNvSpPr/>
          <p:nvPr/>
        </p:nvSpPr>
        <p:spPr>
          <a:xfrm>
            <a:off x="0" y="35078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0"/>
          <p:cNvSpPr/>
          <p:nvPr/>
        </p:nvSpPr>
        <p:spPr>
          <a:xfrm>
            <a:off x="0" y="2337317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0"/>
          <p:cNvSpPr/>
          <p:nvPr/>
        </p:nvSpPr>
        <p:spPr>
          <a:xfrm>
            <a:off x="0" y="426395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0"/>
          <p:cNvSpPr/>
          <p:nvPr/>
        </p:nvSpPr>
        <p:spPr>
          <a:xfrm>
            <a:off x="0" y="4703389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Survey Anyplace </a:t>
            </a:r>
            <a:endParaRPr/>
          </a:p>
        </p:txBody>
      </p:sp>
      <p:sp>
        <p:nvSpPr>
          <p:cNvPr id="146" name="Google Shape;146;p11"/>
          <p:cNvSpPr txBox="1"/>
          <p:nvPr>
            <p:ph idx="1" type="body"/>
          </p:nvPr>
        </p:nvSpPr>
        <p:spPr>
          <a:xfrm>
            <a:off x="457200" y="1203324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https://surveyanyplace.com/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Interactive questionnaires without the hassle of a custom-built solution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Survey Anyplace </a:t>
            </a:r>
            <a:r>
              <a:rPr lang="lv-LV"/>
              <a:t>takes the guesswork out of creating a custom experience, gets your questions answered and makes it easy to give something back to your respondents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no bezmaksas līdz  42 $ mēnesī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izveidot savu aptauju, formulēt savus jautājumus un pēc vajadzības iekļaut attēlus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Aptaujas ir vienkāršas, labi izstrādātas un saderīgas ar mobilajām ierīcēm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47" name="Google Shape;147;p11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1"/>
          <p:cNvSpPr/>
          <p:nvPr/>
        </p:nvSpPr>
        <p:spPr>
          <a:xfrm>
            <a:off x="0" y="2213337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32040" y="641359"/>
            <a:ext cx="284039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1"/>
          <p:cNvSpPr/>
          <p:nvPr/>
        </p:nvSpPr>
        <p:spPr>
          <a:xfrm>
            <a:off x="0" y="321982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1"/>
          <p:cNvSpPr/>
          <p:nvPr/>
        </p:nvSpPr>
        <p:spPr>
          <a:xfrm>
            <a:off x="0" y="368789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1"/>
          <p:cNvSpPr/>
          <p:nvPr/>
        </p:nvSpPr>
        <p:spPr>
          <a:xfrm>
            <a:off x="0" y="440797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Yoast </a:t>
            </a:r>
            <a:endParaRPr/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>
            <a:off x="457200" y="1203325"/>
            <a:ext cx="7643192" cy="180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https://yoast.com/wordpress/plugins/seo/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Cena: </a:t>
            </a:r>
            <a:r>
              <a:rPr i="1" lang="lv-LV"/>
              <a:t>WordPress Yoast </a:t>
            </a:r>
            <a:r>
              <a:rPr lang="lv-LV"/>
              <a:t>– bezmaksas, taču maksas prēmiju plāni ir atkarīgi no pārraudzīto vietņu skaita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Yoast – WordPress </a:t>
            </a:r>
            <a:r>
              <a:rPr lang="lv-LV"/>
              <a:t>darbojas gan ar </a:t>
            </a:r>
            <a:r>
              <a:rPr i="1" lang="lv-LV"/>
              <a:t>Gutenberg</a:t>
            </a:r>
            <a:r>
              <a:rPr lang="lv-LV"/>
              <a:t>, gan ar </a:t>
            </a:r>
            <a:r>
              <a:rPr i="1" lang="lv-LV"/>
              <a:t>Classic</a:t>
            </a:r>
            <a:r>
              <a:rPr lang="lv-LV"/>
              <a:t> redaktoru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Yoast</a:t>
            </a:r>
            <a:r>
              <a:rPr lang="lv-LV"/>
              <a:t> palīdz optimizēt saturu meklētājprogrammām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Yoast</a:t>
            </a:r>
            <a:r>
              <a:rPr lang="lv-LV"/>
              <a:t> palīdz izvēlēties veiksmīgāko saturu, koncentrēt atslēgvārdus, lai palīdzētu veidot URL un iekšējās saites, lai iegūtu papildu stimulu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Yoast</a:t>
            </a:r>
            <a:r>
              <a:rPr lang="lv-LV"/>
              <a:t> arī novērtē lapas lasāmību un piešķir tai </a:t>
            </a:r>
            <a:r>
              <a:rPr i="1" lang="lv-LV"/>
              <a:t>Flesch Reading Ease </a:t>
            </a:r>
            <a:r>
              <a:rPr lang="lv-LV"/>
              <a:t>punktu skaitu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Tas tiek atjaunināts ik pēc divām nedēļām, lai atspoguļotu </a:t>
            </a:r>
            <a:r>
              <a:rPr i="1" lang="lv-LV"/>
              <a:t>Google</a:t>
            </a:r>
            <a:r>
              <a:rPr lang="lv-LV"/>
              <a:t> algoritmu, tāpēc vienmēr ir informācija par savu SEO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59" name="Google Shape;159;p12"/>
          <p:cNvSpPr/>
          <p:nvPr/>
        </p:nvSpPr>
        <p:spPr>
          <a:xfrm>
            <a:off x="0" y="177966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32040" y="555526"/>
            <a:ext cx="2782724" cy="51016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2"/>
          <p:cNvSpPr/>
          <p:nvPr/>
        </p:nvSpPr>
        <p:spPr>
          <a:xfrm>
            <a:off x="0" y="29317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>
            <a:off x="0" y="339986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>
            <a:off x="0" y="41199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>
            <a:off x="0" y="45519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Slack </a:t>
            </a:r>
            <a:endParaRPr/>
          </a:p>
        </p:txBody>
      </p:sp>
      <p:sp>
        <p:nvSpPr>
          <p:cNvPr id="171" name="Google Shape;171;p13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https://slack.com/intl/en-lv/?eu_nc=1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bezmaksas maziem vai vidējiem uzņēmumiem, individuāla cenu noteikšana uzņēmumiem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Koncentrē sadarbību starp darbiniekiem un komandām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Rīks tīkla izveidošanai un citu cilvēku satikšanai digitālā mārketinga telpā un dod iespēju pēc vajadzības pievienoties vai atstāt kanālus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Saziņas kanāls, tam ir plaša integrācija ar daudziem citiem rīkiem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72" name="Google Shape;172;p13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13"/>
          <p:cNvPicPr preferRelativeResize="0"/>
          <p:nvPr/>
        </p:nvPicPr>
        <p:blipFill rotWithShape="1">
          <a:blip r:embed="rId4">
            <a:alphaModFix/>
          </a:blip>
          <a:srcRect b="30781" l="21812" r="21521" t="30823"/>
          <a:stretch/>
        </p:blipFill>
        <p:spPr>
          <a:xfrm>
            <a:off x="5724128" y="555839"/>
            <a:ext cx="2141409" cy="755791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3"/>
          <p:cNvSpPr/>
          <p:nvPr/>
        </p:nvSpPr>
        <p:spPr>
          <a:xfrm>
            <a:off x="0" y="29317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>
            <a:off x="0" y="365187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Trello (1) </a:t>
            </a:r>
            <a:endParaRPr/>
          </a:p>
        </p:txBody>
      </p:sp>
      <p:sp>
        <p:nvSpPr>
          <p:cNvPr id="182" name="Google Shape;182;p14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https://trello.com/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no bezmaksas līdz USD 20,83 $ mēnesī uzņēmumam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Trello</a:t>
            </a:r>
            <a:r>
              <a:rPr lang="lv-LV"/>
              <a:t> ir satura pārvaldības rīks, kuru daudzas organizācijas izmanto prāta vētrai un satura stratēģijām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Trello</a:t>
            </a:r>
            <a:r>
              <a:rPr lang="lv-LV"/>
              <a:t> var izmantot vietnē </a:t>
            </a:r>
            <a:r>
              <a:rPr i="1" lang="lv-LV"/>
              <a:t>HubSpot</a:t>
            </a:r>
            <a:r>
              <a:rPr lang="lv-LV"/>
              <a:t>, lai zinātu, kad emuāra ziņas ir paredzētas publicēšanai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83" name="Google Shape;183;p14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4"/>
          <p:cNvSpPr/>
          <p:nvPr/>
        </p:nvSpPr>
        <p:spPr>
          <a:xfrm>
            <a:off x="0" y="2937029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0112" y="564037"/>
            <a:ext cx="2114093" cy="64727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4"/>
          <p:cNvSpPr/>
          <p:nvPr/>
        </p:nvSpPr>
        <p:spPr>
          <a:xfrm>
            <a:off x="0" y="217572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Trello (2) </a:t>
            </a:r>
            <a:endParaRPr/>
          </a:p>
        </p:txBody>
      </p:sp>
      <p:sp>
        <p:nvSpPr>
          <p:cNvPr id="192" name="Google Shape;192;p15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Trello</a:t>
            </a:r>
            <a:r>
              <a:rPr lang="lv-LV"/>
              <a:t> ir pieejams mazām komandām un uzņēmumiem, un tas vizuāli nodrošina prāta vētru un iespēju plānot saturu tiešsaistē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Kartei ir viegli piešķirt vairākus darbiniekus, tāpēc var zināt, kurš ir atbildīgs par piedāvājumu rakstīšanu, rediģēšanu vai pievienošanu ziņai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Lietotāji var izveidot kartes un iekļaut piezīmes par kartes tēmu, kā arī izveidot termiņus un piešķirt tēmas noteiktām komandām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Trello</a:t>
            </a:r>
            <a:r>
              <a:rPr lang="lv-LV"/>
              <a:t> atvieglo sadarbību un nodrošina skaidrību par gatavībā esošajiem projektiem</a:t>
            </a: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0" y="131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0" y="2054741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0" y="343584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0" y="2767383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Canva Business </a:t>
            </a:r>
            <a:endParaRPr/>
          </a:p>
        </p:txBody>
      </p:sp>
      <p:sp>
        <p:nvSpPr>
          <p:cNvPr id="202" name="Google Shape;202;p16"/>
          <p:cNvSpPr txBox="1"/>
          <p:nvPr>
            <p:ph idx="1" type="body"/>
          </p:nvPr>
        </p:nvSpPr>
        <p:spPr>
          <a:xfrm>
            <a:off x="457200" y="1203325"/>
            <a:ext cx="6923112" cy="295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https://www.canva.com/learn/business/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no  bezmaksas līdz 12,95 $ mēnesī vai individuāla cenu noteikšana uzņēmumiem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Canva</a:t>
            </a:r>
            <a:r>
              <a:rPr lang="lv-LV"/>
              <a:t> ir dizaina platforma, kas lietotājiem ļauj izveidot attēlus, izmantojot pielāgotus attēlus, ikonas, formas un fontus no </a:t>
            </a:r>
            <a:r>
              <a:rPr i="1" lang="lv-LV"/>
              <a:t>Canva</a:t>
            </a:r>
            <a:r>
              <a:rPr lang="lv-LV"/>
              <a:t> kataloga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Canva</a:t>
            </a:r>
            <a:r>
              <a:rPr lang="lv-LV"/>
              <a:t> piedāvā estētiski patīkamu un vienkāršu veidu, kā noformēt savus logotipus, prezentācijas, attēlus vai grafikus, pamatojoties uz uzņēmuma vajadzībām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03" name="Google Shape;203;p16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6"/>
          <p:cNvSpPr/>
          <p:nvPr/>
        </p:nvSpPr>
        <p:spPr>
          <a:xfrm>
            <a:off x="0" y="321982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6"/>
          <p:cNvSpPr/>
          <p:nvPr/>
        </p:nvSpPr>
        <p:spPr>
          <a:xfrm>
            <a:off x="0" y="248175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72200" y="482310"/>
            <a:ext cx="1226989" cy="1031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AdWords (1) </a:t>
            </a:r>
            <a:endParaRPr/>
          </a:p>
        </p:txBody>
      </p:sp>
      <p:sp>
        <p:nvSpPr>
          <p:cNvPr id="212" name="Google Shape;212;p17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https://ads.google.com/home/?__hstc=</a:t>
            </a:r>
            <a:br>
              <a:rPr lang="lv-LV" u="sng">
                <a:solidFill>
                  <a:schemeClr val="hlink"/>
                </a:solidFill>
                <a:hlinkClick r:id="rId4"/>
              </a:rPr>
            </a:br>
            <a:r>
              <a:rPr lang="lv-LV" u="sng">
                <a:solidFill>
                  <a:schemeClr val="hlink"/>
                </a:solidFill>
                <a:hlinkClick r:id="rId5"/>
              </a:rPr>
              <a:t>20629287.754b776cc5268cbc7a884a5f0a4d6c42.</a:t>
            </a:r>
            <a:br>
              <a:rPr lang="lv-LV" u="sng">
                <a:solidFill>
                  <a:schemeClr val="hlink"/>
                </a:solidFill>
                <a:hlinkClick r:id="rId6"/>
              </a:rPr>
            </a:br>
            <a:r>
              <a:rPr lang="lv-LV" u="sng">
                <a:solidFill>
                  <a:schemeClr val="hlink"/>
                </a:solidFill>
                <a:hlinkClick r:id="rId7"/>
              </a:rPr>
              <a:t>1579268857686.1579268857686.1579268857686.1&amp;__hssc=</a:t>
            </a:r>
            <a:br>
              <a:rPr lang="lv-LV" u="sng">
                <a:solidFill>
                  <a:schemeClr val="hlink"/>
                </a:solidFill>
                <a:hlinkClick r:id="rId8"/>
              </a:rPr>
            </a:br>
            <a:r>
              <a:rPr lang="lv-LV" u="sng">
                <a:solidFill>
                  <a:schemeClr val="hlink"/>
                </a:solidFill>
                <a:hlinkClick r:id="rId9"/>
              </a:rPr>
              <a:t>20629287.1.1579268857687&amp;__hsfp=1496149101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 </a:t>
            </a:r>
            <a:r>
              <a:rPr i="1" lang="lv-LV"/>
              <a:t>AdWords</a:t>
            </a:r>
            <a:r>
              <a:rPr lang="lv-LV"/>
              <a:t> darbojas, izmantojot ʺmaksas par klikšķiʺ modeli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Google AdWords </a:t>
            </a:r>
            <a:r>
              <a:rPr lang="lv-LV"/>
              <a:t>ir viena no populārākajām iespējām uzņēmuma reklamēšanai </a:t>
            </a:r>
            <a:r>
              <a:rPr i="1" lang="lv-LV"/>
              <a:t>Google</a:t>
            </a:r>
            <a:r>
              <a:rPr lang="lv-LV"/>
              <a:t> meklētājprogrammu rezultātu lapās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Maksājuma pamatā ir vai nu "maksas par klikšķiʺ, vai ʺmaksas par zvanuʺ struktūra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0" y="2661615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7"/>
          <p:cNvSpPr/>
          <p:nvPr/>
        </p:nvSpPr>
        <p:spPr>
          <a:xfrm>
            <a:off x="0" y="383191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7"/>
          <p:cNvSpPr/>
          <p:nvPr/>
        </p:nvSpPr>
        <p:spPr>
          <a:xfrm>
            <a:off x="0" y="3111713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6" name="Google Shape;216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13611" y="519659"/>
            <a:ext cx="836015" cy="1043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AdWords (2) </a:t>
            </a:r>
            <a:endParaRPr/>
          </a:p>
        </p:txBody>
      </p:sp>
      <p:sp>
        <p:nvSpPr>
          <p:cNvPr id="222" name="Google Shape;222;p18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Google AdWords </a:t>
            </a:r>
            <a:r>
              <a:rPr lang="lv-LV"/>
              <a:t>uztur </a:t>
            </a:r>
            <a:r>
              <a:rPr i="1" lang="lv-LV"/>
              <a:t>Google</a:t>
            </a:r>
            <a:r>
              <a:rPr lang="lv-LV"/>
              <a:t> atslēgvārdu plānotāju, kurā var izpētīt, kurus atslēgvārdus iekļaut reklāmā, un citu saturu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iestatīt budžeta griestus tam, cik vēlas tērēt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AdWords</a:t>
            </a:r>
            <a:r>
              <a:rPr lang="lv-LV"/>
              <a:t> ir veids, kā parādīt savus produktus vai pakalpojumus </a:t>
            </a:r>
            <a:r>
              <a:rPr i="1" lang="lv-LV"/>
              <a:t>Google</a:t>
            </a:r>
            <a:r>
              <a:rPr lang="lv-LV"/>
              <a:t> rezultātu lapās ar ļoti specifiskiem jautājumiem, piemēram, kāds meklē “labāko Fitnesa zāli Rīgā”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Protams, var strādāt pie sava SEO un cerēt, ka tas parādīsies organiski – taču var arī solīt cenu par atslēgvārdu un parādīties lapas augšdaļā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0" y="131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0" y="2068633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Analytics</a:t>
            </a:r>
            <a:endParaRPr/>
          </a:p>
        </p:txBody>
      </p:sp>
      <p:sp>
        <p:nvSpPr>
          <p:cNvPr id="231" name="Google Shape;231;p19"/>
          <p:cNvSpPr txBox="1"/>
          <p:nvPr>
            <p:ph idx="1" type="body"/>
          </p:nvPr>
        </p:nvSpPr>
        <p:spPr>
          <a:xfrm>
            <a:off x="457200" y="1203325"/>
            <a:ext cx="7571184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https://analytics.google.com/analytics/web/?authuser=</a:t>
            </a:r>
            <a:br>
              <a:rPr lang="lv-LV" u="sng">
                <a:solidFill>
                  <a:schemeClr val="hlink"/>
                </a:solidFill>
                <a:hlinkClick r:id="rId4"/>
              </a:rPr>
            </a:br>
            <a:r>
              <a:rPr lang="lv-LV" u="sng">
                <a:solidFill>
                  <a:schemeClr val="hlink"/>
                </a:solidFill>
                <a:hlinkClick r:id="rId5"/>
              </a:rPr>
              <a:t>0&amp;__hstc=20629287.754b776cc5268cbc7a884a5f0a4d6c42.</a:t>
            </a:r>
            <a:br>
              <a:rPr lang="lv-LV" u="sng">
                <a:solidFill>
                  <a:schemeClr val="hlink"/>
                </a:solidFill>
                <a:hlinkClick r:id="rId6"/>
              </a:rPr>
            </a:br>
            <a:r>
              <a:rPr lang="lv-LV" u="sng">
                <a:solidFill>
                  <a:schemeClr val="hlink"/>
                </a:solidFill>
                <a:hlinkClick r:id="rId7"/>
              </a:rPr>
              <a:t>1579268857686.1579268857686.1579268857686.1&amp;__hssc=</a:t>
            </a:r>
            <a:br>
              <a:rPr lang="lv-LV" u="sng">
                <a:solidFill>
                  <a:schemeClr val="hlink"/>
                </a:solidFill>
                <a:hlinkClick r:id="rId8"/>
              </a:rPr>
            </a:br>
            <a:r>
              <a:rPr lang="lv-LV" u="sng">
                <a:solidFill>
                  <a:schemeClr val="hlink"/>
                </a:solidFill>
                <a:hlinkClick r:id="rId9"/>
              </a:rPr>
              <a:t>20629287.1.1579268857687&amp;__hsfp=1496149101#/provision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10"/>
              </a:rPr>
              <a:t>https://blog.hubspot.com/marketing/google-analytics?_ga=</a:t>
            </a:r>
            <a:br>
              <a:rPr lang="lv-LV" u="sng">
                <a:solidFill>
                  <a:schemeClr val="hlink"/>
                </a:solidFill>
                <a:hlinkClick r:id="rId11"/>
              </a:rPr>
            </a:br>
            <a:r>
              <a:rPr lang="lv-LV" u="sng">
                <a:solidFill>
                  <a:schemeClr val="hlink"/>
                </a:solidFill>
                <a:hlinkClick r:id="rId12"/>
              </a:rPr>
              <a:t>2.119414593.993379860.1558305817-1451183703.1557949920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Cena: bezmaksas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Visvienkāršākajā līmenī </a:t>
            </a:r>
            <a:r>
              <a:rPr i="1" lang="lv-LV"/>
              <a:t>Google Analytics </a:t>
            </a:r>
            <a:r>
              <a:rPr lang="lv-LV"/>
              <a:t>var parādīt, kurš apmeklē vietni, no kurienes un kurās lapās pavada lielāko daļu laika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uzstādīt mērķus, lai izsekotu reklāmguvumus, izveidotu uzlabotu e-komercijas iestatījumu un izsekotu notikumus, lai uzzinātu vairāk par lietotāju iesaisti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32" name="Google Shape;232;p19"/>
          <p:cNvSpPr/>
          <p:nvPr/>
        </p:nvSpPr>
        <p:spPr>
          <a:xfrm>
            <a:off x="0" y="3381695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0" y="45519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0" y="3831793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1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084168" y="417717"/>
            <a:ext cx="1607681" cy="719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ctrTitle"/>
          </p:nvPr>
        </p:nvSpPr>
        <p:spPr>
          <a:xfrm>
            <a:off x="571472" y="2143122"/>
            <a:ext cx="7486648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b="1" lang="lv-LV"/>
              <a:t>DIGITĀLAIS MĀRKETINGS</a:t>
            </a:r>
            <a:endParaRPr b="1"/>
          </a:p>
        </p:txBody>
      </p:sp>
      <p:sp>
        <p:nvSpPr>
          <p:cNvPr id="63" name="Google Shape;63;p2"/>
          <p:cNvSpPr txBox="1"/>
          <p:nvPr>
            <p:ph idx="1" type="subTitle"/>
          </p:nvPr>
        </p:nvSpPr>
        <p:spPr>
          <a:xfrm>
            <a:off x="571472" y="3429006"/>
            <a:ext cx="7529538" cy="1357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lv-LV"/>
              <a:t>Jolanta Derkevica-Pilskunga, PhD</a:t>
            </a: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MailChimp</a:t>
            </a:r>
            <a:endParaRPr/>
          </a:p>
        </p:txBody>
      </p:sp>
      <p:sp>
        <p:nvSpPr>
          <p:cNvPr id="241" name="Google Shape;241;p20"/>
          <p:cNvSpPr txBox="1"/>
          <p:nvPr>
            <p:ph idx="1" type="body"/>
          </p:nvPr>
        </p:nvSpPr>
        <p:spPr>
          <a:xfrm>
            <a:off x="457200" y="1203325"/>
            <a:ext cx="5554960" cy="1800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https://mailchimp.com/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Cena: pa līmeņiem – no bezmaksas līdz 199 $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MailChimp</a:t>
            </a:r>
            <a:r>
              <a:rPr lang="lv-LV"/>
              <a:t> ir e-pasta mārketinga un sociālās reklāmas rīks, kas paredzēts kampaņu automatizēšanai un vadīšanai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42" name="Google Shape;242;p20"/>
          <p:cNvSpPr/>
          <p:nvPr/>
        </p:nvSpPr>
        <p:spPr>
          <a:xfrm>
            <a:off x="0" y="177966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0"/>
          <p:cNvSpPr/>
          <p:nvPr/>
        </p:nvSpPr>
        <p:spPr>
          <a:xfrm>
            <a:off x="0" y="224769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4" name="Google Shape;24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0192" y="357172"/>
            <a:ext cx="1384290" cy="7278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44208" y="3147814"/>
            <a:ext cx="1701581" cy="1193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1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Asana (1) </a:t>
            </a:r>
            <a:endParaRPr/>
          </a:p>
        </p:txBody>
      </p:sp>
      <p:sp>
        <p:nvSpPr>
          <p:cNvPr id="251" name="Google Shape;251;p21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https://asana.com/?noredirect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no bezmaksas līdz 19,99 $ mēnesī, izmantojot pielāgotas uzņēmuma iespējas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Asana</a:t>
            </a:r>
            <a:r>
              <a:rPr lang="lv-LV"/>
              <a:t> ir sadarbības darbplūsmas pārvaldības sistēma ar vizuālu uzsvaru, kas paredzēta, lai racionalizētu un atdalītu informāciju un mērķus starp komandām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52" name="Google Shape;252;p21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21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2160" y="267494"/>
            <a:ext cx="1584176" cy="83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2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Asana (2) </a:t>
            </a:r>
            <a:endParaRPr/>
          </a:p>
        </p:txBody>
      </p:sp>
      <p:sp>
        <p:nvSpPr>
          <p:cNvPr id="260" name="Google Shape;260;p22"/>
          <p:cNvSpPr txBox="1"/>
          <p:nvPr>
            <p:ph idx="1" type="body"/>
          </p:nvPr>
        </p:nvSpPr>
        <p:spPr>
          <a:xfrm>
            <a:off x="457200" y="1635125"/>
            <a:ext cx="6923112" cy="3096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reģistrēt un vizualizēt pabeigtos projektus;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kartēt termiņus un sakārtot prioritātes uzdevumos;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piešķirt uzdevumus noteiktiem komandas locekļiem;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ziņot par projektiem;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1" lang="lv-LV"/>
              <a:t>portfolios</a:t>
            </a:r>
            <a:r>
              <a:rPr lang="lv-LV"/>
              <a:t> funkcija ļauj izsekot katra projekta statusam, nodrošinot, ka komandas locekļiem ir atbalsts un motivācija savlaicīgi iziet no viņu digitālā mārketinga iniciatīvām utt.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61" name="Google Shape;261;p22"/>
          <p:cNvSpPr/>
          <p:nvPr/>
        </p:nvSpPr>
        <p:spPr>
          <a:xfrm>
            <a:off x="0" y="1193132"/>
            <a:ext cx="3923928" cy="369332"/>
          </a:xfrm>
          <a:prstGeom prst="rect">
            <a:avLst/>
          </a:prstGeom>
          <a:solidFill>
            <a:srgbClr val="C5D8F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lv-LV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Asana</a:t>
            </a:r>
            <a:r>
              <a:rPr b="0" i="0" lang="lv-LV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ļauj: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BuzzSumo (1) </a:t>
            </a:r>
            <a:endParaRPr/>
          </a:p>
        </p:txBody>
      </p:sp>
      <p:sp>
        <p:nvSpPr>
          <p:cNvPr id="267" name="Google Shape;267;p23"/>
          <p:cNvSpPr txBox="1"/>
          <p:nvPr>
            <p:ph idx="1" type="body"/>
          </p:nvPr>
        </p:nvSpPr>
        <p:spPr>
          <a:xfrm>
            <a:off x="457200" y="1203325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https://app.buzzsumo.com/content/web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no 79 $ mēnesī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BuzzSumo</a:t>
            </a:r>
            <a:r>
              <a:rPr lang="lv-LV"/>
              <a:t> ir unikāls satura izpētes rīks, kas identificē galvenos ietekmētājus nozarē un palīdz ar tiem sazināties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meklēt aktuālas tēmas un definēt meklēšanas darbības jomu, lai ģenerētu gan mūžzaļo saturu, gan tendenciozo saturu, kas paredzēts vēlamajai auditorijai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apskatīt sava satura analītiku un sociālās norādes un pēc tam attiecīgi izmērīt veiktspēju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68" name="Google Shape;268;p23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3"/>
          <p:cNvSpPr/>
          <p:nvPr/>
        </p:nvSpPr>
        <p:spPr>
          <a:xfrm>
            <a:off x="0" y="217576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0" name="Google Shape;27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8104" y="555526"/>
            <a:ext cx="2177878" cy="1134458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23"/>
          <p:cNvSpPr/>
          <p:nvPr/>
        </p:nvSpPr>
        <p:spPr>
          <a:xfrm>
            <a:off x="0" y="397592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3"/>
          <p:cNvSpPr/>
          <p:nvPr/>
        </p:nvSpPr>
        <p:spPr>
          <a:xfrm>
            <a:off x="0" y="29317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4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BuzzSumo (2) </a:t>
            </a:r>
            <a:endParaRPr/>
          </a:p>
        </p:txBody>
      </p:sp>
      <p:pic>
        <p:nvPicPr>
          <p:cNvPr id="278" name="Google Shape;278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15" y="1203325"/>
            <a:ext cx="5717990" cy="3403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MeetEdgar </a:t>
            </a:r>
            <a:endParaRPr/>
          </a:p>
        </p:txBody>
      </p:sp>
      <p:sp>
        <p:nvSpPr>
          <p:cNvPr id="284" name="Google Shape;284;p25"/>
          <p:cNvSpPr txBox="1"/>
          <p:nvPr>
            <p:ph idx="1" type="body"/>
          </p:nvPr>
        </p:nvSpPr>
        <p:spPr>
          <a:xfrm>
            <a:off x="457200" y="1203325"/>
            <a:ext cx="836327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https://meetedgar.com/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49 $ mēnesī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MeetEdgar</a:t>
            </a:r>
            <a:r>
              <a:rPr lang="lv-LV"/>
              <a:t> ir sociālo mediju pārvaldības rīks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Izmantojot pārlūka paplašinājumu, tas var rakstīt ziņas un no publicētā satura izvilkt līdz pieciem svarīgiem akcentiem, lai varētu tos viegli kopīgot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kārtot savu saturu kategorijās un izlemt, kad vēlas kopīgot saturu no katras kategorijas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Ļauj ieplānot ziņas 24 stundas diennaktī un katru dienu, un, ja atlase beidzas, tā iepriekšējās ziņas tiks atlasītas un atkārtoti koplietotas, tās var sākt un pārtraukt jebkurā laikā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MeetEdgar</a:t>
            </a:r>
            <a:r>
              <a:rPr lang="lv-LV"/>
              <a:t> ir integrēts ar </a:t>
            </a:r>
            <a:r>
              <a:rPr i="1" lang="lv-LV"/>
              <a:t>LinkedIn</a:t>
            </a:r>
            <a:r>
              <a:rPr lang="lv-LV"/>
              <a:t>, </a:t>
            </a:r>
            <a:r>
              <a:rPr i="1" lang="lv-LV"/>
              <a:t>Twitter</a:t>
            </a:r>
            <a:r>
              <a:rPr lang="lv-LV"/>
              <a:t>, </a:t>
            </a:r>
            <a:r>
              <a:rPr i="1" lang="lv-LV"/>
              <a:t>Facebook</a:t>
            </a:r>
            <a:r>
              <a:rPr lang="lv-LV"/>
              <a:t> un </a:t>
            </a:r>
            <a:r>
              <a:rPr i="1" lang="lv-LV"/>
              <a:t>Instagram</a:t>
            </a:r>
            <a:endParaRPr i="1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85" name="Google Shape;285;p25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5"/>
          <p:cNvSpPr/>
          <p:nvPr/>
        </p:nvSpPr>
        <p:spPr>
          <a:xfrm>
            <a:off x="0" y="257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5"/>
          <p:cNvSpPr/>
          <p:nvPr/>
        </p:nvSpPr>
        <p:spPr>
          <a:xfrm>
            <a:off x="0" y="469600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25"/>
          <p:cNvSpPr/>
          <p:nvPr/>
        </p:nvSpPr>
        <p:spPr>
          <a:xfrm>
            <a:off x="0" y="325572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9" name="Google Shape;28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72200" y="292337"/>
            <a:ext cx="1292027" cy="1292027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5"/>
          <p:cNvSpPr/>
          <p:nvPr/>
        </p:nvSpPr>
        <p:spPr>
          <a:xfrm>
            <a:off x="0" y="368781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5"/>
          <p:cNvSpPr/>
          <p:nvPr/>
        </p:nvSpPr>
        <p:spPr>
          <a:xfrm>
            <a:off x="0" y="21576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Buffer</a:t>
            </a:r>
            <a:endParaRPr/>
          </a:p>
        </p:txBody>
      </p:sp>
      <p:sp>
        <p:nvSpPr>
          <p:cNvPr id="297" name="Google Shape;297;p26"/>
          <p:cNvSpPr txBox="1"/>
          <p:nvPr>
            <p:ph idx="1" type="body"/>
          </p:nvPr>
        </p:nvSpPr>
        <p:spPr>
          <a:xfrm>
            <a:off x="457200" y="1203325"/>
            <a:ext cx="5626968" cy="3096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https://buffer.com/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- bezmaksas līdz 199 $ mēnesī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Buffer</a:t>
            </a:r>
            <a:r>
              <a:rPr lang="lv-LV"/>
              <a:t> darbojas gandrīz tāpat kā </a:t>
            </a:r>
            <a:r>
              <a:rPr i="1" lang="lv-LV"/>
              <a:t>MeetEdgar</a:t>
            </a:r>
            <a:r>
              <a:rPr lang="lv-LV"/>
              <a:t> publicēšanai sociālajos medijos, bet piedāvā arī ziņu analītiku</a:t>
            </a:r>
            <a:endParaRPr/>
          </a:p>
        </p:txBody>
      </p:sp>
      <p:sp>
        <p:nvSpPr>
          <p:cNvPr id="298" name="Google Shape;298;p26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6"/>
          <p:cNvSpPr/>
          <p:nvPr/>
        </p:nvSpPr>
        <p:spPr>
          <a:xfrm>
            <a:off x="0" y="21576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0" name="Google Shape;300;p26"/>
          <p:cNvPicPr preferRelativeResize="0"/>
          <p:nvPr/>
        </p:nvPicPr>
        <p:blipFill rotWithShape="1">
          <a:blip r:embed="rId4">
            <a:alphaModFix/>
          </a:blip>
          <a:srcRect b="31702" l="0" r="0" t="32582"/>
          <a:stretch/>
        </p:blipFill>
        <p:spPr>
          <a:xfrm>
            <a:off x="6075128" y="586114"/>
            <a:ext cx="1728192" cy="617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35" y="3075806"/>
            <a:ext cx="3231320" cy="169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Hootsuite</a:t>
            </a:r>
            <a:endParaRPr/>
          </a:p>
        </p:txBody>
      </p:sp>
      <p:sp>
        <p:nvSpPr>
          <p:cNvPr id="307" name="Google Shape;307;p27"/>
          <p:cNvSpPr txBox="1"/>
          <p:nvPr>
            <p:ph idx="1" type="body"/>
          </p:nvPr>
        </p:nvSpPr>
        <p:spPr>
          <a:xfrm>
            <a:off x="457200" y="1203325"/>
            <a:ext cx="7499176" cy="38166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https://hootsuite.com/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no 29 $ mēnesī vai individuālu uzņēmuma cenu noteikšana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Hootsuite</a:t>
            </a:r>
            <a:r>
              <a:rPr lang="lv-LV"/>
              <a:t> ir uzņēmuma sociālo mediju pārvaldības risinājums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Hootsuite</a:t>
            </a:r>
            <a:r>
              <a:rPr lang="lv-LV"/>
              <a:t> var glabāt apstiprināto saturu mākonī, kuram komandas locekļi, </a:t>
            </a:r>
            <a:br>
              <a:rPr lang="lv-LV"/>
            </a:br>
            <a:r>
              <a:rPr lang="lv-LV"/>
              <a:t>lai materiālus ievietotu sociālos medijos, var piekļūt visu diennakti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Tas ļauj ieplānot vairākas ziņas vienlaikus ar izstrādātām atzīmēm un atslēgvārdiem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Izmantojot </a:t>
            </a:r>
            <a:r>
              <a:rPr i="1" lang="lv-LV"/>
              <a:t>Hootsuite</a:t>
            </a:r>
            <a:r>
              <a:rPr lang="lv-LV"/>
              <a:t>, var izsekot sava sociālā multivides satura veiktspējai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Hootsuite</a:t>
            </a:r>
            <a:r>
              <a:rPr lang="lv-LV"/>
              <a:t> var aprēķināt ROI, reklāmguvumus un izsekot publiskajām sarunām par zīmolu vai konkrētu jautājumu</a:t>
            </a:r>
            <a:endParaRPr/>
          </a:p>
        </p:txBody>
      </p:sp>
      <p:sp>
        <p:nvSpPr>
          <p:cNvPr id="308" name="Google Shape;308;p27"/>
          <p:cNvSpPr/>
          <p:nvPr/>
        </p:nvSpPr>
        <p:spPr>
          <a:xfrm>
            <a:off x="0" y="17076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9" name="Google Shape;30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52120" y="548952"/>
            <a:ext cx="1988484" cy="654373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7"/>
          <p:cNvSpPr/>
          <p:nvPr/>
        </p:nvSpPr>
        <p:spPr>
          <a:xfrm>
            <a:off x="0" y="217572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7"/>
          <p:cNvSpPr/>
          <p:nvPr/>
        </p:nvSpPr>
        <p:spPr>
          <a:xfrm>
            <a:off x="0" y="2571633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7"/>
          <p:cNvSpPr/>
          <p:nvPr/>
        </p:nvSpPr>
        <p:spPr>
          <a:xfrm>
            <a:off x="0" y="32918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7"/>
          <p:cNvSpPr/>
          <p:nvPr/>
        </p:nvSpPr>
        <p:spPr>
          <a:xfrm>
            <a:off x="0" y="4012027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7"/>
          <p:cNvSpPr/>
          <p:nvPr/>
        </p:nvSpPr>
        <p:spPr>
          <a:xfrm>
            <a:off x="0" y="444395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8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HubSpot's free marketing tools</a:t>
            </a:r>
            <a:endParaRPr/>
          </a:p>
        </p:txBody>
      </p:sp>
      <p:sp>
        <p:nvSpPr>
          <p:cNvPr id="320" name="Google Shape;320;p28"/>
          <p:cNvSpPr txBox="1"/>
          <p:nvPr>
            <p:ph idx="1" type="body"/>
          </p:nvPr>
        </p:nvSpPr>
        <p:spPr>
          <a:xfrm>
            <a:off x="457200" y="1203325"/>
            <a:ext cx="6059016" cy="936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https://www.hubspot.com/products/marketing/free?_ga=2.123476803.993379860.1558305817-1451183703.1557949920</a:t>
            </a:r>
            <a:endParaRPr/>
          </a:p>
        </p:txBody>
      </p:sp>
      <p:pic>
        <p:nvPicPr>
          <p:cNvPr id="321" name="Google Shape;32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560" y="2162893"/>
            <a:ext cx="4032448" cy="2107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/>
          <p:cNvSpPr txBox="1"/>
          <p:nvPr>
            <p:ph type="title"/>
          </p:nvPr>
        </p:nvSpPr>
        <p:spPr>
          <a:xfrm>
            <a:off x="571472" y="2499742"/>
            <a:ext cx="7772400" cy="664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lv-LV"/>
              <a:t>NODERĪGI DIGITĀLĀ </a:t>
            </a:r>
            <a:br>
              <a:rPr lang="lv-LV"/>
            </a:br>
            <a:r>
              <a:rPr lang="lv-LV"/>
              <a:t>MĀRKETINGA RESURSI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571472" y="2499742"/>
            <a:ext cx="7772400" cy="664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lv-LV"/>
              <a:t>PĀRDOŠANAS RĪKI </a:t>
            </a:r>
            <a:br>
              <a:rPr lang="lv-LV"/>
            </a:br>
            <a:r>
              <a:rPr lang="lv-LV"/>
              <a:t>DIGITĀLAJĀ VIDĒ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0"/>
          <p:cNvSpPr txBox="1"/>
          <p:nvPr>
            <p:ph idx="1" type="body"/>
          </p:nvPr>
        </p:nvSpPr>
        <p:spPr>
          <a:xfrm>
            <a:off x="457200" y="807297"/>
            <a:ext cx="4114800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Market Finder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Google Trends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Consumer Barometer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Google Ads keyword planner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Google Data Studio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Surfer</a:t>
            </a:r>
            <a:endParaRPr sz="1800"/>
          </a:p>
          <a:p>
            <a:pPr indent="0" lvl="0" marL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v-LV" sz="1800"/>
              <a:t>MOZ Keyword explorer</a:t>
            </a:r>
            <a:endParaRPr/>
          </a:p>
        </p:txBody>
      </p:sp>
      <p:sp>
        <p:nvSpPr>
          <p:cNvPr id="332" name="Google Shape;332;p30"/>
          <p:cNvSpPr/>
          <p:nvPr/>
        </p:nvSpPr>
        <p:spPr>
          <a:xfrm>
            <a:off x="0" y="91556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/>
          <p:nvPr/>
        </p:nvSpPr>
        <p:spPr>
          <a:xfrm>
            <a:off x="0" y="138363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/>
          <p:nvPr/>
        </p:nvSpPr>
        <p:spPr>
          <a:xfrm>
            <a:off x="0" y="231978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/>
          <p:nvPr/>
        </p:nvSpPr>
        <p:spPr>
          <a:xfrm>
            <a:off x="0" y="185171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30"/>
          <p:cNvSpPr/>
          <p:nvPr/>
        </p:nvSpPr>
        <p:spPr>
          <a:xfrm>
            <a:off x="0" y="27878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30"/>
          <p:cNvSpPr/>
          <p:nvPr/>
        </p:nvSpPr>
        <p:spPr>
          <a:xfrm>
            <a:off x="0" y="3255926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30"/>
          <p:cNvSpPr/>
          <p:nvPr/>
        </p:nvSpPr>
        <p:spPr>
          <a:xfrm>
            <a:off x="0" y="372399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9" name="Google Shape;33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4008" y="1990502"/>
            <a:ext cx="3024336" cy="1018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1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Market Finder</a:t>
            </a:r>
            <a:endParaRPr/>
          </a:p>
        </p:txBody>
      </p:sp>
      <p:sp>
        <p:nvSpPr>
          <p:cNvPr id="345" name="Google Shape;345;p31"/>
          <p:cNvSpPr txBox="1"/>
          <p:nvPr>
            <p:ph idx="1" type="body"/>
          </p:nvPr>
        </p:nvSpPr>
        <p:spPr>
          <a:xfrm>
            <a:off x="457200" y="1203326"/>
            <a:ext cx="5626968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https://marketfinder.thinkwithgoogle.com/intl/en/</a:t>
            </a:r>
            <a:endParaRPr/>
          </a:p>
        </p:txBody>
      </p:sp>
      <p:pic>
        <p:nvPicPr>
          <p:cNvPr id="346" name="Google Shape;346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560" y="2139702"/>
            <a:ext cx="3960440" cy="2062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2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Trends</a:t>
            </a:r>
            <a:br>
              <a:rPr lang="lv-LV"/>
            </a:br>
            <a:endParaRPr/>
          </a:p>
        </p:txBody>
      </p:sp>
      <p:sp>
        <p:nvSpPr>
          <p:cNvPr id="352" name="Google Shape;352;p32"/>
          <p:cNvSpPr txBox="1"/>
          <p:nvPr>
            <p:ph idx="1" type="body"/>
          </p:nvPr>
        </p:nvSpPr>
        <p:spPr>
          <a:xfrm>
            <a:off x="457200" y="1203326"/>
            <a:ext cx="5626968" cy="122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https://trends.google.com/trends/?geo=US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Izpētiet, kāda informācija tiek meklēta pasaulē</a:t>
            </a:r>
            <a:endParaRPr/>
          </a:p>
        </p:txBody>
      </p:sp>
      <p:pic>
        <p:nvPicPr>
          <p:cNvPr id="353" name="Google Shape;353;p32"/>
          <p:cNvPicPr preferRelativeResize="0"/>
          <p:nvPr/>
        </p:nvPicPr>
        <p:blipFill rotWithShape="1">
          <a:blip r:embed="rId4">
            <a:alphaModFix/>
          </a:blip>
          <a:srcRect b="18840" l="0" r="0" t="18938"/>
          <a:stretch/>
        </p:blipFill>
        <p:spPr>
          <a:xfrm>
            <a:off x="683568" y="2499742"/>
            <a:ext cx="3168352" cy="1971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3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Think with Google</a:t>
            </a:r>
            <a:br>
              <a:rPr lang="lv-LV"/>
            </a:br>
            <a:endParaRPr/>
          </a:p>
        </p:txBody>
      </p:sp>
      <p:sp>
        <p:nvSpPr>
          <p:cNvPr id="359" name="Google Shape;359;p33"/>
          <p:cNvSpPr txBox="1"/>
          <p:nvPr>
            <p:ph idx="1" type="body"/>
          </p:nvPr>
        </p:nvSpPr>
        <p:spPr>
          <a:xfrm>
            <a:off x="457200" y="1203326"/>
            <a:ext cx="5626968" cy="122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https://www.thinkwithgoogle.com/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Idejas! Iedvesma! Domā ar Google!</a:t>
            </a:r>
            <a:endParaRPr/>
          </a:p>
        </p:txBody>
      </p:sp>
      <p:pic>
        <p:nvPicPr>
          <p:cNvPr id="360" name="Google Shape;360;p33"/>
          <p:cNvPicPr preferRelativeResize="0"/>
          <p:nvPr/>
        </p:nvPicPr>
        <p:blipFill rotWithShape="1">
          <a:blip r:embed="rId4">
            <a:alphaModFix/>
          </a:blip>
          <a:srcRect b="32143" l="0" r="0" t="32262"/>
          <a:stretch/>
        </p:blipFill>
        <p:spPr>
          <a:xfrm>
            <a:off x="395536" y="2643758"/>
            <a:ext cx="4680520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4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Ads Keyword Planner</a:t>
            </a:r>
            <a:br>
              <a:rPr lang="lv-LV"/>
            </a:br>
            <a:br>
              <a:rPr lang="lv-LV"/>
            </a:br>
            <a:endParaRPr/>
          </a:p>
        </p:txBody>
      </p:sp>
      <p:sp>
        <p:nvSpPr>
          <p:cNvPr id="366" name="Google Shape;366;p34"/>
          <p:cNvSpPr txBox="1"/>
          <p:nvPr>
            <p:ph idx="1" type="body"/>
          </p:nvPr>
        </p:nvSpPr>
        <p:spPr>
          <a:xfrm>
            <a:off x="457200" y="1203326"/>
            <a:ext cx="5626968" cy="2232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https://ads.google.com/home/tools/keyword-planner/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Piemērotu atslēgvārdu atlase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Piemēroti atslēgvārdi var nodrošināt reklāmas rādīšanu visatbilstošākajiem klientiem, un Google Ads atslēgvārdu plānotājs jums var noderēt</a:t>
            </a:r>
            <a:endParaRPr/>
          </a:p>
        </p:txBody>
      </p:sp>
      <p:sp>
        <p:nvSpPr>
          <p:cNvPr id="367" name="Google Shape;367;p34"/>
          <p:cNvSpPr/>
          <p:nvPr/>
        </p:nvSpPr>
        <p:spPr>
          <a:xfrm>
            <a:off x="0" y="177966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34"/>
          <p:cNvSpPr/>
          <p:nvPr/>
        </p:nvSpPr>
        <p:spPr>
          <a:xfrm>
            <a:off x="0" y="221171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Google Shape;369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9872" y="2859782"/>
            <a:ext cx="3456384" cy="2054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5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Google Data Studio</a:t>
            </a:r>
            <a:endParaRPr/>
          </a:p>
        </p:txBody>
      </p:sp>
      <p:sp>
        <p:nvSpPr>
          <p:cNvPr id="375" name="Google Shape;375;p35"/>
          <p:cNvSpPr txBox="1"/>
          <p:nvPr>
            <p:ph idx="1" type="body"/>
          </p:nvPr>
        </p:nvSpPr>
        <p:spPr>
          <a:xfrm>
            <a:off x="457200" y="1203326"/>
            <a:ext cx="5626968" cy="1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https://datastudio.withgoogle.com/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Viss par un ap datiem</a:t>
            </a:r>
            <a:endParaRPr/>
          </a:p>
        </p:txBody>
      </p:sp>
      <p:pic>
        <p:nvPicPr>
          <p:cNvPr id="376" name="Google Shape;376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9552" y="2332579"/>
            <a:ext cx="4263558" cy="2471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6"/>
          <p:cNvSpPr txBox="1"/>
          <p:nvPr>
            <p:ph type="ctrTitle"/>
          </p:nvPr>
        </p:nvSpPr>
        <p:spPr>
          <a:xfrm>
            <a:off x="571472" y="2143122"/>
            <a:ext cx="7486648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b="1" lang="lv-LV"/>
              <a:t>PALDIES </a:t>
            </a:r>
            <a:endParaRPr b="1"/>
          </a:p>
        </p:txBody>
      </p:sp>
      <p:sp>
        <p:nvSpPr>
          <p:cNvPr id="382" name="Google Shape;382;p36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36"/>
          <p:cNvSpPr/>
          <p:nvPr/>
        </p:nvSpPr>
        <p:spPr>
          <a:xfrm>
            <a:off x="2857488" y="1571618"/>
            <a:ext cx="5500726" cy="714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HubSpot (1) </a:t>
            </a:r>
            <a:endParaRPr/>
          </a:p>
        </p:txBody>
      </p:sp>
      <p:sp>
        <p:nvSpPr>
          <p:cNvPr id="75" name="Google Shape;75;p4"/>
          <p:cNvSpPr txBox="1"/>
          <p:nvPr>
            <p:ph idx="1" type="body"/>
          </p:nvPr>
        </p:nvSpPr>
        <p:spPr>
          <a:xfrm>
            <a:off x="457200" y="1203324"/>
            <a:ext cx="7355160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https://www.hubspot.com/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bezmaksas –  $ 3,200 mēnesī (atkarībā no plāna)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HubSpot</a:t>
            </a:r>
            <a:r>
              <a:rPr lang="lv-LV"/>
              <a:t> ir vairāki rīki, kas palīdz attīstīt biznesu neatkarīgi no tā, kurā posmā atrodaties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Sākumā ir pieejami vairāki rīki bez maksas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iestatīt </a:t>
            </a:r>
            <a:r>
              <a:rPr i="1" lang="lv-LV"/>
              <a:t>web</a:t>
            </a:r>
            <a:r>
              <a:rPr lang="lv-LV"/>
              <a:t> formas, </a:t>
            </a:r>
            <a:r>
              <a:rPr i="1" lang="lv-LV"/>
              <a:t>popup</a:t>
            </a:r>
            <a:r>
              <a:rPr lang="lv-LV"/>
              <a:t> formas, uznirstošās veidlapas, tiešsaistes tērzēšanas programmatūru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E-pasta mārketinga kampaņas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Ievietot visus datus bezmaksas CRM un analizēt vietnes apmeklētāju uzvedību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4"/>
          <p:cNvSpPr/>
          <p:nvPr/>
        </p:nvSpPr>
        <p:spPr>
          <a:xfrm>
            <a:off x="0" y="2233965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4"/>
          <p:cNvSpPr/>
          <p:nvPr/>
        </p:nvSpPr>
        <p:spPr>
          <a:xfrm>
            <a:off x="0" y="29317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0" y="336383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"/>
          <p:cNvSpPr/>
          <p:nvPr/>
        </p:nvSpPr>
        <p:spPr>
          <a:xfrm>
            <a:off x="0" y="41199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0" y="4551989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0152" y="555526"/>
            <a:ext cx="1728192" cy="903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HubSpot (2)</a:t>
            </a:r>
            <a:endParaRPr/>
          </a:p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457200" y="1203324"/>
            <a:ext cx="7355160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Maksas līmenī jau ir uzlabota mārketinga automatizācija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Sākot no sava satura un sociālo mediju pārvaldīšanas līdz e-pasta izsekošanai un savienošanai ar potenciālajiem pirkumiem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HubSpot</a:t>
            </a:r>
            <a:r>
              <a:rPr lang="lv-LV"/>
              <a:t> ir ʺviss vienā ʺ risinājums, kā arī tas labi darbojas ar citiem risinājumiem, kurus var izmantot (</a:t>
            </a:r>
            <a:r>
              <a:rPr i="1" lang="lv-LV"/>
              <a:t>Typeform</a:t>
            </a:r>
            <a:r>
              <a:rPr lang="lv-LV"/>
              <a:t>, </a:t>
            </a:r>
            <a:r>
              <a:rPr i="1" lang="lv-LV"/>
              <a:t>HotJar</a:t>
            </a:r>
            <a:r>
              <a:rPr lang="lv-LV"/>
              <a:t> utt.)</a:t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0" y="131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5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5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HubSpot (3)</a:t>
            </a:r>
            <a:endParaRPr/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457200" y="1707654"/>
            <a:ext cx="7355160" cy="3384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palieliniet trafiku;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konvertēt potenciālos pirkumus; 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v-LV"/>
              <a:t>izmantojot piedāvātos pārdošanas rīkus, saīsināt darījumu ciklus un palielināt darījumu cenas.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587E"/>
              </a:buClr>
              <a:buSzPts val="1600"/>
              <a:buNone/>
            </a:pPr>
            <a:r>
              <a:rPr i="1" lang="lv-LV">
                <a:solidFill>
                  <a:srgbClr val="00587E"/>
                </a:solidFill>
              </a:rPr>
              <a:t>There’s a better way to grow.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587E"/>
              </a:buClr>
              <a:buSzPts val="1600"/>
              <a:buFont typeface="Arial"/>
              <a:buChar char="•"/>
            </a:pPr>
            <a:r>
              <a:rPr i="1" lang="lv-LV">
                <a:solidFill>
                  <a:srgbClr val="00587E"/>
                </a:solidFill>
              </a:rPr>
              <a:t>Marketing, sales, and service software that helps your business grow without compromise. Because “good for the business” should also mean “good for the customer.”</a:t>
            </a:r>
            <a:endParaRPr/>
          </a:p>
        </p:txBody>
      </p:sp>
      <p:sp>
        <p:nvSpPr>
          <p:cNvPr id="98" name="Google Shape;98;p6"/>
          <p:cNvSpPr/>
          <p:nvPr/>
        </p:nvSpPr>
        <p:spPr>
          <a:xfrm>
            <a:off x="0" y="1203325"/>
            <a:ext cx="2699792" cy="369332"/>
          </a:xfrm>
          <a:prstGeom prst="rect">
            <a:avLst/>
          </a:prstGeom>
          <a:solidFill>
            <a:srgbClr val="C5D8F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lv-LV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Rīks ļauj: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Ahrefs (1) </a:t>
            </a:r>
            <a:endParaRPr/>
          </a:p>
        </p:txBody>
      </p:sp>
      <p:sp>
        <p:nvSpPr>
          <p:cNvPr id="104" name="Google Shape;104;p7"/>
          <p:cNvSpPr txBox="1"/>
          <p:nvPr>
            <p:ph idx="1" type="body"/>
          </p:nvPr>
        </p:nvSpPr>
        <p:spPr>
          <a:xfrm>
            <a:off x="457200" y="1203324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https://ahrefs.com/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Tools to grow your search traffic, research your competitors and monitor your niche</a:t>
            </a:r>
            <a:endParaRPr i="1"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 – aptuveni 99 $ līdz 399 $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Ahrefs</a:t>
            </a:r>
            <a:r>
              <a:rPr lang="lv-LV"/>
              <a:t> ir visaptverošs SEO rīks, kas palīdz uzlabot vietnes trafiku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Ahrefs</a:t>
            </a:r>
            <a:r>
              <a:rPr lang="lv-LV"/>
              <a:t> ir dati par aptuveni 150 miljoniem atslēgvārdu ASV un vairāk kā 150 citās valstīs </a:t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0" y="174367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7"/>
          <p:cNvSpPr/>
          <p:nvPr/>
        </p:nvSpPr>
        <p:spPr>
          <a:xfrm>
            <a:off x="0" y="249974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7"/>
          <p:cNvSpPr/>
          <p:nvPr/>
        </p:nvSpPr>
        <p:spPr>
          <a:xfrm>
            <a:off x="0" y="293179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7"/>
          <p:cNvSpPr/>
          <p:nvPr/>
        </p:nvSpPr>
        <p:spPr>
          <a:xfrm>
            <a:off x="0" y="3363838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0880" y="526449"/>
            <a:ext cx="1037189" cy="1037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Ahrefs (2) </a:t>
            </a:r>
            <a:endParaRPr/>
          </a:p>
        </p:txBody>
      </p:sp>
      <p:sp>
        <p:nvSpPr>
          <p:cNvPr id="115" name="Google Shape;115;p8"/>
          <p:cNvSpPr txBox="1"/>
          <p:nvPr>
            <p:ph idx="1" type="body"/>
          </p:nvPr>
        </p:nvSpPr>
        <p:spPr>
          <a:xfrm>
            <a:off x="457200" y="1203324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Ahrefs</a:t>
            </a:r>
            <a:r>
              <a:rPr lang="lv-LV"/>
              <a:t> ir piemērots konkurences analīzei, ļaujot noskaidrot – kas saista ar konkurentiem, kādas ir viņu labākās lapas utt.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redzēt, kur atrodas konkurentu saturs, un, izmantojot rīku ʺSatura nepilnībasʺ, noteikt galvenās nepilnības jūsu satura apgabalos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Rīks ʺPopulārākās lapasʺ ļauj redzēt, kuras lapas iegūst vislielāko trafiku, un – cik daudz apmeklē konkurentu vietnes</a:t>
            </a:r>
            <a:endParaRPr/>
          </a:p>
        </p:txBody>
      </p:sp>
      <p:sp>
        <p:nvSpPr>
          <p:cNvPr id="116" name="Google Shape;116;p8"/>
          <p:cNvSpPr/>
          <p:nvPr/>
        </p:nvSpPr>
        <p:spPr>
          <a:xfrm>
            <a:off x="0" y="131163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8"/>
          <p:cNvSpPr/>
          <p:nvPr/>
        </p:nvSpPr>
        <p:spPr>
          <a:xfrm>
            <a:off x="0" y="2056445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/>
          <p:nvPr/>
        </p:nvSpPr>
        <p:spPr>
          <a:xfrm>
            <a:off x="0" y="280126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/>
          <p:nvPr>
            <p:ph type="title"/>
          </p:nvPr>
        </p:nvSpPr>
        <p:spPr>
          <a:xfrm>
            <a:off x="457200" y="357172"/>
            <a:ext cx="6686568" cy="1206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587E"/>
              </a:buClr>
              <a:buSzPts val="3400"/>
              <a:buFont typeface="Arial"/>
              <a:buNone/>
            </a:pPr>
            <a:r>
              <a:rPr lang="lv-LV"/>
              <a:t>Proof (1) </a:t>
            </a:r>
            <a:endParaRPr/>
          </a:p>
        </p:txBody>
      </p:sp>
      <p:sp>
        <p:nvSpPr>
          <p:cNvPr id="124" name="Google Shape;124;p9"/>
          <p:cNvSpPr txBox="1"/>
          <p:nvPr>
            <p:ph idx="1" type="body"/>
          </p:nvPr>
        </p:nvSpPr>
        <p:spPr>
          <a:xfrm>
            <a:off x="457200" y="1203324"/>
            <a:ext cx="6923112" cy="3528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 u="sng">
                <a:solidFill>
                  <a:schemeClr val="hlink"/>
                </a:solidFill>
                <a:hlinkClick r:id="rId3"/>
              </a:rPr>
              <a:t>https://useproof.com/?utm_source=</a:t>
            </a:r>
            <a:br>
              <a:rPr lang="lv-LV" u="sng">
                <a:solidFill>
                  <a:schemeClr val="hlink"/>
                </a:solidFill>
                <a:hlinkClick r:id="rId4"/>
              </a:rPr>
            </a:br>
            <a:r>
              <a:rPr lang="lv-LV" u="sng">
                <a:solidFill>
                  <a:schemeClr val="hlink"/>
                </a:solidFill>
                <a:hlinkClick r:id="rId5"/>
              </a:rPr>
              <a:t>hubspot&amp;utm_content=digital-marketing-tools</a:t>
            </a:r>
            <a:r>
              <a:rPr lang="lv-LV"/>
              <a:t>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Cena, sākot no 24 $ mēnesī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lv-LV"/>
              <a:t>Var izveidot savienojumu ar uzņēmuma CRM vai </a:t>
            </a:r>
            <a:r>
              <a:rPr i="1" lang="lv-LV"/>
              <a:t>web</a:t>
            </a:r>
            <a:r>
              <a:rPr lang="lv-LV"/>
              <a:t> un veicināt reklāmguvumus (</a:t>
            </a:r>
            <a:r>
              <a:rPr i="1" lang="lv-LV"/>
              <a:t>Boost</a:t>
            </a:r>
            <a:r>
              <a:rPr lang="lv-LV"/>
              <a:t>) uzņēmuma vietnē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lv-LV"/>
              <a:t>Proof</a:t>
            </a:r>
            <a:r>
              <a:rPr lang="lv-LV"/>
              <a:t> ievieš sociāli pierādītas (</a:t>
            </a:r>
            <a:r>
              <a:rPr i="1" lang="lv-LV"/>
              <a:t>social proof</a:t>
            </a:r>
            <a:r>
              <a:rPr lang="lv-LV"/>
              <a:t>) ziņojumapmaiņas </a:t>
            </a:r>
            <a:br>
              <a:rPr lang="lv-LV"/>
            </a:br>
            <a:r>
              <a:rPr lang="lv-LV"/>
              <a:t>(t.i., “25 cilvēki šobrīd skata šo ziņu”) pārskatus un videoklipus, kas paredzēti mērķa klientiem, kas apmeklē uzņēmuma vietni</a:t>
            </a:r>
            <a:endParaRPr/>
          </a:p>
        </p:txBody>
      </p:sp>
      <p:sp>
        <p:nvSpPr>
          <p:cNvPr id="125" name="Google Shape;125;p9"/>
          <p:cNvSpPr/>
          <p:nvPr/>
        </p:nvSpPr>
        <p:spPr>
          <a:xfrm>
            <a:off x="0" y="2031710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9"/>
          <p:cNvSpPr/>
          <p:nvPr/>
        </p:nvSpPr>
        <p:spPr>
          <a:xfrm>
            <a:off x="0" y="2517754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9"/>
          <p:cNvSpPr/>
          <p:nvPr/>
        </p:nvSpPr>
        <p:spPr>
          <a:xfrm>
            <a:off x="0" y="3219822"/>
            <a:ext cx="288000" cy="1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62266" y="530232"/>
            <a:ext cx="2239267" cy="1177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2019-03-10T15:44:34Z</dcterms:created>
  <dc:creator>Gundars Strazdiņš</dc:creator>
</cp:coreProperties>
</file>