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0" r:id="rId6"/>
    <p:sldMasterId id="2147483652" r:id="rId7"/>
    <p:sldMasterId id="2147483654" r:id="rId8"/>
    <p:sldMasterId id="2147483656" r:id="rId9"/>
    <p:sldMasterId id="2147483661" r:id="rId10"/>
    <p:sldMasterId id="2147483666"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Lst>
  <p:sldSz cy="5143500" cx="9144000"/>
  <p:notesSz cx="6858000" cy="9144000"/>
  <p:embeddedFontLst>
    <p:embeddedFont>
      <p:font typeface="Century Gothic"/>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4">
          <p15:clr>
            <a:srgbClr val="000000"/>
          </p15:clr>
        </p15:guide>
        <p15:guide id="2" pos="2880">
          <p15:clr>
            <a:srgbClr val="000000"/>
          </p15:clr>
        </p15:guide>
        <p15:guide id="3" pos="295">
          <p15:clr>
            <a:srgbClr val="000000"/>
          </p15:clr>
        </p15:guide>
        <p15:guide id="4" orient="horz" pos="758">
          <p15:clr>
            <a:srgbClr val="000000"/>
          </p15:clr>
        </p15:guide>
        <p15:guide id="5" orient="horz" pos="1030">
          <p15:clr>
            <a:srgbClr val="000000"/>
          </p15:clr>
        </p15:guide>
      </p15:sldGuideLst>
    </p:ext>
    <p:ext uri="GoogleSlidesCustomDataVersion2">
      <go:slidesCustomData xmlns:go="http://customooxmlschemas.google.com/" r:id="rId80" roundtripDataSignature="AMtx7mhS4gWf/xWE+i3bWBOS7zardkrjv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440F3C1-6A5D-4D52-A232-C453EA62F0AF}">
  <a:tblStyle styleId="{6440F3C1-6A5D-4D52-A232-C453EA62F0A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4" orient="horz"/>
        <p:guide pos="2880"/>
        <p:guide pos="295"/>
        <p:guide pos="758" orient="horz"/>
        <p:guide pos="103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80" Type="http://customschemas.google.com/relationships/presentationmetadata" Target="metadata"/><Relationship Id="rId1" Type="http://schemas.openxmlformats.org/officeDocument/2006/relationships/theme" Target="theme/theme7.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1.xml"/><Relationship Id="rId72" Type="http://schemas.openxmlformats.org/officeDocument/2006/relationships/slide" Target="slides/slide60.xml"/><Relationship Id="rId31" Type="http://schemas.openxmlformats.org/officeDocument/2006/relationships/slide" Target="slides/slide19.xml"/><Relationship Id="rId75" Type="http://schemas.openxmlformats.org/officeDocument/2006/relationships/slide" Target="slides/slide63.xml"/><Relationship Id="rId30" Type="http://schemas.openxmlformats.org/officeDocument/2006/relationships/slide" Target="slides/slide18.xml"/><Relationship Id="rId74" Type="http://schemas.openxmlformats.org/officeDocument/2006/relationships/slide" Target="slides/slide62.xml"/><Relationship Id="rId33" Type="http://schemas.openxmlformats.org/officeDocument/2006/relationships/slide" Target="slides/slide21.xml"/><Relationship Id="rId77" Type="http://schemas.openxmlformats.org/officeDocument/2006/relationships/font" Target="fonts/CenturyGothic-bold.fntdata"/><Relationship Id="rId32" Type="http://schemas.openxmlformats.org/officeDocument/2006/relationships/slide" Target="slides/slide20.xml"/><Relationship Id="rId76" Type="http://schemas.openxmlformats.org/officeDocument/2006/relationships/font" Target="fonts/CenturyGothic-regular.fntdata"/><Relationship Id="rId35" Type="http://schemas.openxmlformats.org/officeDocument/2006/relationships/slide" Target="slides/slide23.xml"/><Relationship Id="rId79" Type="http://schemas.openxmlformats.org/officeDocument/2006/relationships/font" Target="fonts/CenturyGothic-boldItalic.fntdata"/><Relationship Id="rId34" Type="http://schemas.openxmlformats.org/officeDocument/2006/relationships/slide" Target="slides/slide22.xml"/><Relationship Id="rId78" Type="http://schemas.openxmlformats.org/officeDocument/2006/relationships/font" Target="fonts/CenturyGothic-italic.fntdata"/><Relationship Id="rId71" Type="http://schemas.openxmlformats.org/officeDocument/2006/relationships/slide" Target="slides/slide59.xml"/><Relationship Id="rId70" Type="http://schemas.openxmlformats.org/officeDocument/2006/relationships/slide" Target="slides/slide58.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62" Type="http://schemas.openxmlformats.org/officeDocument/2006/relationships/slide" Target="slides/slide50.xml"/><Relationship Id="rId61" Type="http://schemas.openxmlformats.org/officeDocument/2006/relationships/slide" Target="slides/slide49.xml"/><Relationship Id="rId20" Type="http://schemas.openxmlformats.org/officeDocument/2006/relationships/slide" Target="slides/slide8.xml"/><Relationship Id="rId64" Type="http://schemas.openxmlformats.org/officeDocument/2006/relationships/slide" Target="slides/slide52.xml"/><Relationship Id="rId63" Type="http://schemas.openxmlformats.org/officeDocument/2006/relationships/slide" Target="slides/slide51.xml"/><Relationship Id="rId22" Type="http://schemas.openxmlformats.org/officeDocument/2006/relationships/slide" Target="slides/slide10.xml"/><Relationship Id="rId66" Type="http://schemas.openxmlformats.org/officeDocument/2006/relationships/slide" Target="slides/slide54.xml"/><Relationship Id="rId21" Type="http://schemas.openxmlformats.org/officeDocument/2006/relationships/slide" Target="slides/slide9.xml"/><Relationship Id="rId65" Type="http://schemas.openxmlformats.org/officeDocument/2006/relationships/slide" Target="slides/slide53.xml"/><Relationship Id="rId24" Type="http://schemas.openxmlformats.org/officeDocument/2006/relationships/slide" Target="slides/slide12.xml"/><Relationship Id="rId68" Type="http://schemas.openxmlformats.org/officeDocument/2006/relationships/slide" Target="slides/slide56.xml"/><Relationship Id="rId23" Type="http://schemas.openxmlformats.org/officeDocument/2006/relationships/slide" Target="slides/slide11.xml"/><Relationship Id="rId67" Type="http://schemas.openxmlformats.org/officeDocument/2006/relationships/slide" Target="slides/slide55.xml"/><Relationship Id="rId60" Type="http://schemas.openxmlformats.org/officeDocument/2006/relationships/slide" Target="slides/slide48.xml"/><Relationship Id="rId26" Type="http://schemas.openxmlformats.org/officeDocument/2006/relationships/slide" Target="slides/slide14.xml"/><Relationship Id="rId25" Type="http://schemas.openxmlformats.org/officeDocument/2006/relationships/slide" Target="slides/slide13.xml"/><Relationship Id="rId69" Type="http://schemas.openxmlformats.org/officeDocument/2006/relationships/slide" Target="slides/slide57.xml"/><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11" Type="http://schemas.openxmlformats.org/officeDocument/2006/relationships/slideMaster" Target="slideMasters/slideMaster7.xml"/><Relationship Id="rId55" Type="http://schemas.openxmlformats.org/officeDocument/2006/relationships/slide" Target="slides/slide43.xml"/><Relationship Id="rId10" Type="http://schemas.openxmlformats.org/officeDocument/2006/relationships/slideMaster" Target="slideMasters/slideMaster6.xml"/><Relationship Id="rId54" Type="http://schemas.openxmlformats.org/officeDocument/2006/relationships/slide" Target="slides/slide42.xml"/><Relationship Id="rId13" Type="http://schemas.openxmlformats.org/officeDocument/2006/relationships/slide" Target="slides/slide1.xml"/><Relationship Id="rId57" Type="http://schemas.openxmlformats.org/officeDocument/2006/relationships/slide" Target="slides/slide45.xml"/><Relationship Id="rId12" Type="http://schemas.openxmlformats.org/officeDocument/2006/relationships/notesMaster" Target="notesMasters/notesMaster1.xml"/><Relationship Id="rId56" Type="http://schemas.openxmlformats.org/officeDocument/2006/relationships/slide" Target="slides/slide44.xml"/><Relationship Id="rId15" Type="http://schemas.openxmlformats.org/officeDocument/2006/relationships/slide" Target="slides/slide3.xml"/><Relationship Id="rId59" Type="http://schemas.openxmlformats.org/officeDocument/2006/relationships/slide" Target="slides/slide47.xml"/><Relationship Id="rId14" Type="http://schemas.openxmlformats.org/officeDocument/2006/relationships/slide" Target="slides/slide2.xml"/><Relationship Id="rId58" Type="http://schemas.openxmlformats.org/officeDocument/2006/relationships/slide" Target="slides/slide46.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7"/>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9pPr>
          </a:lstStyle>
          <a:p/>
        </p:txBody>
      </p:sp>
      <p:sp>
        <p:nvSpPr>
          <p:cNvPr id="4" name="Google Shape;4;n"/>
          <p:cNvSpPr txBox="1"/>
          <p:nvPr>
            <p:ph idx="10" type="dt"/>
          </p:nvPr>
        </p:nvSpPr>
        <p:spPr>
          <a:xfrm>
            <a:off x="3884612" y="0"/>
            <a:ext cx="2971800" cy="458787"/>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SzPts val="1400"/>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212"/>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9pPr>
          </a:lstStyle>
          <a:p/>
        </p:txBody>
      </p:sp>
      <p:sp>
        <p:nvSpPr>
          <p:cNvPr id="8" name="Google Shape;8;n"/>
          <p:cNvSpPr txBox="1"/>
          <p:nvPr>
            <p:ph idx="12" type="sldNum"/>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 name="Google Shape;7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89" name="Google Shape;389;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p40: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1" name="Google Shape;521;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3" name="Google Shape;573;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0" name="Google Shape;580;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65"/>
          <p:cNvSpPr txBox="1"/>
          <p:nvPr>
            <p:ph type="ctrTitle"/>
          </p:nvPr>
        </p:nvSpPr>
        <p:spPr>
          <a:xfrm>
            <a:off x="642910" y="2143122"/>
            <a:ext cx="7486648" cy="110251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b="1">
                <a:solidFill>
                  <a:srgbClr val="00587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65"/>
          <p:cNvSpPr txBox="1"/>
          <p:nvPr>
            <p:ph idx="1" type="subTitle"/>
          </p:nvPr>
        </p:nvSpPr>
        <p:spPr>
          <a:xfrm>
            <a:off x="642910" y="3429006"/>
            <a:ext cx="7529538" cy="800094"/>
          </a:xfrm>
          <a:prstGeom prst="rect">
            <a:avLst/>
          </a:prstGeom>
          <a:noFill/>
          <a:ln>
            <a:noFill/>
          </a:ln>
        </p:spPr>
        <p:txBody>
          <a:bodyPr anchorCtr="0" anchor="t" bIns="45700" lIns="91425" spcFirstLastPara="1" rIns="91425" wrap="square" tIns="45700">
            <a:normAutofit/>
          </a:bodyPr>
          <a:lstStyle>
            <a:lvl1pPr lvl="0" algn="l">
              <a:spcBef>
                <a:spcPts val="320"/>
              </a:spcBef>
              <a:spcAft>
                <a:spcPts val="0"/>
              </a:spcAft>
              <a:buClr>
                <a:srgbClr val="00587E"/>
              </a:buClr>
              <a:buSzPts val="1600"/>
              <a:buNone/>
              <a:defRPr sz="1600">
                <a:solidFill>
                  <a:srgbClr val="00587E"/>
                </a:solidFill>
              </a:defRPr>
            </a:lvl1pPr>
            <a:lvl2pPr lvl="1" algn="ctr">
              <a:spcBef>
                <a:spcPts val="420"/>
              </a:spcBef>
              <a:spcAft>
                <a:spcPts val="0"/>
              </a:spcAft>
              <a:buClr>
                <a:srgbClr val="888888"/>
              </a:buClr>
              <a:buSzPts val="2100"/>
              <a:buNone/>
              <a:defRPr>
                <a:solidFill>
                  <a:srgbClr val="888888"/>
                </a:solidFill>
              </a:defRPr>
            </a:lvl2pPr>
            <a:lvl3pPr lvl="2" algn="ctr">
              <a:spcBef>
                <a:spcPts val="420"/>
              </a:spcBef>
              <a:spcAft>
                <a:spcPts val="0"/>
              </a:spcAft>
              <a:buClr>
                <a:srgbClr val="888888"/>
              </a:buClr>
              <a:buSzPts val="2100"/>
              <a:buNone/>
              <a:defRPr>
                <a:solidFill>
                  <a:srgbClr val="888888"/>
                </a:solidFill>
              </a:defRPr>
            </a:lvl3pPr>
            <a:lvl4pPr lvl="3" algn="ctr">
              <a:spcBef>
                <a:spcPts val="420"/>
              </a:spcBef>
              <a:spcAft>
                <a:spcPts val="0"/>
              </a:spcAft>
              <a:buClr>
                <a:srgbClr val="888888"/>
              </a:buClr>
              <a:buSzPts val="2100"/>
              <a:buNone/>
              <a:defRPr>
                <a:solidFill>
                  <a:srgbClr val="888888"/>
                </a:solidFill>
              </a:defRPr>
            </a:lvl4pPr>
            <a:lvl5pPr lvl="4" algn="ctr">
              <a:spcBef>
                <a:spcPts val="420"/>
              </a:spcBef>
              <a:spcAft>
                <a:spcPts val="0"/>
              </a:spcAft>
              <a:buClr>
                <a:srgbClr val="888888"/>
              </a:buClr>
              <a:buSzPts val="21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79"/>
          <p:cNvSpPr txBox="1"/>
          <p:nvPr>
            <p:ph type="title"/>
          </p:nvPr>
        </p:nvSpPr>
        <p:spPr>
          <a:xfrm>
            <a:off x="457200" y="357187"/>
            <a:ext cx="6686550" cy="85725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6" name="Shape 56"/>
        <p:cNvGrpSpPr/>
        <p:nvPr/>
      </p:nvGrpSpPr>
      <p:grpSpPr>
        <a:xfrm>
          <a:off x="0" y="0"/>
          <a:ext cx="0" cy="0"/>
          <a:chOff x="0" y="0"/>
          <a:chExt cx="0" cy="0"/>
        </a:xfrm>
      </p:grpSpPr>
      <p:sp>
        <p:nvSpPr>
          <p:cNvPr id="57" name="Google Shape;57;p80"/>
          <p:cNvSpPr txBox="1"/>
          <p:nvPr>
            <p:ph type="title"/>
          </p:nvPr>
        </p:nvSpPr>
        <p:spPr>
          <a:xfrm>
            <a:off x="457200" y="357187"/>
            <a:ext cx="6686550" cy="85725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80"/>
          <p:cNvSpPr txBox="1"/>
          <p:nvPr>
            <p:ph idx="1" type="body"/>
          </p:nvPr>
        </p:nvSpPr>
        <p:spPr>
          <a:xfrm>
            <a:off x="457200" y="1571617"/>
            <a:ext cx="4038600" cy="302300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600"/>
              </a:spcBef>
              <a:spcAft>
                <a:spcPts val="0"/>
              </a:spcAft>
              <a:buSzPts val="1400"/>
              <a:buNone/>
              <a:defRPr sz="1600"/>
            </a:lvl1pPr>
            <a:lvl2pPr indent="-228600" lvl="1" marL="914400" algn="l">
              <a:lnSpc>
                <a:spcPct val="120000"/>
              </a:lnSpc>
              <a:spcBef>
                <a:spcPts val="600"/>
              </a:spcBef>
              <a:spcAft>
                <a:spcPts val="0"/>
              </a:spcAft>
              <a:buSzPts val="1400"/>
              <a:buNone/>
              <a:defRPr sz="1600"/>
            </a:lvl2pPr>
            <a:lvl3pPr indent="-228600" lvl="2" marL="1371600" algn="l">
              <a:lnSpc>
                <a:spcPct val="120000"/>
              </a:lnSpc>
              <a:spcBef>
                <a:spcPts val="600"/>
              </a:spcBef>
              <a:spcAft>
                <a:spcPts val="0"/>
              </a:spcAft>
              <a:buSzPts val="1400"/>
              <a:buNone/>
              <a:defRPr sz="1600"/>
            </a:lvl3pPr>
            <a:lvl4pPr indent="-228600" lvl="3" marL="1828800" algn="l">
              <a:lnSpc>
                <a:spcPct val="120000"/>
              </a:lnSpc>
              <a:spcBef>
                <a:spcPts val="600"/>
              </a:spcBef>
              <a:spcAft>
                <a:spcPts val="0"/>
              </a:spcAft>
              <a:buSzPts val="1400"/>
              <a:buNone/>
              <a:defRPr sz="1600"/>
            </a:lvl4pPr>
            <a:lvl5pPr indent="-228600" lvl="4" marL="2286000" algn="l">
              <a:lnSpc>
                <a:spcPct val="120000"/>
              </a:lnSpc>
              <a:spcBef>
                <a:spcPts val="600"/>
              </a:spcBef>
              <a:spcAft>
                <a:spcPts val="0"/>
              </a:spcAft>
              <a:buSzPts val="1400"/>
              <a:buNone/>
              <a:defRPr sz="16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9" name="Google Shape;59;p80"/>
          <p:cNvSpPr txBox="1"/>
          <p:nvPr>
            <p:ph idx="2" type="body"/>
          </p:nvPr>
        </p:nvSpPr>
        <p:spPr>
          <a:xfrm>
            <a:off x="4648200" y="1571617"/>
            <a:ext cx="3495700" cy="302300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600"/>
              </a:spcBef>
              <a:spcAft>
                <a:spcPts val="0"/>
              </a:spcAft>
              <a:buSzPts val="1400"/>
              <a:buNone/>
              <a:defRPr sz="1600"/>
            </a:lvl1pPr>
            <a:lvl2pPr indent="-228600" lvl="1" marL="914400" algn="l">
              <a:lnSpc>
                <a:spcPct val="120000"/>
              </a:lnSpc>
              <a:spcBef>
                <a:spcPts val="600"/>
              </a:spcBef>
              <a:spcAft>
                <a:spcPts val="0"/>
              </a:spcAft>
              <a:buSzPts val="1400"/>
              <a:buNone/>
              <a:defRPr sz="1600"/>
            </a:lvl2pPr>
            <a:lvl3pPr indent="-228600" lvl="2" marL="1371600" algn="l">
              <a:lnSpc>
                <a:spcPct val="120000"/>
              </a:lnSpc>
              <a:spcBef>
                <a:spcPts val="600"/>
              </a:spcBef>
              <a:spcAft>
                <a:spcPts val="0"/>
              </a:spcAft>
              <a:buSzPts val="1400"/>
              <a:buNone/>
              <a:defRPr sz="1600"/>
            </a:lvl3pPr>
            <a:lvl4pPr indent="-228600" lvl="3" marL="1828800" algn="l">
              <a:lnSpc>
                <a:spcPct val="120000"/>
              </a:lnSpc>
              <a:spcBef>
                <a:spcPts val="600"/>
              </a:spcBef>
              <a:spcAft>
                <a:spcPts val="0"/>
              </a:spcAft>
              <a:buSzPts val="1400"/>
              <a:buNone/>
              <a:defRPr sz="1600"/>
            </a:lvl4pPr>
            <a:lvl5pPr indent="-228600" lvl="4" marL="2286000" algn="l">
              <a:lnSpc>
                <a:spcPct val="120000"/>
              </a:lnSpc>
              <a:spcBef>
                <a:spcPts val="600"/>
              </a:spcBef>
              <a:spcAft>
                <a:spcPts val="0"/>
              </a:spcAft>
              <a:buSzPts val="1400"/>
              <a:buNone/>
              <a:defRPr sz="16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0" name="Shape 60"/>
        <p:cNvGrpSpPr/>
        <p:nvPr/>
      </p:nvGrpSpPr>
      <p:grpSpPr>
        <a:xfrm>
          <a:off x="0" y="0"/>
          <a:ext cx="0" cy="0"/>
          <a:chOff x="0" y="0"/>
          <a:chExt cx="0" cy="0"/>
        </a:xfrm>
      </p:grpSpPr>
      <p:sp>
        <p:nvSpPr>
          <p:cNvPr id="61" name="Google Shape;61;p81"/>
          <p:cNvSpPr txBox="1"/>
          <p:nvPr>
            <p:ph type="title"/>
          </p:nvPr>
        </p:nvSpPr>
        <p:spPr>
          <a:xfrm>
            <a:off x="457200" y="357187"/>
            <a:ext cx="6686550" cy="85725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81"/>
          <p:cNvSpPr txBox="1"/>
          <p:nvPr>
            <p:ph idx="1" type="body"/>
          </p:nvPr>
        </p:nvSpPr>
        <p:spPr>
          <a:xfrm>
            <a:off x="457200" y="1500180"/>
            <a:ext cx="6686568" cy="314327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600"/>
              </a:spcBef>
              <a:spcAft>
                <a:spcPts val="0"/>
              </a:spcAft>
              <a:buSzPts val="1400"/>
              <a:buNone/>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0" name="Shape 70"/>
        <p:cNvGrpSpPr/>
        <p:nvPr/>
      </p:nvGrpSpPr>
      <p:grpSpPr>
        <a:xfrm>
          <a:off x="0" y="0"/>
          <a:ext cx="0" cy="0"/>
          <a:chOff x="0" y="0"/>
          <a:chExt cx="0" cy="0"/>
        </a:xfrm>
      </p:grpSpPr>
      <p:sp>
        <p:nvSpPr>
          <p:cNvPr id="71" name="Google Shape;71;p83"/>
          <p:cNvSpPr txBox="1"/>
          <p:nvPr>
            <p:ph type="title"/>
          </p:nvPr>
        </p:nvSpPr>
        <p:spPr>
          <a:xfrm>
            <a:off x="642910" y="2978954"/>
            <a:ext cx="7772400" cy="664366"/>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34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83"/>
          <p:cNvSpPr txBox="1"/>
          <p:nvPr>
            <p:ph idx="1" type="body"/>
          </p:nvPr>
        </p:nvSpPr>
        <p:spPr>
          <a:xfrm>
            <a:off x="642910" y="3732626"/>
            <a:ext cx="7772400" cy="696512"/>
          </a:xfrm>
          <a:prstGeom prst="rect">
            <a:avLst/>
          </a:prstGeom>
          <a:noFill/>
          <a:ln>
            <a:noFill/>
          </a:ln>
        </p:spPr>
        <p:txBody>
          <a:bodyPr anchorCtr="0" anchor="t" bIns="45700" lIns="91425" spcFirstLastPara="1" rIns="91425" wrap="square" tIns="45700">
            <a:normAutofit/>
          </a:bodyPr>
          <a:lstStyle>
            <a:lvl1pPr indent="-228600" lvl="0" marL="457200" algn="l">
              <a:spcBef>
                <a:spcPts val="320"/>
              </a:spcBef>
              <a:spcAft>
                <a:spcPts val="0"/>
              </a:spcAft>
              <a:buClr>
                <a:schemeClr val="lt1"/>
              </a:buClr>
              <a:buSzPts val="1600"/>
              <a:buNone/>
              <a:defRPr sz="1600">
                <a:solidFill>
                  <a:schemeClr val="lt1"/>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 name="Shape 20"/>
        <p:cNvGrpSpPr/>
        <p:nvPr/>
      </p:nvGrpSpPr>
      <p:grpSpPr>
        <a:xfrm>
          <a:off x="0" y="0"/>
          <a:ext cx="0" cy="0"/>
          <a:chOff x="0" y="0"/>
          <a:chExt cx="0" cy="0"/>
        </a:xfrm>
      </p:grpSpPr>
      <p:sp>
        <p:nvSpPr>
          <p:cNvPr id="21" name="Google Shape;21;p67"/>
          <p:cNvSpPr txBox="1"/>
          <p:nvPr>
            <p:ph type="ctrTitle"/>
          </p:nvPr>
        </p:nvSpPr>
        <p:spPr>
          <a:xfrm>
            <a:off x="642910" y="2143122"/>
            <a:ext cx="7486648" cy="110251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67"/>
          <p:cNvSpPr txBox="1"/>
          <p:nvPr>
            <p:ph idx="1" type="subTitle"/>
          </p:nvPr>
        </p:nvSpPr>
        <p:spPr>
          <a:xfrm>
            <a:off x="642910" y="3429006"/>
            <a:ext cx="7529538" cy="800094"/>
          </a:xfrm>
          <a:prstGeom prst="rect">
            <a:avLst/>
          </a:prstGeom>
          <a:noFill/>
          <a:ln>
            <a:noFill/>
          </a:ln>
        </p:spPr>
        <p:txBody>
          <a:bodyPr anchorCtr="0" anchor="t" bIns="45700" lIns="91425" spcFirstLastPara="1" rIns="91425" wrap="square" tIns="45700">
            <a:normAutofit/>
          </a:bodyPr>
          <a:lstStyle>
            <a:lvl1pPr lvl="0" algn="l">
              <a:spcBef>
                <a:spcPts val="320"/>
              </a:spcBef>
              <a:spcAft>
                <a:spcPts val="0"/>
              </a:spcAft>
              <a:buClr>
                <a:schemeClr val="lt1"/>
              </a:buClr>
              <a:buSzPts val="1600"/>
              <a:buNone/>
              <a:defRPr sz="1600">
                <a:solidFill>
                  <a:schemeClr val="lt1"/>
                </a:solidFill>
              </a:defRPr>
            </a:lvl1pPr>
            <a:lvl2pPr lvl="1" algn="ctr">
              <a:spcBef>
                <a:spcPts val="420"/>
              </a:spcBef>
              <a:spcAft>
                <a:spcPts val="0"/>
              </a:spcAft>
              <a:buClr>
                <a:srgbClr val="888888"/>
              </a:buClr>
              <a:buSzPts val="2100"/>
              <a:buNone/>
              <a:defRPr>
                <a:solidFill>
                  <a:srgbClr val="888888"/>
                </a:solidFill>
              </a:defRPr>
            </a:lvl2pPr>
            <a:lvl3pPr lvl="2" algn="ctr">
              <a:spcBef>
                <a:spcPts val="420"/>
              </a:spcBef>
              <a:spcAft>
                <a:spcPts val="0"/>
              </a:spcAft>
              <a:buClr>
                <a:srgbClr val="888888"/>
              </a:buClr>
              <a:buSzPts val="2100"/>
              <a:buNone/>
              <a:defRPr>
                <a:solidFill>
                  <a:srgbClr val="888888"/>
                </a:solidFill>
              </a:defRPr>
            </a:lvl3pPr>
            <a:lvl4pPr lvl="3" algn="ctr">
              <a:spcBef>
                <a:spcPts val="420"/>
              </a:spcBef>
              <a:spcAft>
                <a:spcPts val="0"/>
              </a:spcAft>
              <a:buClr>
                <a:srgbClr val="888888"/>
              </a:buClr>
              <a:buSzPts val="2100"/>
              <a:buNone/>
              <a:defRPr>
                <a:solidFill>
                  <a:srgbClr val="888888"/>
                </a:solidFill>
              </a:defRPr>
            </a:lvl4pPr>
            <a:lvl5pPr lvl="4" algn="ctr">
              <a:spcBef>
                <a:spcPts val="420"/>
              </a:spcBef>
              <a:spcAft>
                <a:spcPts val="0"/>
              </a:spcAft>
              <a:buClr>
                <a:srgbClr val="888888"/>
              </a:buClr>
              <a:buSzPts val="21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69"/>
          <p:cNvSpPr txBox="1"/>
          <p:nvPr>
            <p:ph type="title"/>
          </p:nvPr>
        </p:nvSpPr>
        <p:spPr>
          <a:xfrm>
            <a:off x="642910" y="2978954"/>
            <a:ext cx="7772400" cy="664366"/>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34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69"/>
          <p:cNvSpPr txBox="1"/>
          <p:nvPr>
            <p:ph idx="1" type="body"/>
          </p:nvPr>
        </p:nvSpPr>
        <p:spPr>
          <a:xfrm>
            <a:off x="642910" y="3732626"/>
            <a:ext cx="7772400" cy="696512"/>
          </a:xfrm>
          <a:prstGeom prst="rect">
            <a:avLst/>
          </a:prstGeom>
          <a:noFill/>
          <a:ln>
            <a:noFill/>
          </a:ln>
        </p:spPr>
        <p:txBody>
          <a:bodyPr anchorCtr="0" anchor="t" bIns="45700" lIns="91425" spcFirstLastPara="1" rIns="91425" wrap="square" tIns="45700">
            <a:normAutofit/>
          </a:bodyPr>
          <a:lstStyle>
            <a:lvl1pPr indent="-228600" lvl="0" marL="457200" algn="l">
              <a:spcBef>
                <a:spcPts val="320"/>
              </a:spcBef>
              <a:spcAft>
                <a:spcPts val="0"/>
              </a:spcAft>
              <a:buClr>
                <a:schemeClr val="lt1"/>
              </a:buClr>
              <a:buSzPts val="1600"/>
              <a:buNone/>
              <a:defRPr sz="1600">
                <a:solidFill>
                  <a:schemeClr val="lt1"/>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36" name="Shape 36"/>
        <p:cNvGrpSpPr/>
        <p:nvPr/>
      </p:nvGrpSpPr>
      <p:grpSpPr>
        <a:xfrm>
          <a:off x="0" y="0"/>
          <a:ext cx="0" cy="0"/>
          <a:chOff x="0" y="0"/>
          <a:chExt cx="0" cy="0"/>
        </a:xfrm>
      </p:grpSpPr>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 name="Shape 4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sp>
        <p:nvSpPr>
          <p:cNvPr id="42" name="Google Shape;42;p74"/>
          <p:cNvSpPr txBox="1"/>
          <p:nvPr>
            <p:ph type="title"/>
          </p:nvPr>
        </p:nvSpPr>
        <p:spPr>
          <a:xfrm>
            <a:off x="457200" y="357187"/>
            <a:ext cx="6686550" cy="85725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3" name="Shape 43"/>
        <p:cNvGrpSpPr/>
        <p:nvPr/>
      </p:nvGrpSpPr>
      <p:grpSpPr>
        <a:xfrm>
          <a:off x="0" y="0"/>
          <a:ext cx="0" cy="0"/>
          <a:chOff x="0" y="0"/>
          <a:chExt cx="0" cy="0"/>
        </a:xfrm>
      </p:grpSpPr>
      <p:sp>
        <p:nvSpPr>
          <p:cNvPr id="44" name="Google Shape;44;p75"/>
          <p:cNvSpPr txBox="1"/>
          <p:nvPr>
            <p:ph type="title"/>
          </p:nvPr>
        </p:nvSpPr>
        <p:spPr>
          <a:xfrm>
            <a:off x="457200" y="357187"/>
            <a:ext cx="6686550" cy="85725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75"/>
          <p:cNvSpPr txBox="1"/>
          <p:nvPr>
            <p:ph idx="1" type="body"/>
          </p:nvPr>
        </p:nvSpPr>
        <p:spPr>
          <a:xfrm>
            <a:off x="457200" y="1500180"/>
            <a:ext cx="6686568" cy="3143272"/>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600"/>
              </a:spcBef>
              <a:spcAft>
                <a:spcPts val="0"/>
              </a:spcAft>
              <a:buSzPts val="1400"/>
              <a:buNone/>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6" name="Shape 46"/>
        <p:cNvGrpSpPr/>
        <p:nvPr/>
      </p:nvGrpSpPr>
      <p:grpSpPr>
        <a:xfrm>
          <a:off x="0" y="0"/>
          <a:ext cx="0" cy="0"/>
          <a:chOff x="0" y="0"/>
          <a:chExt cx="0" cy="0"/>
        </a:xfrm>
      </p:grpSpPr>
      <p:sp>
        <p:nvSpPr>
          <p:cNvPr id="47" name="Google Shape;47;p76"/>
          <p:cNvSpPr txBox="1"/>
          <p:nvPr>
            <p:ph type="title"/>
          </p:nvPr>
        </p:nvSpPr>
        <p:spPr>
          <a:xfrm>
            <a:off x="457200" y="357187"/>
            <a:ext cx="6686550" cy="85725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6"/>
          <p:cNvSpPr txBox="1"/>
          <p:nvPr>
            <p:ph idx="1" type="body"/>
          </p:nvPr>
        </p:nvSpPr>
        <p:spPr>
          <a:xfrm>
            <a:off x="457200" y="1571617"/>
            <a:ext cx="4038600" cy="302300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600"/>
              </a:spcBef>
              <a:spcAft>
                <a:spcPts val="0"/>
              </a:spcAft>
              <a:buSzPts val="1400"/>
              <a:buNone/>
              <a:defRPr sz="1600"/>
            </a:lvl1pPr>
            <a:lvl2pPr indent="-228600" lvl="1" marL="914400" algn="l">
              <a:lnSpc>
                <a:spcPct val="120000"/>
              </a:lnSpc>
              <a:spcBef>
                <a:spcPts val="600"/>
              </a:spcBef>
              <a:spcAft>
                <a:spcPts val="0"/>
              </a:spcAft>
              <a:buSzPts val="1400"/>
              <a:buNone/>
              <a:defRPr sz="1600"/>
            </a:lvl2pPr>
            <a:lvl3pPr indent="-228600" lvl="2" marL="1371600" algn="l">
              <a:lnSpc>
                <a:spcPct val="120000"/>
              </a:lnSpc>
              <a:spcBef>
                <a:spcPts val="600"/>
              </a:spcBef>
              <a:spcAft>
                <a:spcPts val="0"/>
              </a:spcAft>
              <a:buSzPts val="1400"/>
              <a:buNone/>
              <a:defRPr sz="1600"/>
            </a:lvl3pPr>
            <a:lvl4pPr indent="-228600" lvl="3" marL="1828800" algn="l">
              <a:lnSpc>
                <a:spcPct val="120000"/>
              </a:lnSpc>
              <a:spcBef>
                <a:spcPts val="600"/>
              </a:spcBef>
              <a:spcAft>
                <a:spcPts val="0"/>
              </a:spcAft>
              <a:buSzPts val="1400"/>
              <a:buNone/>
              <a:defRPr sz="1600"/>
            </a:lvl4pPr>
            <a:lvl5pPr indent="-228600" lvl="4" marL="2286000" algn="l">
              <a:lnSpc>
                <a:spcPct val="120000"/>
              </a:lnSpc>
              <a:spcBef>
                <a:spcPts val="600"/>
              </a:spcBef>
              <a:spcAft>
                <a:spcPts val="0"/>
              </a:spcAft>
              <a:buSzPts val="1400"/>
              <a:buNone/>
              <a:defRPr sz="16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9" name="Google Shape;49;p76"/>
          <p:cNvSpPr txBox="1"/>
          <p:nvPr>
            <p:ph idx="2" type="body"/>
          </p:nvPr>
        </p:nvSpPr>
        <p:spPr>
          <a:xfrm>
            <a:off x="4648200" y="1571617"/>
            <a:ext cx="3495700" cy="302300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600"/>
              </a:spcBef>
              <a:spcAft>
                <a:spcPts val="0"/>
              </a:spcAft>
              <a:buSzPts val="1400"/>
              <a:buNone/>
              <a:defRPr sz="1600"/>
            </a:lvl1pPr>
            <a:lvl2pPr indent="-228600" lvl="1" marL="914400" algn="l">
              <a:lnSpc>
                <a:spcPct val="120000"/>
              </a:lnSpc>
              <a:spcBef>
                <a:spcPts val="600"/>
              </a:spcBef>
              <a:spcAft>
                <a:spcPts val="0"/>
              </a:spcAft>
              <a:buSzPts val="1400"/>
              <a:buNone/>
              <a:defRPr sz="1600"/>
            </a:lvl2pPr>
            <a:lvl3pPr indent="-228600" lvl="2" marL="1371600" algn="l">
              <a:lnSpc>
                <a:spcPct val="120000"/>
              </a:lnSpc>
              <a:spcBef>
                <a:spcPts val="600"/>
              </a:spcBef>
              <a:spcAft>
                <a:spcPts val="0"/>
              </a:spcAft>
              <a:buSzPts val="1400"/>
              <a:buNone/>
              <a:defRPr sz="1600"/>
            </a:lvl3pPr>
            <a:lvl4pPr indent="-228600" lvl="3" marL="1828800" algn="l">
              <a:lnSpc>
                <a:spcPct val="120000"/>
              </a:lnSpc>
              <a:spcBef>
                <a:spcPts val="600"/>
              </a:spcBef>
              <a:spcAft>
                <a:spcPts val="0"/>
              </a:spcAft>
              <a:buSzPts val="1400"/>
              <a:buNone/>
              <a:defRPr sz="1600"/>
            </a:lvl4pPr>
            <a:lvl5pPr indent="-228600" lvl="4" marL="2286000" algn="l">
              <a:lnSpc>
                <a:spcPct val="120000"/>
              </a:lnSpc>
              <a:spcBef>
                <a:spcPts val="600"/>
              </a:spcBef>
              <a:spcAft>
                <a:spcPts val="0"/>
              </a:spcAft>
              <a:buSzPts val="1400"/>
              <a:buNone/>
              <a:defRPr sz="16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5.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8.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theme" Target="../theme/theme6.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theme" Target="../theme/theme2.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theme" Target="../theme/theme3.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1" name="Google Shape;11;p64"/>
          <p:cNvSpPr txBox="1"/>
          <p:nvPr>
            <p:ph type="title"/>
          </p:nvPr>
        </p:nvSpPr>
        <p:spPr>
          <a:xfrm>
            <a:off x="457200" y="357187"/>
            <a:ext cx="6686550" cy="85725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1pPr>
            <a:lvl2pPr lvl="1"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2pPr>
            <a:lvl3pPr lvl="2"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3pPr>
            <a:lvl4pPr lvl="3"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4pPr>
            <a:lvl5pPr lvl="4"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5pPr>
            <a:lvl6pPr lvl="5"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6pPr>
            <a:lvl7pPr lvl="6"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7pPr>
            <a:lvl8pPr lvl="7"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8pPr>
            <a:lvl9pPr lvl="8"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9pPr>
          </a:lstStyle>
          <a:p/>
        </p:txBody>
      </p:sp>
      <p:sp>
        <p:nvSpPr>
          <p:cNvPr id="12" name="Google Shape;12;p64"/>
          <p:cNvSpPr txBox="1"/>
          <p:nvPr>
            <p:ph idx="1" type="body"/>
          </p:nvPr>
        </p:nvSpPr>
        <p:spPr>
          <a:xfrm>
            <a:off x="457200" y="1500187"/>
            <a:ext cx="8229600" cy="31432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SzPts val="1400"/>
              <a:buNone/>
              <a:defRPr b="0" i="0" sz="1600" u="none" cap="none" strike="noStrike">
                <a:solidFill>
                  <a:schemeClr val="dk1"/>
                </a:solidFill>
                <a:latin typeface="Arial"/>
                <a:ea typeface="Arial"/>
                <a:cs typeface="Arial"/>
                <a:sym typeface="Arial"/>
              </a:defRPr>
            </a:lvl1pPr>
            <a:lvl2pPr indent="-228600" lvl="1" marL="9144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2pPr>
            <a:lvl3pPr indent="-228600" lvl="2" marL="13716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3pPr>
            <a:lvl4pPr indent="-228600" lvl="3" marL="18288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4pPr>
            <a:lvl5pPr indent="-228600" lvl="4" marL="22860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 name="Shape 16"/>
        <p:cNvGrpSpPr/>
        <p:nvPr/>
      </p:nvGrpSpPr>
      <p:grpSpPr>
        <a:xfrm>
          <a:off x="0" y="0"/>
          <a:ext cx="0" cy="0"/>
          <a:chOff x="0" y="0"/>
          <a:chExt cx="0" cy="0"/>
        </a:xfrm>
      </p:grpSpPr>
      <p:sp>
        <p:nvSpPr>
          <p:cNvPr id="17" name="Google Shape;17;p66"/>
          <p:cNvSpPr txBox="1"/>
          <p:nvPr/>
        </p:nvSpPr>
        <p:spPr>
          <a:xfrm>
            <a:off x="0" y="0"/>
            <a:ext cx="9144000" cy="5143500"/>
          </a:xfrm>
          <a:prstGeom prst="rect">
            <a:avLst/>
          </a:prstGeom>
          <a:solidFill>
            <a:srgbClr val="00587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 name="Google Shape;18;p66"/>
          <p:cNvSpPr txBox="1"/>
          <p:nvPr>
            <p:ph type="title"/>
          </p:nvPr>
        </p:nvSpPr>
        <p:spPr>
          <a:xfrm>
            <a:off x="457200" y="357187"/>
            <a:ext cx="6686550" cy="85725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1pPr>
            <a:lvl2pPr lvl="1"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2pPr>
            <a:lvl3pPr lvl="2"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3pPr>
            <a:lvl4pPr lvl="3"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4pPr>
            <a:lvl5pPr lvl="4"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5pPr>
            <a:lvl6pPr lvl="5"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6pPr>
            <a:lvl7pPr lvl="6"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7pPr>
            <a:lvl8pPr lvl="7"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8pPr>
            <a:lvl9pPr lvl="8"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9pPr>
          </a:lstStyle>
          <a:p/>
        </p:txBody>
      </p:sp>
      <p:sp>
        <p:nvSpPr>
          <p:cNvPr id="19" name="Google Shape;19;p66"/>
          <p:cNvSpPr txBox="1"/>
          <p:nvPr>
            <p:ph idx="1" type="body"/>
          </p:nvPr>
        </p:nvSpPr>
        <p:spPr>
          <a:xfrm>
            <a:off x="457200" y="1500187"/>
            <a:ext cx="8229600" cy="31432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SzPts val="1400"/>
              <a:buNone/>
              <a:defRPr b="0" i="0" sz="1600" u="none" cap="none" strike="noStrike">
                <a:solidFill>
                  <a:schemeClr val="dk1"/>
                </a:solidFill>
                <a:latin typeface="Arial"/>
                <a:ea typeface="Arial"/>
                <a:cs typeface="Arial"/>
                <a:sym typeface="Arial"/>
              </a:defRPr>
            </a:lvl1pPr>
            <a:lvl2pPr indent="-228600" lvl="1" marL="9144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2pPr>
            <a:lvl3pPr indent="-228600" lvl="2" marL="13716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3pPr>
            <a:lvl4pPr indent="-228600" lvl="3" marL="18288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4pPr>
            <a:lvl5pPr indent="-228600" lvl="4" marL="22860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CE9"/>
        </a:solidFill>
      </p:bgPr>
    </p:bg>
    <p:spTree>
      <p:nvGrpSpPr>
        <p:cNvPr id="23" name="Shape 23"/>
        <p:cNvGrpSpPr/>
        <p:nvPr/>
      </p:nvGrpSpPr>
      <p:grpSpPr>
        <a:xfrm>
          <a:off x="0" y="0"/>
          <a:ext cx="0" cy="0"/>
          <a:chOff x="0" y="0"/>
          <a:chExt cx="0" cy="0"/>
        </a:xfrm>
      </p:grpSpPr>
      <p:sp>
        <p:nvSpPr>
          <p:cNvPr id="24" name="Google Shape;24;p68"/>
          <p:cNvSpPr txBox="1"/>
          <p:nvPr/>
        </p:nvSpPr>
        <p:spPr>
          <a:xfrm>
            <a:off x="0" y="0"/>
            <a:ext cx="9144000" cy="5143500"/>
          </a:xfrm>
          <a:prstGeom prst="rect">
            <a:avLst/>
          </a:prstGeom>
          <a:solidFill>
            <a:srgbClr val="00ACE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5" name="Google Shape;25;p68"/>
          <p:cNvSpPr txBox="1"/>
          <p:nvPr/>
        </p:nvSpPr>
        <p:spPr>
          <a:xfrm>
            <a:off x="695325" y="2071687"/>
            <a:ext cx="947737" cy="714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6" name="Google Shape;26;p68"/>
          <p:cNvSpPr txBox="1"/>
          <p:nvPr>
            <p:ph type="title"/>
          </p:nvPr>
        </p:nvSpPr>
        <p:spPr>
          <a:xfrm>
            <a:off x="457200" y="357187"/>
            <a:ext cx="6686550" cy="85725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1pPr>
            <a:lvl2pPr lvl="1"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2pPr>
            <a:lvl3pPr lvl="2"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3pPr>
            <a:lvl4pPr lvl="3"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4pPr>
            <a:lvl5pPr lvl="4"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5pPr>
            <a:lvl6pPr lvl="5"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6pPr>
            <a:lvl7pPr lvl="6"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7pPr>
            <a:lvl8pPr lvl="7"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8pPr>
            <a:lvl9pPr lvl="8"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9pPr>
          </a:lstStyle>
          <a:p/>
        </p:txBody>
      </p:sp>
      <p:sp>
        <p:nvSpPr>
          <p:cNvPr id="27" name="Google Shape;27;p68"/>
          <p:cNvSpPr txBox="1"/>
          <p:nvPr>
            <p:ph idx="1" type="body"/>
          </p:nvPr>
        </p:nvSpPr>
        <p:spPr>
          <a:xfrm>
            <a:off x="457200" y="1500187"/>
            <a:ext cx="8229600" cy="31432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SzPts val="1400"/>
              <a:buNone/>
              <a:defRPr b="0" i="0" sz="1600" u="none" cap="none" strike="noStrike">
                <a:solidFill>
                  <a:schemeClr val="dk1"/>
                </a:solidFill>
                <a:latin typeface="Arial"/>
                <a:ea typeface="Arial"/>
                <a:cs typeface="Arial"/>
                <a:sym typeface="Arial"/>
              </a:defRPr>
            </a:lvl1pPr>
            <a:lvl2pPr indent="-228600" lvl="1" marL="9144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2pPr>
            <a:lvl3pPr indent="-228600" lvl="2" marL="13716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3pPr>
            <a:lvl4pPr indent="-228600" lvl="3" marL="18288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4pPr>
            <a:lvl5pPr indent="-228600" lvl="4" marL="22860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 name="Shape 31"/>
        <p:cNvGrpSpPr/>
        <p:nvPr/>
      </p:nvGrpSpPr>
      <p:grpSpPr>
        <a:xfrm>
          <a:off x="0" y="0"/>
          <a:ext cx="0" cy="0"/>
          <a:chOff x="0" y="0"/>
          <a:chExt cx="0" cy="0"/>
        </a:xfrm>
      </p:grpSpPr>
      <p:sp>
        <p:nvSpPr>
          <p:cNvPr id="32" name="Google Shape;32;p70"/>
          <p:cNvSpPr txBox="1"/>
          <p:nvPr/>
        </p:nvSpPr>
        <p:spPr>
          <a:xfrm>
            <a:off x="688975" y="427037"/>
            <a:ext cx="7756525" cy="79057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33" name="Google Shape;33;p70"/>
          <p:cNvSpPr txBox="1"/>
          <p:nvPr/>
        </p:nvSpPr>
        <p:spPr>
          <a:xfrm>
            <a:off x="698500" y="1685925"/>
            <a:ext cx="7747000" cy="290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34" name="Google Shape;34;p70"/>
          <p:cNvSpPr txBox="1"/>
          <p:nvPr>
            <p:ph type="title"/>
          </p:nvPr>
        </p:nvSpPr>
        <p:spPr>
          <a:xfrm>
            <a:off x="457200" y="357187"/>
            <a:ext cx="6686550" cy="85725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1pPr>
            <a:lvl2pPr lvl="1"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2pPr>
            <a:lvl3pPr lvl="2"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3pPr>
            <a:lvl4pPr lvl="3"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4pPr>
            <a:lvl5pPr lvl="4"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5pPr>
            <a:lvl6pPr lvl="5"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6pPr>
            <a:lvl7pPr lvl="6"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7pPr>
            <a:lvl8pPr lvl="7"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8pPr>
            <a:lvl9pPr lvl="8"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9pPr>
          </a:lstStyle>
          <a:p/>
        </p:txBody>
      </p:sp>
      <p:sp>
        <p:nvSpPr>
          <p:cNvPr id="35" name="Google Shape;35;p70"/>
          <p:cNvSpPr txBox="1"/>
          <p:nvPr>
            <p:ph idx="1" type="body"/>
          </p:nvPr>
        </p:nvSpPr>
        <p:spPr>
          <a:xfrm>
            <a:off x="457200" y="1500187"/>
            <a:ext cx="8229600" cy="31432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SzPts val="1400"/>
              <a:buNone/>
              <a:defRPr b="0" i="0" sz="1600" u="none" cap="none" strike="noStrike">
                <a:solidFill>
                  <a:schemeClr val="dk1"/>
                </a:solidFill>
                <a:latin typeface="Arial"/>
                <a:ea typeface="Arial"/>
                <a:cs typeface="Arial"/>
                <a:sym typeface="Arial"/>
              </a:defRPr>
            </a:lvl1pPr>
            <a:lvl2pPr indent="-228600" lvl="1" marL="9144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2pPr>
            <a:lvl3pPr indent="-228600" lvl="2" marL="13716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3pPr>
            <a:lvl4pPr indent="-228600" lvl="3" marL="18288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4pPr>
            <a:lvl5pPr indent="-228600" lvl="4" marL="22860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5" r:id="rId1"/>
  </p:sldLayoutIdLst>
  <p:transition>
    <p:push/>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 name="Shape 37"/>
        <p:cNvGrpSpPr/>
        <p:nvPr/>
      </p:nvGrpSpPr>
      <p:grpSpPr>
        <a:xfrm>
          <a:off x="0" y="0"/>
          <a:ext cx="0" cy="0"/>
          <a:chOff x="0" y="0"/>
          <a:chExt cx="0" cy="0"/>
        </a:xfrm>
      </p:grpSpPr>
      <p:sp>
        <p:nvSpPr>
          <p:cNvPr id="38" name="Google Shape;38;p72"/>
          <p:cNvSpPr txBox="1"/>
          <p:nvPr>
            <p:ph type="title"/>
          </p:nvPr>
        </p:nvSpPr>
        <p:spPr>
          <a:xfrm>
            <a:off x="457200" y="357187"/>
            <a:ext cx="6686550" cy="85725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1pPr>
            <a:lvl2pPr lvl="1"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2pPr>
            <a:lvl3pPr lvl="2"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3pPr>
            <a:lvl4pPr lvl="3"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4pPr>
            <a:lvl5pPr lvl="4"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5pPr>
            <a:lvl6pPr lvl="5"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6pPr>
            <a:lvl7pPr lvl="6"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7pPr>
            <a:lvl8pPr lvl="7"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8pPr>
            <a:lvl9pPr lvl="8"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9pPr>
          </a:lstStyle>
          <a:p/>
        </p:txBody>
      </p:sp>
      <p:sp>
        <p:nvSpPr>
          <p:cNvPr id="39" name="Google Shape;39;p72"/>
          <p:cNvSpPr txBox="1"/>
          <p:nvPr>
            <p:ph idx="1" type="body"/>
          </p:nvPr>
        </p:nvSpPr>
        <p:spPr>
          <a:xfrm>
            <a:off x="457200" y="1500187"/>
            <a:ext cx="8229600" cy="31432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SzPts val="1400"/>
              <a:buNone/>
              <a:defRPr b="0" i="0" sz="1600" u="none" cap="none" strike="noStrike">
                <a:solidFill>
                  <a:schemeClr val="dk1"/>
                </a:solidFill>
                <a:latin typeface="Arial"/>
                <a:ea typeface="Arial"/>
                <a:cs typeface="Arial"/>
                <a:sym typeface="Arial"/>
              </a:defRPr>
            </a:lvl1pPr>
            <a:lvl2pPr indent="-228600" lvl="1" marL="9144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2pPr>
            <a:lvl3pPr indent="-228600" lvl="2" marL="13716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3pPr>
            <a:lvl4pPr indent="-228600" lvl="3" marL="18288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4pPr>
            <a:lvl5pPr indent="-228600" lvl="4" marL="22860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77"/>
          <p:cNvSpPr txBox="1"/>
          <p:nvPr>
            <p:ph type="title"/>
          </p:nvPr>
        </p:nvSpPr>
        <p:spPr>
          <a:xfrm>
            <a:off x="457200" y="357187"/>
            <a:ext cx="6686550" cy="85725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1pPr>
            <a:lvl2pPr lvl="1"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2pPr>
            <a:lvl3pPr lvl="2"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3pPr>
            <a:lvl4pPr lvl="3"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4pPr>
            <a:lvl5pPr lvl="4"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5pPr>
            <a:lvl6pPr lvl="5"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6pPr>
            <a:lvl7pPr lvl="6"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7pPr>
            <a:lvl8pPr lvl="7"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8pPr>
            <a:lvl9pPr lvl="8"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9pPr>
          </a:lstStyle>
          <a:p/>
        </p:txBody>
      </p:sp>
      <p:sp>
        <p:nvSpPr>
          <p:cNvPr id="52" name="Google Shape;52;p77"/>
          <p:cNvSpPr txBox="1"/>
          <p:nvPr>
            <p:ph idx="1" type="body"/>
          </p:nvPr>
        </p:nvSpPr>
        <p:spPr>
          <a:xfrm>
            <a:off x="457200" y="1500187"/>
            <a:ext cx="8229600" cy="31432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SzPts val="1400"/>
              <a:buNone/>
              <a:defRPr b="0" i="0" sz="1600" u="none" cap="none" strike="noStrike">
                <a:solidFill>
                  <a:schemeClr val="dk1"/>
                </a:solidFill>
                <a:latin typeface="Arial"/>
                <a:ea typeface="Arial"/>
                <a:cs typeface="Arial"/>
                <a:sym typeface="Arial"/>
              </a:defRPr>
            </a:lvl1pPr>
            <a:lvl2pPr indent="-228600" lvl="1" marL="9144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2pPr>
            <a:lvl3pPr indent="-228600" lvl="2" marL="13716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3pPr>
            <a:lvl4pPr indent="-228600" lvl="3" marL="18288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4pPr>
            <a:lvl5pPr indent="-228600" lvl="4" marL="22860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CE9"/>
        </a:solidFill>
      </p:bgPr>
    </p:bg>
    <p:spTree>
      <p:nvGrpSpPr>
        <p:cNvPr id="63" name="Shape 63"/>
        <p:cNvGrpSpPr/>
        <p:nvPr/>
      </p:nvGrpSpPr>
      <p:grpSpPr>
        <a:xfrm>
          <a:off x="0" y="0"/>
          <a:ext cx="0" cy="0"/>
          <a:chOff x="0" y="0"/>
          <a:chExt cx="0" cy="0"/>
        </a:xfrm>
      </p:grpSpPr>
      <p:sp>
        <p:nvSpPr>
          <p:cNvPr id="64" name="Google Shape;64;p82"/>
          <p:cNvSpPr txBox="1"/>
          <p:nvPr/>
        </p:nvSpPr>
        <p:spPr>
          <a:xfrm>
            <a:off x="0" y="0"/>
            <a:ext cx="9144000" cy="5143500"/>
          </a:xfrm>
          <a:prstGeom prst="rect">
            <a:avLst/>
          </a:prstGeom>
          <a:solidFill>
            <a:srgbClr val="00ACE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id="65" name="Google Shape;65;p82"/>
          <p:cNvPicPr preferRelativeResize="0"/>
          <p:nvPr/>
        </p:nvPicPr>
        <p:blipFill rotWithShape="1">
          <a:blip r:embed="rId1">
            <a:alphaModFix/>
          </a:blip>
          <a:srcRect b="0" l="0" r="0" t="0"/>
          <a:stretch/>
        </p:blipFill>
        <p:spPr>
          <a:xfrm>
            <a:off x="695325" y="714375"/>
            <a:ext cx="947737" cy="947737"/>
          </a:xfrm>
          <a:prstGeom prst="rect">
            <a:avLst/>
          </a:prstGeom>
          <a:noFill/>
          <a:ln>
            <a:noFill/>
          </a:ln>
        </p:spPr>
      </p:pic>
      <p:pic>
        <p:nvPicPr>
          <p:cNvPr id="66" name="Google Shape;66;p82"/>
          <p:cNvPicPr preferRelativeResize="0"/>
          <p:nvPr/>
        </p:nvPicPr>
        <p:blipFill rotWithShape="1">
          <a:blip r:embed="rId2">
            <a:alphaModFix/>
          </a:blip>
          <a:srcRect b="0" l="80891" r="1130" t="0"/>
          <a:stretch/>
        </p:blipFill>
        <p:spPr>
          <a:xfrm>
            <a:off x="8858250" y="0"/>
            <a:ext cx="285750" cy="5143500"/>
          </a:xfrm>
          <a:prstGeom prst="rect">
            <a:avLst/>
          </a:prstGeom>
          <a:noFill/>
          <a:ln>
            <a:noFill/>
          </a:ln>
        </p:spPr>
      </p:pic>
      <p:sp>
        <p:nvSpPr>
          <p:cNvPr id="67" name="Google Shape;67;p82"/>
          <p:cNvSpPr txBox="1"/>
          <p:nvPr/>
        </p:nvSpPr>
        <p:spPr>
          <a:xfrm>
            <a:off x="695325" y="2071687"/>
            <a:ext cx="947737" cy="714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68" name="Google Shape;68;p82"/>
          <p:cNvSpPr txBox="1"/>
          <p:nvPr>
            <p:ph type="title"/>
          </p:nvPr>
        </p:nvSpPr>
        <p:spPr>
          <a:xfrm>
            <a:off x="457200" y="357187"/>
            <a:ext cx="6686550" cy="85725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1pPr>
            <a:lvl2pPr lvl="1"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2pPr>
            <a:lvl3pPr lvl="2"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3pPr>
            <a:lvl4pPr lvl="3"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4pPr>
            <a:lvl5pPr lvl="4"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5pPr>
            <a:lvl6pPr lvl="5"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6pPr>
            <a:lvl7pPr lvl="6"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7pPr>
            <a:lvl8pPr lvl="7"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8pPr>
            <a:lvl9pPr lvl="8" marR="0" rtl="0" algn="l">
              <a:spcBef>
                <a:spcPts val="0"/>
              </a:spcBef>
              <a:spcAft>
                <a:spcPts val="0"/>
              </a:spcAft>
              <a:buSzPts val="1400"/>
              <a:buNone/>
              <a:defRPr b="0" i="0" sz="3400" u="none" cap="none" strike="noStrike">
                <a:solidFill>
                  <a:srgbClr val="00587E"/>
                </a:solidFill>
                <a:latin typeface="Arial"/>
                <a:ea typeface="Arial"/>
                <a:cs typeface="Arial"/>
                <a:sym typeface="Arial"/>
              </a:defRPr>
            </a:lvl9pPr>
          </a:lstStyle>
          <a:p/>
        </p:txBody>
      </p:sp>
      <p:sp>
        <p:nvSpPr>
          <p:cNvPr id="69" name="Google Shape;69;p82"/>
          <p:cNvSpPr txBox="1"/>
          <p:nvPr>
            <p:ph idx="1" type="body"/>
          </p:nvPr>
        </p:nvSpPr>
        <p:spPr>
          <a:xfrm>
            <a:off x="457200" y="1500187"/>
            <a:ext cx="8229600" cy="31432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SzPts val="1400"/>
              <a:buNone/>
              <a:defRPr b="0" i="0" sz="1600" u="none" cap="none" strike="noStrike">
                <a:solidFill>
                  <a:schemeClr val="dk1"/>
                </a:solidFill>
                <a:latin typeface="Arial"/>
                <a:ea typeface="Arial"/>
                <a:cs typeface="Arial"/>
                <a:sym typeface="Arial"/>
              </a:defRPr>
            </a:lvl1pPr>
            <a:lvl2pPr indent="-228600" lvl="1" marL="9144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2pPr>
            <a:lvl3pPr indent="-228600" lvl="2" marL="13716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3pPr>
            <a:lvl4pPr indent="-228600" lvl="3" marL="18288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4pPr>
            <a:lvl5pPr indent="-228600" lvl="4" marL="2286000" marR="0" rtl="0" algn="l">
              <a:spcBef>
                <a:spcPts val="420"/>
              </a:spcBef>
              <a:spcAft>
                <a:spcPts val="0"/>
              </a:spcAft>
              <a:buSzPts val="1400"/>
              <a:buNone/>
              <a:defRPr b="0" i="0" sz="21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7"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25.png"/><Relationship Id="rId5"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hyperlink" Target="https://financesonline.com/top-20-social-media-monitoring-tools/" TargetMode="External"/><Relationship Id="rId5"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hyperlink" Target="https://datareportal.com/digital-in-latvi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hyperlink" Target="https://napoleoncat.com/" TargetMode="External"/><Relationship Id="rId5"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1" Type="http://schemas.openxmlformats.org/officeDocument/2006/relationships/hyperlink" Target="http://facebook_stats_for_business" TargetMode="External"/><Relationship Id="rId10" Type="http://schemas.openxmlformats.org/officeDocument/2006/relationships/hyperlink" Target="http://facebook_usage_stats" TargetMode="External"/><Relationship Id="rId13" Type="http://schemas.openxmlformats.org/officeDocument/2006/relationships/hyperlink" Target="http://facebook_ad_stats" TargetMode="External"/><Relationship Id="rId12" Type="http://schemas.openxmlformats.org/officeDocument/2006/relationships/hyperlink" Target="http://facebook_stats_for_business" TargetMode="External"/><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1.png"/><Relationship Id="rId4" Type="http://schemas.openxmlformats.org/officeDocument/2006/relationships/hyperlink" Target="http://general_facebook_stats" TargetMode="External"/><Relationship Id="rId9" Type="http://schemas.openxmlformats.org/officeDocument/2006/relationships/hyperlink" Target="http://facebook_usage_stats" TargetMode="External"/><Relationship Id="rId15" Type="http://schemas.openxmlformats.org/officeDocument/2006/relationships/hyperlink" Target="http://facebook_shopping_stats" TargetMode="External"/><Relationship Id="rId14" Type="http://schemas.openxmlformats.org/officeDocument/2006/relationships/hyperlink" Target="http://facebook_ad_stats" TargetMode="External"/><Relationship Id="rId17" Type="http://schemas.openxmlformats.org/officeDocument/2006/relationships/hyperlink" Target="http://facebook_video_stats" TargetMode="External"/><Relationship Id="rId16" Type="http://schemas.openxmlformats.org/officeDocument/2006/relationships/hyperlink" Target="http://facebook_shopping_stats" TargetMode="External"/><Relationship Id="rId5" Type="http://schemas.openxmlformats.org/officeDocument/2006/relationships/hyperlink" Target="http://general_facebook_stats" TargetMode="External"/><Relationship Id="rId6" Type="http://schemas.openxmlformats.org/officeDocument/2006/relationships/hyperlink" Target="http://general_facebook_stats" TargetMode="External"/><Relationship Id="rId18" Type="http://schemas.openxmlformats.org/officeDocument/2006/relationships/hyperlink" Target="http://facebook_video_stats" TargetMode="External"/><Relationship Id="rId7" Type="http://schemas.openxmlformats.org/officeDocument/2006/relationships/hyperlink" Target="http://facebook_user_stats" TargetMode="External"/><Relationship Id="rId8" Type="http://schemas.openxmlformats.org/officeDocument/2006/relationships/hyperlink" Target="http://facebook_user_stat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20" Type="http://schemas.openxmlformats.org/officeDocument/2006/relationships/hyperlink" Target="http://collection" TargetMode="External"/><Relationship Id="rId22" Type="http://schemas.openxmlformats.org/officeDocument/2006/relationships/image" Target="../media/image45.png"/><Relationship Id="rId21" Type="http://schemas.openxmlformats.org/officeDocument/2006/relationships/hyperlink" Target="http://collection" TargetMode="External"/><Relationship Id="rId24" Type="http://schemas.openxmlformats.org/officeDocument/2006/relationships/image" Target="../media/image44.png"/><Relationship Id="rId23" Type="http://schemas.openxmlformats.org/officeDocument/2006/relationships/image" Target="../media/image40.png"/><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hyperlink" Target="http://feed" TargetMode="External"/><Relationship Id="rId4" Type="http://schemas.openxmlformats.org/officeDocument/2006/relationships/hyperlink" Target="http://feed" TargetMode="External"/><Relationship Id="rId9" Type="http://schemas.openxmlformats.org/officeDocument/2006/relationships/hyperlink" Target="http://right" TargetMode="External"/><Relationship Id="rId25" Type="http://schemas.openxmlformats.org/officeDocument/2006/relationships/image" Target="../media/image42.png"/><Relationship Id="rId5" Type="http://schemas.openxmlformats.org/officeDocument/2006/relationships/hyperlink" Target="http://carousel" TargetMode="External"/><Relationship Id="rId6" Type="http://schemas.openxmlformats.org/officeDocument/2006/relationships/hyperlink" Target="http://carousel" TargetMode="External"/><Relationship Id="rId7" Type="http://schemas.openxmlformats.org/officeDocument/2006/relationships/hyperlink" Target="http://fbstories" TargetMode="External"/><Relationship Id="rId8" Type="http://schemas.openxmlformats.org/officeDocument/2006/relationships/hyperlink" Target="http://right" TargetMode="External"/><Relationship Id="rId11" Type="http://schemas.openxmlformats.org/officeDocument/2006/relationships/hyperlink" Target="http://instream" TargetMode="External"/><Relationship Id="rId10" Type="http://schemas.openxmlformats.org/officeDocument/2006/relationships/hyperlink" Target="http://instream" TargetMode="External"/><Relationship Id="rId13" Type="http://schemas.openxmlformats.org/officeDocument/2006/relationships/hyperlink" Target="http://instant" TargetMode="External"/><Relationship Id="rId12" Type="http://schemas.openxmlformats.org/officeDocument/2006/relationships/hyperlink" Target="http://instant" TargetMode="External"/><Relationship Id="rId15" Type="http://schemas.openxmlformats.org/officeDocument/2006/relationships/hyperlink" Target="http://marketplace" TargetMode="External"/><Relationship Id="rId14" Type="http://schemas.openxmlformats.org/officeDocument/2006/relationships/hyperlink" Target="http://marketplace" TargetMode="External"/><Relationship Id="rId17" Type="http://schemas.openxmlformats.org/officeDocument/2006/relationships/hyperlink" Target="http://sponsored" TargetMode="External"/><Relationship Id="rId16" Type="http://schemas.openxmlformats.org/officeDocument/2006/relationships/hyperlink" Target="http://audience" TargetMode="External"/><Relationship Id="rId19" Type="http://schemas.openxmlformats.org/officeDocument/2006/relationships/hyperlink" Target="http://messenger" TargetMode="External"/><Relationship Id="rId18" Type="http://schemas.openxmlformats.org/officeDocument/2006/relationships/hyperlink" Target="http://messenger"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hyperlink" Target="https://blog.wishpond.com/post/115675435971/4-amazing-facebook-giveaway-examples" TargetMode="External"/><Relationship Id="rId4" Type="http://schemas.openxmlformats.org/officeDocument/2006/relationships/image" Target="../media/image46.png"/><Relationship Id="rId5" Type="http://schemas.openxmlformats.org/officeDocument/2006/relationships/hyperlink" Target="https://www.facebook.com/ads/about/?entry_product=ad_preferences" TargetMode="External"/><Relationship Id="rId6"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43.png"/><Relationship Id="rId4" Type="http://schemas.openxmlformats.org/officeDocument/2006/relationships/hyperlink" Target="https://adespresso.com/guides/facebook-ads-beginner/facebook-ads-types/" TargetMode="External"/><Relationship Id="rId5" Type="http://schemas.openxmlformats.org/officeDocument/2006/relationships/hyperlink" Target="https://adespresso.com/ads-examples/" TargetMode="External"/><Relationship Id="rId6"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50.png"/><Relationship Id="rId4" Type="http://schemas.openxmlformats.org/officeDocument/2006/relationships/image" Target="../media/image56.png"/><Relationship Id="rId5"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51.png"/><Relationship Id="rId4" Type="http://schemas.openxmlformats.org/officeDocument/2006/relationships/image" Target="../media/image49.png"/><Relationship Id="rId5"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55.png"/><Relationship Id="rId4" Type="http://schemas.openxmlformats.org/officeDocument/2006/relationships/image" Target="../media/image52.png"/><Relationship Id="rId5"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7.png"/><Relationship Id="rId6"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60.png"/><Relationship Id="rId4" Type="http://schemas.openxmlformats.org/officeDocument/2006/relationships/image" Target="../media/image67.png"/><Relationship Id="rId5"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62.png"/><Relationship Id="rId4" Type="http://schemas.openxmlformats.org/officeDocument/2006/relationships/image" Target="../media/image76.png"/><Relationship Id="rId5" Type="http://schemas.openxmlformats.org/officeDocument/2006/relationships/hyperlink" Target="https://www.fanpagekarma.com/"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72.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63.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65.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hyperlink" Target="https://www.google.com/url?sa=t&amp;rct=j&amp;q=&amp;esrc=s&amp;source=web&amp;cd=1&amp;cad=rja&amp;uact=8&amp;ved=2ahUKEwjtncCH76ThAhUoz6YKHcI5DUkQFjAAegQIBhAC&amp;url=https://trends.google.com/trends/&amp;usg=AOvVaw1Iv7kLi18t1S2QG52bC3rn" TargetMode="External"/><Relationship Id="rId4" Type="http://schemas.openxmlformats.org/officeDocument/2006/relationships/image" Target="../media/image9.png"/><Relationship Id="rId5"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70.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74.png"/><Relationship Id="rId4" Type="http://schemas.openxmlformats.org/officeDocument/2006/relationships/hyperlink" Target="https://socialblade.com/facebook/page/madara%20cosmetics"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hyperlink" Target="https://socialblade.com/facebook/page/madara%20cosmetics" TargetMode="External"/><Relationship Id="rId4" Type="http://schemas.openxmlformats.org/officeDocument/2006/relationships/image" Target="../media/image71.png"/><Relationship Id="rId5" Type="http://schemas.openxmlformats.org/officeDocument/2006/relationships/image" Target="../media/image6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hyperlink" Target="http://trend_1_reels_are_here_to_stay" TargetMode="External"/><Relationship Id="rId4" Type="http://schemas.openxmlformats.org/officeDocument/2006/relationships/hyperlink" Target="http://trend_1_reels_are_here_to_stay" TargetMode="External"/><Relationship Id="rId9" Type="http://schemas.openxmlformats.org/officeDocument/2006/relationships/hyperlink" Target="http://trend_4_ai_will_power_content_creation_and_discovery" TargetMode="External"/><Relationship Id="rId5" Type="http://schemas.openxmlformats.org/officeDocument/2006/relationships/hyperlink" Target="http://trend_2_live_shopping_is_dead_long_live_facebook_shops" TargetMode="External"/><Relationship Id="rId6" Type="http://schemas.openxmlformats.org/officeDocument/2006/relationships/hyperlink" Target="http://trend_2_live_shopping_is_dead_long_live_facebook_shops" TargetMode="External"/><Relationship Id="rId7" Type="http://schemas.openxmlformats.org/officeDocument/2006/relationships/hyperlink" Target="http://trend_3_meta_verified_brings_verification_to_the_masses" TargetMode="External"/><Relationship Id="rId8" Type="http://schemas.openxmlformats.org/officeDocument/2006/relationships/hyperlink" Target="http://trend_3_meta_verified_brings_verification_to_the_masses" TargetMode="External"/><Relationship Id="rId11" Type="http://schemas.openxmlformats.org/officeDocument/2006/relationships/hyperlink" Target="http://trend_5_ai_has_simplified_ad_campaign_targeting" TargetMode="External"/><Relationship Id="rId10" Type="http://schemas.openxmlformats.org/officeDocument/2006/relationships/hyperlink" Target="http://trend_4_ai_will_power_content_creation_and_discovery" TargetMode="External"/><Relationship Id="rId13" Type="http://schemas.openxmlformats.org/officeDocument/2006/relationships/hyperlink" Target="http://trend_6_creators_are_finding_new_opportunities_for_growth" TargetMode="External"/><Relationship Id="rId12" Type="http://schemas.openxmlformats.org/officeDocument/2006/relationships/hyperlink" Target="http://trend_5_ai_has_simplified_ad_campaign_targeting" TargetMode="External"/><Relationship Id="rId15" Type="http://schemas.openxmlformats.org/officeDocument/2006/relationships/hyperlink" Target="http://trend_7_chatbots_will_take_over_front-line_customer_service" TargetMode="External"/><Relationship Id="rId14" Type="http://schemas.openxmlformats.org/officeDocument/2006/relationships/hyperlink" Target="http://trend_6_creators_are_finding_new_opportunities_for_growth" TargetMode="External"/><Relationship Id="rId17" Type="http://schemas.openxmlformats.org/officeDocument/2006/relationships/hyperlink" Target="http://trend_8_groups_and_communities_are_easier_to_find" TargetMode="External"/><Relationship Id="rId16" Type="http://schemas.openxmlformats.org/officeDocument/2006/relationships/hyperlink" Target="http://trend_7_chatbots_will_take_over_front-line_customer_service" TargetMode="External"/><Relationship Id="rId19" Type="http://schemas.openxmlformats.org/officeDocument/2006/relationships/image" Target="../media/image77.png"/><Relationship Id="rId18" Type="http://schemas.openxmlformats.org/officeDocument/2006/relationships/hyperlink" Target="http://trend_8_groups_and_communities_are_easier_to_find"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73.png"/><Relationship Id="rId4" Type="http://schemas.openxmlformats.org/officeDocument/2006/relationships/image" Target="../media/image66.png"/><Relationship Id="rId5" Type="http://schemas.openxmlformats.org/officeDocument/2006/relationships/image" Target="../media/image7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75.png"/><Relationship Id="rId4" Type="http://schemas.openxmlformats.org/officeDocument/2006/relationships/image" Target="../media/image79.png"/><Relationship Id="rId9" Type="http://schemas.openxmlformats.org/officeDocument/2006/relationships/image" Target="../media/image109.png"/><Relationship Id="rId5" Type="http://schemas.openxmlformats.org/officeDocument/2006/relationships/image" Target="../media/image80.png"/><Relationship Id="rId6" Type="http://schemas.openxmlformats.org/officeDocument/2006/relationships/image" Target="../media/image86.png"/><Relationship Id="rId7" Type="http://schemas.openxmlformats.org/officeDocument/2006/relationships/image" Target="../media/image81.png"/><Relationship Id="rId8" Type="http://schemas.openxmlformats.org/officeDocument/2006/relationships/image" Target="../media/image85.png"/><Relationship Id="rId10" Type="http://schemas.openxmlformats.org/officeDocument/2006/relationships/image" Target="../media/image8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9.png"/><Relationship Id="rId6" Type="http://schemas.openxmlformats.org/officeDocument/2006/relationships/image" Target="../media/image88.png"/><Relationship Id="rId7" Type="http://schemas.openxmlformats.org/officeDocument/2006/relationships/image" Target="../media/image91.png"/><Relationship Id="rId8" Type="http://schemas.openxmlformats.org/officeDocument/2006/relationships/image" Target="../media/image9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102.png"/><Relationship Id="rId4" Type="http://schemas.openxmlformats.org/officeDocument/2006/relationships/image" Target="../media/image97.png"/><Relationship Id="rId5" Type="http://schemas.openxmlformats.org/officeDocument/2006/relationships/hyperlink" Target="https://www.youtube.com/intl/ALL_lv/howyoutubeworks/"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hyperlink" Target="https://imarketings.lv/5-iemesli-kapec-jaizmanto-youtube-reklamu-klientu-piesaistisanai-youtube-vs-tv/"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hyperlink" Target="http://sign-in" TargetMode="External"/><Relationship Id="rId4" Type="http://schemas.openxmlformats.org/officeDocument/2006/relationships/hyperlink" Target="http://sign-in" TargetMode="External"/><Relationship Id="rId9" Type="http://schemas.openxmlformats.org/officeDocument/2006/relationships/hyperlink" Target="http://customize-layout" TargetMode="External"/><Relationship Id="rId5" Type="http://schemas.openxmlformats.org/officeDocument/2006/relationships/hyperlink" Target="http://sign-in" TargetMode="External"/><Relationship Id="rId6" Type="http://schemas.openxmlformats.org/officeDocument/2006/relationships/hyperlink" Target="http://create-new" TargetMode="External"/><Relationship Id="rId7" Type="http://schemas.openxmlformats.org/officeDocument/2006/relationships/hyperlink" Target="http://create-new" TargetMode="External"/><Relationship Id="rId8" Type="http://schemas.openxmlformats.org/officeDocument/2006/relationships/hyperlink" Target="http://create-new" TargetMode="External"/><Relationship Id="rId11" Type="http://schemas.openxmlformats.org/officeDocument/2006/relationships/hyperlink" Target="http://customize-basic" TargetMode="External"/><Relationship Id="rId10" Type="http://schemas.openxmlformats.org/officeDocument/2006/relationships/hyperlink" Target="http://customize-branding" TargetMode="External"/><Relationship Id="rId13" Type="http://schemas.openxmlformats.org/officeDocument/2006/relationships/hyperlink" Target="http://yt-tips" TargetMode="External"/><Relationship Id="rId12" Type="http://schemas.openxmlformats.org/officeDocument/2006/relationships/hyperlink" Target="http://yt-tips" TargetMode="External"/><Relationship Id="rId15" Type="http://schemas.openxmlformats.org/officeDocument/2006/relationships/image" Target="../media/image95.png"/><Relationship Id="rId14" Type="http://schemas.openxmlformats.org/officeDocument/2006/relationships/hyperlink" Target="http://yt-tip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s://www.google.com/url?sa=t&amp;rct=j&amp;q=&amp;esrc=s&amp;source=web&amp;cd=1&amp;cad=rja&amp;uact=8&amp;ved=2ahUKEwjtncCH76ThAhUoz6YKHcI5DUkQFjAAegQIBhAC&amp;url=https://trends.google.com/trends/&amp;usg=AOvVaw1Iv7kLi18t1S2QG52bC3rn" TargetMode="External"/><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hyperlink" Target="https://www.alberts.lv/efektivi-padomi-ka-divkarsot-youtube-kanala-abonentu-skaitu/" TargetMode="External"/><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100.png"/><Relationship Id="rId4" Type="http://schemas.openxmlformats.org/officeDocument/2006/relationships/hyperlink" Target="https://support.google.com/youtube/answer/2467968?hl=lv&amp;ref_topic=1115890"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90.png"/><Relationship Id="rId4" Type="http://schemas.openxmlformats.org/officeDocument/2006/relationships/image" Target="../media/image92.png"/><Relationship Id="rId9" Type="http://schemas.openxmlformats.org/officeDocument/2006/relationships/image" Target="../media/image96.png"/><Relationship Id="rId5" Type="http://schemas.openxmlformats.org/officeDocument/2006/relationships/image" Target="../media/image101.png"/><Relationship Id="rId6" Type="http://schemas.openxmlformats.org/officeDocument/2006/relationships/image" Target="../media/image107.png"/><Relationship Id="rId7" Type="http://schemas.openxmlformats.org/officeDocument/2006/relationships/image" Target="../media/image99.png"/><Relationship Id="rId8" Type="http://schemas.openxmlformats.org/officeDocument/2006/relationships/image" Target="../media/image94.png"/><Relationship Id="rId11" Type="http://schemas.openxmlformats.org/officeDocument/2006/relationships/image" Target="../media/image103.png"/><Relationship Id="rId10" Type="http://schemas.openxmlformats.org/officeDocument/2006/relationships/image" Target="../media/image93.png"/><Relationship Id="rId13" Type="http://schemas.openxmlformats.org/officeDocument/2006/relationships/image" Target="../media/image104.png"/><Relationship Id="rId12" Type="http://schemas.openxmlformats.org/officeDocument/2006/relationships/image" Target="../media/image106.png"/><Relationship Id="rId15" Type="http://schemas.openxmlformats.org/officeDocument/2006/relationships/image" Target="../media/image112.png"/><Relationship Id="rId14" Type="http://schemas.openxmlformats.org/officeDocument/2006/relationships/image" Target="../media/image10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hyperlink" Target="https://support.google.com/youtube/answer/1311392" TargetMode="External"/><Relationship Id="rId4" Type="http://schemas.openxmlformats.org/officeDocument/2006/relationships/hyperlink" Target="https://support.google.com/youtube/answer/1311392" TargetMode="External"/><Relationship Id="rId9" Type="http://schemas.openxmlformats.org/officeDocument/2006/relationships/hyperlink" Target="https://myaccount.google.com/signinoptions/two-step-verification/enroll-welcome" TargetMode="External"/><Relationship Id="rId5" Type="http://schemas.openxmlformats.org/officeDocument/2006/relationships/hyperlink" Target="https://support.google.com/youtube/answer/7101720" TargetMode="External"/><Relationship Id="rId6" Type="http://schemas.openxmlformats.org/officeDocument/2006/relationships/hyperlink" Target="https://support.google.com/youtube/answer/7101720" TargetMode="External"/><Relationship Id="rId7" Type="http://schemas.openxmlformats.org/officeDocument/2006/relationships/hyperlink" Target="https://support.google.com/youtube/answer/7101720" TargetMode="External"/><Relationship Id="rId8" Type="http://schemas.openxmlformats.org/officeDocument/2006/relationships/hyperlink" Target="https://support.google.com/youtube/answer/2802032" TargetMode="External"/><Relationship Id="rId11" Type="http://schemas.openxmlformats.org/officeDocument/2006/relationships/hyperlink" Target="https://support.google.com/youtube/answer/11602441" TargetMode="External"/><Relationship Id="rId10" Type="http://schemas.openxmlformats.org/officeDocument/2006/relationships/hyperlink" Target="https://support.google.com/youtube/answer/11602441" TargetMode="External"/><Relationship Id="rId13" Type="http://schemas.openxmlformats.org/officeDocument/2006/relationships/hyperlink" Target="https://support.google.com/youtube/answer/72851?hl=lv" TargetMode="External"/><Relationship Id="rId12" Type="http://schemas.openxmlformats.org/officeDocument/2006/relationships/hyperlink" Target="https://support.google.com/youtube/answer/9914702"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hyperlink" Target="http://requirements" TargetMode="External"/><Relationship Id="rId4" Type="http://schemas.openxmlformats.org/officeDocument/2006/relationships/image" Target="../media/image11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hyperlink" Target="https://support.google.com/youtube/answer/6162278" TargetMode="External"/><Relationship Id="rId4" Type="http://schemas.openxmlformats.org/officeDocument/2006/relationships/hyperlink" Target="https://support.google.com/youtube/answer/7636690" TargetMode="External"/><Relationship Id="rId9" Type="http://schemas.openxmlformats.org/officeDocument/2006/relationships/hyperlink" Target="https://support.google.com/youtube/answer/10879035" TargetMode="External"/><Relationship Id="rId5" Type="http://schemas.openxmlformats.org/officeDocument/2006/relationships/hyperlink" Target="http://video_level" TargetMode="External"/><Relationship Id="rId6" Type="http://schemas.openxmlformats.org/officeDocument/2006/relationships/hyperlink" Target="https://support.google.com/youtube/answer/7336634" TargetMode="External"/><Relationship Id="rId7" Type="http://schemas.openxmlformats.org/officeDocument/2006/relationships/hyperlink" Target="http://video_level" TargetMode="External"/><Relationship Id="rId8" Type="http://schemas.openxmlformats.org/officeDocument/2006/relationships/hyperlink" Target="https://support.google.com/youtube/answer/9277801" TargetMode="External"/><Relationship Id="rId10" Type="http://schemas.openxmlformats.org/officeDocument/2006/relationships/hyperlink" Target="http://requirements"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113.png"/><Relationship Id="rId4" Type="http://schemas.openxmlformats.org/officeDocument/2006/relationships/hyperlink" Target="https://studio.youtube.com/" TargetMode="External"/><Relationship Id="rId5" Type="http://schemas.openxmlformats.org/officeDocument/2006/relationships/hyperlink" Target="https://support.google.com/youtube/answer/6051134" TargetMode="External"/><Relationship Id="rId6" Type="http://schemas.openxmlformats.org/officeDocument/2006/relationships/hyperlink" Target="https://support.google.com/youtube/answer/9717005" TargetMode="External"/><Relationship Id="rId7" Type="http://schemas.openxmlformats.org/officeDocument/2006/relationships/hyperlink" Target="https://support.google.com/youtube/answer/9314414?hl=lv&amp;ref_topic=3025741&amp;visit_id=637233268820084719-1633742650&amp;rd=1&amp;co=GENIE.Platform%3DDesktop&amp;oco=1"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119.png"/><Relationship Id="rId4" Type="http://schemas.openxmlformats.org/officeDocument/2006/relationships/hyperlink" Target="https://support.google.com/youtube/answer/9314414?hl=lv&amp;ref_topic=3025741&amp;visit_id=637233268820084719-1633742650&amp;rd=1&amp;co=GENIE.Platform%3DDesktop&amp;oco=1"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117.png"/><Relationship Id="rId4" Type="http://schemas.openxmlformats.org/officeDocument/2006/relationships/hyperlink" Target="https://www.brandwatch.com/blog/youtube-analytics-tools/" TargetMode="External"/><Relationship Id="rId9"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22.png"/><Relationship Id="rId7" Type="http://schemas.openxmlformats.org/officeDocument/2006/relationships/image" Target="../media/image111.png"/><Relationship Id="rId8" Type="http://schemas.openxmlformats.org/officeDocument/2006/relationships/image" Target="../media/image121.png"/><Relationship Id="rId11" Type="http://schemas.openxmlformats.org/officeDocument/2006/relationships/hyperlink" Target="https://sensortower.com/android/LV/google-llc/app/youtube/com.google.android.youtube/overview" TargetMode="External"/><Relationship Id="rId10" Type="http://schemas.openxmlformats.org/officeDocument/2006/relationships/image" Target="../media/image11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124.png"/><Relationship Id="rId4" Type="http://schemas.openxmlformats.org/officeDocument/2006/relationships/image" Target="../media/image118.png"/><Relationship Id="rId5" Type="http://schemas.openxmlformats.org/officeDocument/2006/relationships/hyperlink" Target="https://socialblade.com/youtube/user/madaracosmetic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120.png"/><Relationship Id="rId4" Type="http://schemas.openxmlformats.org/officeDocument/2006/relationships/image" Target="../media/image123.png"/><Relationship Id="rId5" Type="http://schemas.openxmlformats.org/officeDocument/2006/relationships/hyperlink" Target="https://socialblade.com/youtube/user/madaracosmetics"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hyperlink" Target="https://sproutsocial.com/insights/youtube-analytics/" TargetMode="External"/><Relationship Id="rId4" Type="http://schemas.openxmlformats.org/officeDocument/2006/relationships/hyperlink" Target="https://sproutsocial.com/insights/how-to-promote-your-youtube-channel/" TargetMode="External"/><Relationship Id="rId9" Type="http://schemas.openxmlformats.org/officeDocument/2006/relationships/hyperlink" Target="https://sproutsocial.com/insights/how-to-create-a-youtube-channel/" TargetMode="External"/><Relationship Id="rId5" Type="http://schemas.openxmlformats.org/officeDocument/2006/relationships/hyperlink" Target="https://sproutsocial.com/insights/new-social-media-demographics/" TargetMode="External"/><Relationship Id="rId6" Type="http://schemas.openxmlformats.org/officeDocument/2006/relationships/hyperlink" Target="https://www.forbes.com/sites/maddieberg/2020/12/18/the-highest-paid-youtube-stars-of-2020/?sh=20ada38e6e50" TargetMode="External"/><Relationship Id="rId7" Type="http://schemas.openxmlformats.org/officeDocument/2006/relationships/hyperlink" Target="https://firstsportz.com/esports-top-10-highest-earning-youtubers/" TargetMode="External"/><Relationship Id="rId8" Type="http://schemas.openxmlformats.org/officeDocument/2006/relationships/hyperlink" Target="https://ahrefs.com/blog/most-visited-websites/" TargetMode="External"/><Relationship Id="rId11" Type="http://schemas.openxmlformats.org/officeDocument/2006/relationships/hyperlink" Target="https://www.edudwar.com/top-richest-youtubers-in-the-world/" TargetMode="External"/><Relationship Id="rId10" Type="http://schemas.openxmlformats.org/officeDocument/2006/relationships/hyperlink" Target="https://sproutsocial.com/insights/facebook-ad-sizes/" TargetMode="External"/><Relationship Id="rId12" Type="http://schemas.openxmlformats.org/officeDocument/2006/relationships/hyperlink" Target="https://e-komercija.lv/akademija/komunikacijas-plans/"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hyperlink" Target="https://e-komercija.lv/akademija/socialo-tiklu-komunikacija/" TargetMode="External"/><Relationship Id="rId4" Type="http://schemas.openxmlformats.org/officeDocument/2006/relationships/hyperlink" Target="https://marketingaskola.lv/bezmaksas-e-gramata/" TargetMode="External"/><Relationship Id="rId9" Type="http://schemas.openxmlformats.org/officeDocument/2006/relationships/hyperlink" Target="https://financesonline.com/top-20-social-media-monitoring-tools/" TargetMode="External"/><Relationship Id="rId5" Type="http://schemas.openxmlformats.org/officeDocument/2006/relationships/hyperlink" Target="https://blog.hootsuite.com/facebook-marketing-tips/" TargetMode="External"/><Relationship Id="rId6" Type="http://schemas.openxmlformats.org/officeDocument/2006/relationships/hyperlink" Target="https://blog.hootsuite.com/facebook-marketing-tips/" TargetMode="External"/><Relationship Id="rId7" Type="http://schemas.openxmlformats.org/officeDocument/2006/relationships/hyperlink" Target="https://blog.hootsuite.com/facebook-statistics/" TargetMode="External"/><Relationship Id="rId8" Type="http://schemas.openxmlformats.org/officeDocument/2006/relationships/hyperlink" Target="https://blog.hootsuite.com/facebook-trends/" TargetMode="External"/><Relationship Id="rId11" Type="http://schemas.openxmlformats.org/officeDocument/2006/relationships/hyperlink" Target="https://www.brandwatch.com/blog/most-subscribed-youtubers-channels/" TargetMode="External"/><Relationship Id="rId10" Type="http://schemas.openxmlformats.org/officeDocument/2006/relationships/hyperlink" Target="https://www.impactplus.com/blog/most-popular-types-of-videos-on-youtube-infographic" TargetMode="External"/><Relationship Id="rId13" Type="http://schemas.openxmlformats.org/officeDocument/2006/relationships/hyperlink" Target="https://sproutsocial.com/insights/social-media-analytics-tools/" TargetMode="External"/><Relationship Id="rId12" Type="http://schemas.openxmlformats.org/officeDocument/2006/relationships/hyperlink" Target="https://www.youtube.com/watch?v=HN-Kc_QeK-w&amp;t=104s" TargetMode="External"/><Relationship Id="rId15" Type="http://schemas.openxmlformats.org/officeDocument/2006/relationships/hyperlink" Target="https://blog.hootsuite.com/types-of-social-media/" TargetMode="External"/><Relationship Id="rId14" Type="http://schemas.openxmlformats.org/officeDocument/2006/relationships/hyperlink" Target="https://earthweb.com/most-popular-types-of-youtube-videos/" TargetMode="External"/><Relationship Id="rId17" Type="http://schemas.openxmlformats.org/officeDocument/2006/relationships/hyperlink" Target="http://what" TargetMode="External"/><Relationship Id="rId16" Type="http://schemas.openxmlformats.org/officeDocument/2006/relationships/hyperlink" Target="http://what"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1.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
          <p:cNvSpPr txBox="1"/>
          <p:nvPr>
            <p:ph type="ctrTitle"/>
          </p:nvPr>
        </p:nvSpPr>
        <p:spPr>
          <a:xfrm>
            <a:off x="611187" y="1995487"/>
            <a:ext cx="6840537" cy="208915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0587E"/>
              </a:buClr>
              <a:buSzPts val="2800"/>
              <a:buFont typeface="Arial"/>
              <a:buNone/>
            </a:pPr>
            <a:r>
              <a:rPr b="1" i="0" lang="en-US" sz="2800" u="none">
                <a:solidFill>
                  <a:srgbClr val="00587E"/>
                </a:solidFill>
                <a:latin typeface="Arial"/>
                <a:ea typeface="Arial"/>
                <a:cs typeface="Arial"/>
                <a:sym typeface="Arial"/>
              </a:rPr>
              <a:t>Projekts “Digitalizācijas iniciatīvas studiju kvalitātes pilnveidei augstskolu stratēģiskās specializācijas jomās”</a:t>
            </a:r>
            <a:br>
              <a:rPr b="1" i="0" lang="en-US" sz="2800" u="none">
                <a:solidFill>
                  <a:srgbClr val="00587E"/>
                </a:solidFill>
                <a:latin typeface="Arial"/>
                <a:ea typeface="Arial"/>
                <a:cs typeface="Arial"/>
                <a:sym typeface="Arial"/>
              </a:rPr>
            </a:br>
            <a:br>
              <a:rPr b="1" i="0" lang="en-US" sz="1000" u="none">
                <a:solidFill>
                  <a:srgbClr val="00587E"/>
                </a:solidFill>
                <a:latin typeface="Arial"/>
                <a:ea typeface="Arial"/>
                <a:cs typeface="Arial"/>
                <a:sym typeface="Arial"/>
              </a:rPr>
            </a:br>
            <a:r>
              <a:rPr b="1" i="0" lang="en-US" sz="1800" u="none">
                <a:solidFill>
                  <a:srgbClr val="00587E"/>
                </a:solidFill>
                <a:latin typeface="Arial"/>
                <a:ea typeface="Arial"/>
                <a:cs typeface="Arial"/>
                <a:sym typeface="Arial"/>
              </a:rPr>
              <a:t>Projekta Nr. 8.2.3.0/22/A/005</a:t>
            </a:r>
            <a:endParaRPr/>
          </a:p>
        </p:txBody>
      </p:sp>
      <p:sp>
        <p:nvSpPr>
          <p:cNvPr id="78" name="Google Shape;78;p1"/>
          <p:cNvSpPr txBox="1"/>
          <p:nvPr>
            <p:ph idx="1" type="subTitle"/>
          </p:nvPr>
        </p:nvSpPr>
        <p:spPr>
          <a:xfrm>
            <a:off x="588962" y="4238625"/>
            <a:ext cx="7078662" cy="571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600"/>
              <a:buNone/>
            </a:pPr>
            <a:r>
              <a:rPr b="0" i="0" lang="en-US" sz="1600" u="none">
                <a:solidFill>
                  <a:schemeClr val="dk1"/>
                </a:solidFill>
                <a:latin typeface="Arial"/>
                <a:ea typeface="Arial"/>
                <a:cs typeface="Arial"/>
                <a:sym typeface="Arial"/>
              </a:rPr>
              <a:t>Projekta vadošais partneris – Latvijas Biozinātņu un tehnoloģiju universitāte</a:t>
            </a:r>
            <a:endParaRPr/>
          </a:p>
        </p:txBody>
      </p:sp>
      <p:pic>
        <p:nvPicPr>
          <p:cNvPr descr="C:\Users\KristineTi.TMC_A\Pictures\LV_ID_EU_logo_ansamblis_ESF_RGB.jpg" id="79" name="Google Shape;79;p1"/>
          <p:cNvPicPr preferRelativeResize="0"/>
          <p:nvPr/>
        </p:nvPicPr>
        <p:blipFill rotWithShape="1">
          <a:blip r:embed="rId3">
            <a:alphaModFix/>
          </a:blip>
          <a:srcRect b="0" l="0" r="0" t="0"/>
          <a:stretch/>
        </p:blipFill>
        <p:spPr>
          <a:xfrm>
            <a:off x="323850" y="555625"/>
            <a:ext cx="5699125" cy="1285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10"/>
          <p:cNvPicPr preferRelativeResize="0"/>
          <p:nvPr/>
        </p:nvPicPr>
        <p:blipFill rotWithShape="1">
          <a:blip r:embed="rId3">
            <a:alphaModFix/>
          </a:blip>
          <a:srcRect b="0" l="0" r="0" t="0"/>
          <a:stretch/>
        </p:blipFill>
        <p:spPr>
          <a:xfrm>
            <a:off x="5168900" y="1571625"/>
            <a:ext cx="3975100" cy="2305050"/>
          </a:xfrm>
          <a:prstGeom prst="rect">
            <a:avLst/>
          </a:prstGeom>
          <a:noFill/>
          <a:ln>
            <a:noFill/>
          </a:ln>
        </p:spPr>
      </p:pic>
      <p:sp>
        <p:nvSpPr>
          <p:cNvPr id="148" name="Google Shape;148;p10"/>
          <p:cNvSpPr txBox="1"/>
          <p:nvPr/>
        </p:nvSpPr>
        <p:spPr>
          <a:xfrm>
            <a:off x="250825" y="995362"/>
            <a:ext cx="5257800" cy="3971100"/>
          </a:xfrm>
          <a:prstGeom prst="rect">
            <a:avLst/>
          </a:prstGeom>
          <a:noFill/>
          <a:ln>
            <a:noFill/>
          </a:ln>
        </p:spPr>
        <p:txBody>
          <a:bodyPr anchorCtr="0" anchor="t" bIns="45700" lIns="91425" spcFirstLastPara="1" rIns="91425" wrap="square" tIns="45700">
            <a:spAutoFit/>
          </a:bodyPr>
          <a:lstStyle/>
          <a:p>
            <a:pPr indent="-214311" lvl="0" marL="214311"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Rūpīgi izsvērta un pārdomāta mārketinga stratēģija ir tā, kas padara uzņēmuma zīmolu jēgpilnu un veiksmīgu sociālajos medijos; citkārt tas pazūd, pat nepamanīts.</a:t>
            </a:r>
            <a:endParaRPr/>
          </a:p>
          <a:p>
            <a:pPr indent="-214311" lvl="0" marL="214311"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Stratēģija ne tikai atvieglo radošo procesu ilgtermiņā, bet arī sniedz neapšaubāmi labākus rezultātus. </a:t>
            </a:r>
            <a:endParaRPr/>
          </a:p>
          <a:p>
            <a:pPr indent="-214311" lvl="0" marL="214311"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Sociālo mediju izmantošana prasa zināšanas (par saturu, kāds piemērotāks konkrētajam kanālam, par to, kādas tendences pastāv sociālajos medijos, kādus rīkus izmantot visērtāk, kāds ir ieteiktais veids, kā veidot komunikāciju ar klientiem u.c.).</a:t>
            </a:r>
            <a:endParaRPr/>
          </a:p>
          <a:p>
            <a:pPr indent="-214311" lvl="0" marL="214311"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Stratēģiska mārketinga aktivitāšu virzība sniedz krietni labākus rezultātus un veido zīmola tēlu.</a:t>
            </a:r>
            <a:endParaRPr/>
          </a:p>
        </p:txBody>
      </p:sp>
      <p:sp>
        <p:nvSpPr>
          <p:cNvPr id="149" name="Google Shape;149;p10"/>
          <p:cNvSpPr txBox="1"/>
          <p:nvPr/>
        </p:nvSpPr>
        <p:spPr>
          <a:xfrm>
            <a:off x="396025" y="239125"/>
            <a:ext cx="33789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Times New Roman"/>
              <a:buNone/>
            </a:pPr>
            <a:r>
              <a:rPr i="0" lang="en-US" sz="2800" u="none">
                <a:solidFill>
                  <a:schemeClr val="accent1"/>
                </a:solidFill>
              </a:rPr>
              <a:t>1. Stratēģija </a:t>
            </a:r>
            <a:endParaRPr>
              <a:solidFill>
                <a:schemeClr val="accent1"/>
              </a:solidFill>
            </a:endParaRPr>
          </a:p>
        </p:txBody>
      </p:sp>
      <p:sp>
        <p:nvSpPr>
          <p:cNvPr id="150" name="Google Shape;150;p10"/>
          <p:cNvSpPr txBox="1"/>
          <p:nvPr/>
        </p:nvSpPr>
        <p:spPr>
          <a:xfrm>
            <a:off x="6823075" y="4784725"/>
            <a:ext cx="23208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(Dienas Bizness, 2019)</a:t>
            </a:r>
            <a:endParaRPr/>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1"/>
          <p:cNvSpPr txBox="1"/>
          <p:nvPr/>
        </p:nvSpPr>
        <p:spPr>
          <a:xfrm>
            <a:off x="122237" y="969962"/>
            <a:ext cx="9021900" cy="2031900"/>
          </a:xfrm>
          <a:prstGeom prst="rect">
            <a:avLst/>
          </a:prstGeom>
          <a:noFill/>
          <a:ln>
            <a:noFill/>
          </a:ln>
        </p:spPr>
        <p:txBody>
          <a:bodyPr anchorCtr="0" anchor="t" bIns="45700" lIns="91425" spcFirstLastPara="1" rIns="91425" wrap="square" tIns="45700">
            <a:spAutoFit/>
          </a:bodyPr>
          <a:lstStyle/>
          <a:p>
            <a:pPr indent="-214311" lvl="0" marL="214311"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Sociālie tīkli ir vieta, kurā ikkatrs var izteikt savas domas par visdažādākajām tēmām:  uzņēmumu pakalpojumiem, piedāvājumiem, publikācijām un dažāda veida publiskajām aktivitātēm. Protams, ne viss vienmēr ir skaisti un nereti arī negatīva pieredze tiek saistīta ar uzņēmumu/zīmolu pastāvēšanu sociālajos medijos, kas izpaužas uzņēmuma/zīmola komentāru un atsauksmju sadaļā.</a:t>
            </a:r>
            <a:endParaRPr/>
          </a:p>
          <a:p>
            <a:pPr indent="-214311" lvl="0" marL="214311"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Viena no lielākajām kļūdām ir iesaistīties šajā negatīvo komentāru diskusijā, kas var radīt papildu negatīvu notikumu turpinājumu. Pilnīga komentāru ignorēšana var radīt problēmas.</a:t>
            </a:r>
            <a:endParaRPr/>
          </a:p>
        </p:txBody>
      </p:sp>
      <p:sp>
        <p:nvSpPr>
          <p:cNvPr id="156" name="Google Shape;156;p11"/>
          <p:cNvSpPr txBox="1"/>
          <p:nvPr/>
        </p:nvSpPr>
        <p:spPr>
          <a:xfrm>
            <a:off x="468321" y="219050"/>
            <a:ext cx="79785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Times New Roman"/>
              <a:buNone/>
            </a:pPr>
            <a:r>
              <a:rPr i="0" lang="en-US" sz="2800" u="none">
                <a:solidFill>
                  <a:schemeClr val="accent1"/>
                </a:solidFill>
              </a:rPr>
              <a:t>2. Negatīvie komentāri un atsauksmes </a:t>
            </a:r>
            <a:endParaRPr>
              <a:solidFill>
                <a:schemeClr val="accent1"/>
              </a:solidFill>
            </a:endParaRPr>
          </a:p>
        </p:txBody>
      </p:sp>
      <p:pic>
        <p:nvPicPr>
          <p:cNvPr id="157" name="Google Shape;157;p11"/>
          <p:cNvPicPr preferRelativeResize="0"/>
          <p:nvPr/>
        </p:nvPicPr>
        <p:blipFill rotWithShape="1">
          <a:blip r:embed="rId3">
            <a:alphaModFix/>
          </a:blip>
          <a:srcRect b="0" l="0" r="0" t="0"/>
          <a:stretch/>
        </p:blipFill>
        <p:spPr>
          <a:xfrm>
            <a:off x="4152900" y="2940050"/>
            <a:ext cx="5122862" cy="2151063"/>
          </a:xfrm>
          <a:prstGeom prst="rect">
            <a:avLst/>
          </a:prstGeom>
          <a:noFill/>
          <a:ln>
            <a:noFill/>
          </a:ln>
        </p:spPr>
      </p:pic>
      <p:sp>
        <p:nvSpPr>
          <p:cNvPr id="158" name="Google Shape;158;p11"/>
          <p:cNvSpPr txBox="1"/>
          <p:nvPr/>
        </p:nvSpPr>
        <p:spPr>
          <a:xfrm>
            <a:off x="122237" y="3001962"/>
            <a:ext cx="4162500" cy="2031900"/>
          </a:xfrm>
          <a:prstGeom prst="rect">
            <a:avLst/>
          </a:prstGeom>
          <a:noFill/>
          <a:ln>
            <a:noFill/>
          </a:ln>
        </p:spPr>
        <p:txBody>
          <a:bodyPr anchorCtr="0" anchor="t" bIns="45700" lIns="91425" spcFirstLastPara="1" rIns="91425" wrap="square" tIns="45700">
            <a:spAutoFit/>
          </a:bodyPr>
          <a:lstStyle/>
          <a:p>
            <a:pPr indent="-214311" lvl="0" marL="214311"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Visa pamatā – nosvērtība. Lai neizraisītu papildu negatīvas atsauksmes, vēlams uz visām negācijām reaģēt mierīgi un profesionāli, radot iespaidu, ka viedoklis ir ņemts vērā un problēma izprasta. Publiski skandāli sociālo mediju telpā tikai vairo sliktu slavu.</a:t>
            </a:r>
            <a:endParaRPr/>
          </a:p>
        </p:txBody>
      </p:sp>
      <p:sp>
        <p:nvSpPr>
          <p:cNvPr id="159" name="Google Shape;159;p11"/>
          <p:cNvSpPr txBox="1"/>
          <p:nvPr/>
        </p:nvSpPr>
        <p:spPr>
          <a:xfrm>
            <a:off x="6819900" y="5019675"/>
            <a:ext cx="23208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(Dienas Bizness, 2019)</a:t>
            </a:r>
            <a:endParaRPr/>
          </a:p>
        </p:txBody>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12"/>
          <p:cNvPicPr preferRelativeResize="0"/>
          <p:nvPr/>
        </p:nvPicPr>
        <p:blipFill rotWithShape="1">
          <a:blip r:embed="rId3">
            <a:alphaModFix/>
          </a:blip>
          <a:srcRect b="0" l="0" r="0" t="0"/>
          <a:stretch/>
        </p:blipFill>
        <p:spPr>
          <a:xfrm>
            <a:off x="182562" y="2535237"/>
            <a:ext cx="5768975" cy="1798637"/>
          </a:xfrm>
          <a:prstGeom prst="rect">
            <a:avLst/>
          </a:prstGeom>
          <a:noFill/>
          <a:ln>
            <a:noFill/>
          </a:ln>
        </p:spPr>
      </p:pic>
      <p:pic>
        <p:nvPicPr>
          <p:cNvPr id="165" name="Google Shape;165;p12"/>
          <p:cNvPicPr preferRelativeResize="0"/>
          <p:nvPr/>
        </p:nvPicPr>
        <p:blipFill rotWithShape="1">
          <a:blip r:embed="rId4">
            <a:alphaModFix/>
          </a:blip>
          <a:srcRect b="0" l="0" r="0" t="0"/>
          <a:stretch/>
        </p:blipFill>
        <p:spPr>
          <a:xfrm>
            <a:off x="6011862" y="50800"/>
            <a:ext cx="3132137" cy="5092700"/>
          </a:xfrm>
          <a:prstGeom prst="rect">
            <a:avLst/>
          </a:prstGeom>
          <a:noFill/>
          <a:ln>
            <a:noFill/>
          </a:ln>
        </p:spPr>
      </p:pic>
      <p:pic>
        <p:nvPicPr>
          <p:cNvPr id="166" name="Google Shape;166;p12"/>
          <p:cNvPicPr preferRelativeResize="0"/>
          <p:nvPr/>
        </p:nvPicPr>
        <p:blipFill rotWithShape="1">
          <a:blip r:embed="rId5">
            <a:alphaModFix/>
          </a:blip>
          <a:srcRect b="0" l="0" r="0" t="0"/>
          <a:stretch/>
        </p:blipFill>
        <p:spPr>
          <a:xfrm>
            <a:off x="2019300" y="292100"/>
            <a:ext cx="3087687" cy="1949450"/>
          </a:xfrm>
          <a:prstGeom prst="rect">
            <a:avLst/>
          </a:prstGeom>
          <a:noFill/>
          <a:ln>
            <a:noFill/>
          </a:ln>
        </p:spPr>
      </p:pic>
      <p:sp>
        <p:nvSpPr>
          <p:cNvPr id="167" name="Google Shape;167;p12"/>
          <p:cNvSpPr txBox="1"/>
          <p:nvPr/>
        </p:nvSpPr>
        <p:spPr>
          <a:xfrm>
            <a:off x="250825" y="4659312"/>
            <a:ext cx="1614487" cy="358775"/>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(Vītola, 2017)</a:t>
            </a:r>
            <a:endParaRPr/>
          </a:p>
        </p:txBody>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3"/>
          <p:cNvSpPr txBox="1"/>
          <p:nvPr/>
        </p:nvSpPr>
        <p:spPr>
          <a:xfrm>
            <a:off x="179387" y="854075"/>
            <a:ext cx="5113337" cy="369411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Regulāra satura ievietošana ir būtiska sastāvdaļa, ar kuras palīdzību uzņēmumam/zīmolam kopt savu tēlu sociālajos medijos, tomēr tam jābūt pārdomātam un kvalitatīvam. </a:t>
            </a: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Bezmērķīgu ierakstu veikšana var nokaitināt auditoriju, kā rezultātā jūsu uzņēmums/zīmols var zaudēt sekotāju skaitu. </a:t>
            </a: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Sociālo mediju lietotājs nogurst no informācijas pārbagātības ik uz katra klikšķa, tāpat arī no nekvalitatīvas informācijas, kas jau automātiski tiek ignorēta. </a:t>
            </a: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Klients tiecas pēc kvalitātes, tāpēc svarīgs ir saturs un tā jēga.</a:t>
            </a:r>
            <a:endParaRPr/>
          </a:p>
        </p:txBody>
      </p:sp>
      <p:sp>
        <p:nvSpPr>
          <p:cNvPr id="173" name="Google Shape;173;p13"/>
          <p:cNvSpPr txBox="1"/>
          <p:nvPr/>
        </p:nvSpPr>
        <p:spPr>
          <a:xfrm>
            <a:off x="468320" y="211125"/>
            <a:ext cx="41730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Times New Roman"/>
              <a:buNone/>
            </a:pPr>
            <a:r>
              <a:rPr i="0" lang="en-US" sz="2800" u="none">
                <a:solidFill>
                  <a:schemeClr val="accent1"/>
                </a:solidFill>
              </a:rPr>
              <a:t>3. Saturs saturam </a:t>
            </a:r>
            <a:endParaRPr>
              <a:solidFill>
                <a:schemeClr val="accent1"/>
              </a:solidFill>
            </a:endParaRPr>
          </a:p>
        </p:txBody>
      </p:sp>
      <p:pic>
        <p:nvPicPr>
          <p:cNvPr id="174" name="Google Shape;174;p13"/>
          <p:cNvPicPr preferRelativeResize="0"/>
          <p:nvPr/>
        </p:nvPicPr>
        <p:blipFill rotWithShape="1">
          <a:blip r:embed="rId3">
            <a:alphaModFix/>
          </a:blip>
          <a:srcRect b="0" l="0" r="0" t="0"/>
          <a:stretch/>
        </p:blipFill>
        <p:spPr>
          <a:xfrm>
            <a:off x="5508625" y="211137"/>
            <a:ext cx="3509962" cy="4319587"/>
          </a:xfrm>
          <a:prstGeom prst="rect">
            <a:avLst/>
          </a:prstGeom>
          <a:noFill/>
          <a:ln>
            <a:noFill/>
          </a:ln>
        </p:spPr>
      </p:pic>
      <p:sp>
        <p:nvSpPr>
          <p:cNvPr id="175" name="Google Shape;175;p13"/>
          <p:cNvSpPr txBox="1"/>
          <p:nvPr/>
        </p:nvSpPr>
        <p:spPr>
          <a:xfrm>
            <a:off x="6823075" y="4632325"/>
            <a:ext cx="2320925" cy="3381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(Dienas Bizness, 2019)</a:t>
            </a:r>
            <a:endParaRPr/>
          </a:p>
        </p:txBody>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4"/>
          <p:cNvSpPr txBox="1"/>
          <p:nvPr/>
        </p:nvSpPr>
        <p:spPr>
          <a:xfrm>
            <a:off x="123825" y="817562"/>
            <a:ext cx="6621600" cy="25860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Mārketingā ir būtiski ne tikai turēties pie stratēģijas, bet arī novērtēt tās rezultātus. Tieši tāpēc ir nepieciešama rezultātu uzskaite, kas uzlabos turpmākās jūsu uzņēmuma/zīmola aktivitātes un komunikāciju.</a:t>
            </a: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Ļoti būtiski ir apzināties, kas der un kas neder konkrētajai publikai. Gan labi, gan ne tik labi rezultāti var būt lielisks virzītājs turpmākai darbībai, tomēr, protams, efektīvāk ir tiekties tikai uz labiem rezultātiem, kas ir pārdomātas un rūpīgas stratēģijas darba auglis.</a:t>
            </a:r>
            <a:endParaRPr/>
          </a:p>
        </p:txBody>
      </p:sp>
      <p:sp>
        <p:nvSpPr>
          <p:cNvPr id="181" name="Google Shape;181;p14"/>
          <p:cNvSpPr txBox="1"/>
          <p:nvPr/>
        </p:nvSpPr>
        <p:spPr>
          <a:xfrm>
            <a:off x="468318" y="128575"/>
            <a:ext cx="36027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3200"/>
              <a:buFont typeface="Times New Roman"/>
              <a:buNone/>
            </a:pPr>
            <a:r>
              <a:rPr i="0" lang="en-US" sz="3200" u="none">
                <a:solidFill>
                  <a:schemeClr val="accent1"/>
                </a:solidFill>
              </a:rPr>
              <a:t>4. Analītika </a:t>
            </a:r>
            <a:endParaRPr>
              <a:solidFill>
                <a:schemeClr val="accent1"/>
              </a:solidFill>
            </a:endParaRPr>
          </a:p>
        </p:txBody>
      </p:sp>
      <p:sp>
        <p:nvSpPr>
          <p:cNvPr id="182" name="Google Shape;182;p14"/>
          <p:cNvSpPr txBox="1"/>
          <p:nvPr/>
        </p:nvSpPr>
        <p:spPr>
          <a:xfrm>
            <a:off x="786175" y="4805375"/>
            <a:ext cx="23208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(Dienas Bizness, 2019)</a:t>
            </a:r>
            <a:endParaRPr/>
          </a:p>
        </p:txBody>
      </p:sp>
      <p:pic>
        <p:nvPicPr>
          <p:cNvPr id="183" name="Google Shape;183;p14"/>
          <p:cNvPicPr preferRelativeResize="0"/>
          <p:nvPr/>
        </p:nvPicPr>
        <p:blipFill rotWithShape="1">
          <a:blip r:embed="rId3">
            <a:alphaModFix/>
          </a:blip>
          <a:srcRect b="0" l="0" r="0" t="0"/>
          <a:stretch/>
        </p:blipFill>
        <p:spPr>
          <a:xfrm>
            <a:off x="6616700" y="128587"/>
            <a:ext cx="2343150" cy="4562475"/>
          </a:xfrm>
          <a:prstGeom prst="rect">
            <a:avLst/>
          </a:prstGeom>
          <a:noFill/>
          <a:ln>
            <a:noFill/>
          </a:ln>
        </p:spPr>
      </p:pic>
      <p:sp>
        <p:nvSpPr>
          <p:cNvPr id="184" name="Google Shape;184;p14"/>
          <p:cNvSpPr txBox="1"/>
          <p:nvPr/>
        </p:nvSpPr>
        <p:spPr>
          <a:xfrm>
            <a:off x="6953250" y="4676775"/>
            <a:ext cx="2214562" cy="3381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62020"/>
              </a:buClr>
              <a:buSzPts val="1600"/>
              <a:buFont typeface="Times New Roman"/>
              <a:buNone/>
            </a:pPr>
            <a:r>
              <a:rPr b="0" i="1" lang="en-US" sz="1600" u="none">
                <a:solidFill>
                  <a:srgbClr val="162020"/>
                </a:solidFill>
                <a:latin typeface="Times New Roman"/>
                <a:ea typeface="Times New Roman"/>
                <a:cs typeface="Times New Roman"/>
                <a:sym typeface="Times New Roman"/>
              </a:rPr>
              <a:t>(West, 2023).</a:t>
            </a:r>
            <a:endParaRPr/>
          </a:p>
        </p:txBody>
      </p:sp>
      <p:pic>
        <p:nvPicPr>
          <p:cNvPr id="185" name="Google Shape;185;p14"/>
          <p:cNvPicPr preferRelativeResize="0"/>
          <p:nvPr/>
        </p:nvPicPr>
        <p:blipFill rotWithShape="1">
          <a:blip r:embed="rId4">
            <a:alphaModFix/>
          </a:blip>
          <a:srcRect b="0" l="0" r="0" t="0"/>
          <a:stretch/>
        </p:blipFill>
        <p:spPr>
          <a:xfrm>
            <a:off x="3203575" y="3148012"/>
            <a:ext cx="3205163" cy="2066925"/>
          </a:xfrm>
          <a:prstGeom prst="rect">
            <a:avLst/>
          </a:prstGeom>
          <a:noFill/>
          <a:ln>
            <a:noFill/>
          </a:ln>
        </p:spPr>
      </p:pic>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15"/>
          <p:cNvPicPr preferRelativeResize="0"/>
          <p:nvPr/>
        </p:nvPicPr>
        <p:blipFill rotWithShape="1">
          <a:blip r:embed="rId3">
            <a:alphaModFix/>
          </a:blip>
          <a:srcRect b="0" l="0" r="0" t="0"/>
          <a:stretch/>
        </p:blipFill>
        <p:spPr>
          <a:xfrm>
            <a:off x="0" y="1058862"/>
            <a:ext cx="3968750" cy="2195512"/>
          </a:xfrm>
          <a:prstGeom prst="rect">
            <a:avLst/>
          </a:prstGeom>
          <a:noFill/>
          <a:ln>
            <a:noFill/>
          </a:ln>
        </p:spPr>
      </p:pic>
      <p:sp>
        <p:nvSpPr>
          <p:cNvPr id="191" name="Google Shape;191;p15"/>
          <p:cNvSpPr txBox="1"/>
          <p:nvPr/>
        </p:nvSpPr>
        <p:spPr>
          <a:xfrm>
            <a:off x="1763712" y="4725987"/>
            <a:ext cx="5116512" cy="2762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rPr b="0" i="0" lang="en-US" sz="1200" u="sng">
                <a:solidFill>
                  <a:schemeClr val="dk1"/>
                </a:solidFill>
                <a:latin typeface="Calibri"/>
                <a:ea typeface="Calibri"/>
                <a:cs typeface="Calibri"/>
                <a:sym typeface="Calibri"/>
                <a:hlinkClick r:id="rId4">
                  <a:extLst>
                    <a:ext uri="{A12FA001-AC4F-418D-AE19-62706E023703}">
                      <ahyp:hlinkClr val="tx"/>
                    </a:ext>
                  </a:extLst>
                </a:hlinkClick>
              </a:rPr>
              <a:t> </a:t>
            </a:r>
            <a:endParaRPr/>
          </a:p>
        </p:txBody>
      </p:sp>
      <p:sp>
        <p:nvSpPr>
          <p:cNvPr id="192" name="Google Shape;192;p15"/>
          <p:cNvSpPr txBox="1"/>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a:solidFill>
                  <a:srgbClr val="898989"/>
                </a:solidFill>
                <a:latin typeface="Calibri"/>
                <a:ea typeface="Calibri"/>
                <a:cs typeface="Calibri"/>
                <a:sym typeface="Calibri"/>
              </a:rPr>
              <a:t>Sociālo tīklu mārketings © I.Koāne,  2023</a:t>
            </a:r>
            <a:endParaRPr/>
          </a:p>
        </p:txBody>
      </p:sp>
      <p:pic>
        <p:nvPicPr>
          <p:cNvPr id="193" name="Google Shape;193;p15"/>
          <p:cNvPicPr preferRelativeResize="0"/>
          <p:nvPr/>
        </p:nvPicPr>
        <p:blipFill rotWithShape="1">
          <a:blip r:embed="rId5">
            <a:alphaModFix/>
          </a:blip>
          <a:srcRect b="0" l="0" r="0" t="0"/>
          <a:stretch/>
        </p:blipFill>
        <p:spPr>
          <a:xfrm>
            <a:off x="3127375" y="0"/>
            <a:ext cx="6030912" cy="5143500"/>
          </a:xfrm>
          <a:prstGeom prst="rect">
            <a:avLst/>
          </a:prstGeom>
          <a:noFill/>
          <a:ln>
            <a:noFill/>
          </a:ln>
        </p:spPr>
      </p:pic>
      <p:sp>
        <p:nvSpPr>
          <p:cNvPr id="194" name="Google Shape;194;p15"/>
          <p:cNvSpPr txBox="1"/>
          <p:nvPr/>
        </p:nvSpPr>
        <p:spPr>
          <a:xfrm>
            <a:off x="279400" y="4778375"/>
            <a:ext cx="1511300" cy="293687"/>
          </a:xfrm>
          <a:prstGeom prst="rect">
            <a:avLst/>
          </a:prstGeom>
          <a:noFill/>
          <a:ln>
            <a:noFill/>
          </a:ln>
        </p:spPr>
        <p:txBody>
          <a:bodyPr anchorCtr="0" anchor="ctr" bIns="47600" lIns="0" spcFirstLastPara="1" rIns="0" wrap="square" tIns="0">
            <a:spAutoFit/>
          </a:bodyPr>
          <a:lstStyle/>
          <a:p>
            <a:pPr indent="0" lvl="0" marL="0" marR="0" rtl="0" algn="l">
              <a:lnSpc>
                <a:spcPct val="100000"/>
              </a:lnSpc>
              <a:spcBef>
                <a:spcPts val="0"/>
              </a:spcBef>
              <a:spcAft>
                <a:spcPts val="0"/>
              </a:spcAft>
              <a:buClr>
                <a:srgbClr val="000000"/>
              </a:buClr>
              <a:buSzPts val="1600"/>
              <a:buFont typeface="Times New Roman"/>
              <a:buNone/>
            </a:pPr>
            <a:r>
              <a:rPr b="0" i="1" lang="en-US" sz="1600" u="none">
                <a:solidFill>
                  <a:srgbClr val="000000"/>
                </a:solidFill>
                <a:latin typeface="Times New Roman"/>
                <a:ea typeface="Times New Roman"/>
                <a:cs typeface="Times New Roman"/>
                <a:sym typeface="Times New Roman"/>
              </a:rPr>
              <a:t>(Stewart,  2022)</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6"/>
          <p:cNvSpPr txBox="1"/>
          <p:nvPr/>
        </p:nvSpPr>
        <p:spPr>
          <a:xfrm>
            <a:off x="374112" y="1022187"/>
            <a:ext cx="5241900" cy="349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Times New Roman"/>
              <a:buNone/>
            </a:pPr>
            <a:r>
              <a:rPr b="0" i="0" lang="en-US" sz="1800" u="none">
                <a:solidFill>
                  <a:schemeClr val="dk1"/>
                </a:solidFill>
                <a:latin typeface="Times New Roman"/>
                <a:ea typeface="Times New Roman"/>
                <a:cs typeface="Times New Roman"/>
                <a:sym typeface="Times New Roman"/>
              </a:rPr>
              <a:t>Vienota komunikācijas stila neieturēšana ir būtiska kļūda, ko uzņēmums/zīmols var sev nodarīt sociālo mediju vidē – ja katrā no sociālo mediju portāliem uzņēmums/zīmols par sevi radīs cita veida tēlu, tas var radīt apjukumu klientu vidū, nespējot nostiprināt stabilu klientu skaitu, kā arī zīmols par sevi var atstāt neprofesionālu iespaidu.</a:t>
            </a:r>
            <a:endParaRPr/>
          </a:p>
          <a:p>
            <a:pPr indent="0" lvl="0" marL="0" marR="0" rtl="0" algn="l">
              <a:lnSpc>
                <a:spcPct val="100000"/>
              </a:lnSpc>
              <a:spcBef>
                <a:spcPts val="600"/>
              </a:spcBef>
              <a:spcAft>
                <a:spcPts val="0"/>
              </a:spcAft>
              <a:buClr>
                <a:schemeClr val="dk1"/>
              </a:buClr>
              <a:buSzPts val="1800"/>
              <a:buFont typeface="Times New Roman"/>
              <a:buNone/>
            </a:pPr>
            <a:r>
              <a:rPr b="0" i="0" lang="en-US" sz="1800" u="none">
                <a:solidFill>
                  <a:schemeClr val="dk1"/>
                </a:solidFill>
                <a:latin typeface="Times New Roman"/>
                <a:ea typeface="Times New Roman"/>
                <a:cs typeface="Times New Roman"/>
                <a:sym typeface="Times New Roman"/>
              </a:rPr>
              <a:t>Lai arī katram sociālajam tīklam ir atšķirīgi satura kritēriji, noteikti ir nepieciešams vienots komunikācijas stils – sākot ar lapas noformējumu līdz pat izmantotajām tēmām, aktivitātēm un komunikācijas veidam ar klientiem.</a:t>
            </a:r>
            <a:endParaRPr/>
          </a:p>
        </p:txBody>
      </p:sp>
      <p:sp>
        <p:nvSpPr>
          <p:cNvPr id="200" name="Google Shape;200;p16"/>
          <p:cNvSpPr txBox="1"/>
          <p:nvPr/>
        </p:nvSpPr>
        <p:spPr>
          <a:xfrm>
            <a:off x="374100" y="279800"/>
            <a:ext cx="52419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Times New Roman"/>
              <a:buNone/>
            </a:pPr>
            <a:r>
              <a:rPr i="0" lang="en-US" sz="2800" u="none">
                <a:solidFill>
                  <a:schemeClr val="accent1"/>
                </a:solidFill>
              </a:rPr>
              <a:t>5. Vienots komunikācijas stils </a:t>
            </a:r>
            <a:endParaRPr>
              <a:solidFill>
                <a:schemeClr val="accent1"/>
              </a:solidFill>
            </a:endParaRPr>
          </a:p>
        </p:txBody>
      </p:sp>
      <p:pic>
        <p:nvPicPr>
          <p:cNvPr id="201" name="Google Shape;201;p16"/>
          <p:cNvPicPr preferRelativeResize="0"/>
          <p:nvPr/>
        </p:nvPicPr>
        <p:blipFill rotWithShape="1">
          <a:blip r:embed="rId3">
            <a:alphaModFix/>
          </a:blip>
          <a:srcRect b="0" l="0" r="0" t="0"/>
          <a:stretch/>
        </p:blipFill>
        <p:spPr>
          <a:xfrm>
            <a:off x="5924351" y="804851"/>
            <a:ext cx="3110100" cy="2307425"/>
          </a:xfrm>
          <a:prstGeom prst="rect">
            <a:avLst/>
          </a:prstGeom>
          <a:noFill/>
          <a:ln>
            <a:noFill/>
          </a:ln>
        </p:spPr>
      </p:pic>
      <p:pic>
        <p:nvPicPr>
          <p:cNvPr id="202" name="Google Shape;202;p16"/>
          <p:cNvPicPr preferRelativeResize="0"/>
          <p:nvPr/>
        </p:nvPicPr>
        <p:blipFill rotWithShape="1">
          <a:blip r:embed="rId4">
            <a:alphaModFix/>
          </a:blip>
          <a:srcRect b="0" l="0" r="0" t="0"/>
          <a:stretch/>
        </p:blipFill>
        <p:spPr>
          <a:xfrm>
            <a:off x="6033900" y="3240075"/>
            <a:ext cx="3110100" cy="1390002"/>
          </a:xfrm>
          <a:prstGeom prst="rect">
            <a:avLst/>
          </a:prstGeom>
          <a:noFill/>
          <a:ln>
            <a:noFill/>
          </a:ln>
        </p:spPr>
      </p:pic>
      <p:sp>
        <p:nvSpPr>
          <p:cNvPr id="203" name="Google Shape;203;p16"/>
          <p:cNvSpPr txBox="1"/>
          <p:nvPr/>
        </p:nvSpPr>
        <p:spPr>
          <a:xfrm>
            <a:off x="6823075" y="4632325"/>
            <a:ext cx="2320925" cy="3381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(Dienas Bizness, 2019)</a:t>
            </a:r>
            <a:endParaRPr/>
          </a:p>
        </p:txBody>
      </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7"/>
          <p:cNvSpPr txBox="1"/>
          <p:nvPr/>
        </p:nvSpPr>
        <p:spPr>
          <a:xfrm>
            <a:off x="7019925" y="4646612"/>
            <a:ext cx="1800225" cy="368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Times New Roman"/>
              <a:buNone/>
            </a:pPr>
            <a:r>
              <a:rPr b="0" i="1" lang="en-US" sz="1800" u="none">
                <a:solidFill>
                  <a:schemeClr val="dk1"/>
                </a:solidFill>
                <a:latin typeface="Times New Roman"/>
                <a:ea typeface="Times New Roman"/>
                <a:cs typeface="Times New Roman"/>
                <a:sym typeface="Times New Roman"/>
              </a:rPr>
              <a:t>(Goba,  2015)</a:t>
            </a:r>
            <a:endParaRPr/>
          </a:p>
        </p:txBody>
      </p:sp>
      <p:sp>
        <p:nvSpPr>
          <p:cNvPr id="209" name="Google Shape;209;p17"/>
          <p:cNvSpPr txBox="1"/>
          <p:nvPr/>
        </p:nvSpPr>
        <p:spPr>
          <a:xfrm>
            <a:off x="395287" y="785812"/>
            <a:ext cx="3960900" cy="403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Times New Roman"/>
              <a:buNone/>
            </a:pPr>
            <a:r>
              <a:rPr b="0" i="0" lang="en-US" sz="1800" u="none">
                <a:solidFill>
                  <a:schemeClr val="dk1"/>
                </a:solidFill>
                <a:latin typeface="Times New Roman"/>
                <a:ea typeface="Times New Roman"/>
                <a:cs typeface="Times New Roman"/>
                <a:sym typeface="Times New Roman"/>
              </a:rPr>
              <a:t>1. </a:t>
            </a:r>
            <a:r>
              <a:rPr b="0" i="0" lang="en-US" sz="1800" u="none">
                <a:solidFill>
                  <a:schemeClr val="dk1"/>
                </a:solidFill>
                <a:latin typeface="Times New Roman"/>
                <a:ea typeface="Times New Roman"/>
                <a:cs typeface="Times New Roman"/>
                <a:sym typeface="Times New Roman"/>
              </a:rPr>
              <a:t>solis: Iepazīstiet mērķauditoriju!</a:t>
            </a:r>
            <a:endParaRPr b="0" i="0" sz="1800" u="none">
              <a:solidFill>
                <a:schemeClr val="dk1"/>
              </a:solidFill>
              <a:latin typeface="Times New Roman"/>
              <a:ea typeface="Times New Roman"/>
              <a:cs typeface="Times New Roman"/>
              <a:sym typeface="Times New Roman"/>
            </a:endParaRPr>
          </a:p>
          <a:p>
            <a:pPr indent="0" lvl="0" marL="0" marR="0" rtl="0" algn="l">
              <a:lnSpc>
                <a:spcPct val="100000"/>
              </a:lnSpc>
              <a:spcBef>
                <a:spcPts val="700"/>
              </a:spcBef>
              <a:spcAft>
                <a:spcPts val="0"/>
              </a:spcAft>
              <a:buClr>
                <a:schemeClr val="dk1"/>
              </a:buClr>
              <a:buSzPts val="1800"/>
              <a:buFont typeface="Times New Roman"/>
              <a:buNone/>
            </a:pPr>
            <a:r>
              <a:rPr b="0" i="0" lang="en-US" sz="1800" u="none">
                <a:solidFill>
                  <a:schemeClr val="dk1"/>
                </a:solidFill>
                <a:latin typeface="Times New Roman"/>
                <a:ea typeface="Times New Roman"/>
                <a:cs typeface="Times New Roman"/>
                <a:sym typeface="Times New Roman"/>
              </a:rPr>
              <a:t>2. </a:t>
            </a:r>
            <a:r>
              <a:rPr b="0" i="0" lang="en-US" sz="1800" u="none">
                <a:solidFill>
                  <a:schemeClr val="dk1"/>
                </a:solidFill>
                <a:latin typeface="Times New Roman"/>
                <a:ea typeface="Times New Roman"/>
                <a:cs typeface="Times New Roman"/>
                <a:sym typeface="Times New Roman"/>
              </a:rPr>
              <a:t>solis: Definējiet mērķus!</a:t>
            </a:r>
            <a:endParaRPr b="0" i="0" sz="1800" u="none">
              <a:solidFill>
                <a:schemeClr val="dk1"/>
              </a:solidFill>
              <a:latin typeface="Times New Roman"/>
              <a:ea typeface="Times New Roman"/>
              <a:cs typeface="Times New Roman"/>
              <a:sym typeface="Times New Roman"/>
            </a:endParaRPr>
          </a:p>
          <a:p>
            <a:pPr indent="0" lvl="0" marL="0" marR="0" rtl="0" algn="l">
              <a:lnSpc>
                <a:spcPct val="100000"/>
              </a:lnSpc>
              <a:spcBef>
                <a:spcPts val="700"/>
              </a:spcBef>
              <a:spcAft>
                <a:spcPts val="0"/>
              </a:spcAft>
              <a:buClr>
                <a:schemeClr val="dk1"/>
              </a:buClr>
              <a:buSzPts val="1800"/>
              <a:buFont typeface="Times New Roman"/>
              <a:buNone/>
            </a:pPr>
            <a:r>
              <a:rPr b="0" i="0" lang="en-US" sz="1800" u="none">
                <a:solidFill>
                  <a:schemeClr val="dk1"/>
                </a:solidFill>
                <a:latin typeface="Times New Roman"/>
                <a:ea typeface="Times New Roman"/>
                <a:cs typeface="Times New Roman"/>
                <a:sym typeface="Times New Roman"/>
              </a:rPr>
              <a:t>3. solis: Izmantojiet savu patieso balsi!</a:t>
            </a:r>
            <a:endParaRPr b="0" i="0" sz="1800" u="none">
              <a:solidFill>
                <a:schemeClr val="dk1"/>
              </a:solidFill>
              <a:latin typeface="Times New Roman"/>
              <a:ea typeface="Times New Roman"/>
              <a:cs typeface="Times New Roman"/>
              <a:sym typeface="Times New Roman"/>
            </a:endParaRPr>
          </a:p>
          <a:p>
            <a:pPr indent="0" lvl="0" marL="0" marR="0" rtl="0" algn="l">
              <a:lnSpc>
                <a:spcPct val="100000"/>
              </a:lnSpc>
              <a:spcBef>
                <a:spcPts val="700"/>
              </a:spcBef>
              <a:spcAft>
                <a:spcPts val="0"/>
              </a:spcAft>
              <a:buClr>
                <a:schemeClr val="dk1"/>
              </a:buClr>
              <a:buSzPts val="1800"/>
              <a:buFont typeface="Times New Roman"/>
              <a:buNone/>
            </a:pPr>
            <a:r>
              <a:rPr b="0" i="0" lang="en-US" sz="1800" u="none">
                <a:solidFill>
                  <a:schemeClr val="dk1"/>
                </a:solidFill>
                <a:latin typeface="Times New Roman"/>
                <a:ea typeface="Times New Roman"/>
                <a:cs typeface="Times New Roman"/>
                <a:sym typeface="Times New Roman"/>
              </a:rPr>
              <a:t>4. solis: Apziniet pieejamos resursus!</a:t>
            </a:r>
            <a:endParaRPr b="0" i="0" sz="1800" u="none">
              <a:solidFill>
                <a:schemeClr val="dk1"/>
              </a:solidFill>
              <a:latin typeface="Times New Roman"/>
              <a:ea typeface="Times New Roman"/>
              <a:cs typeface="Times New Roman"/>
              <a:sym typeface="Times New Roman"/>
            </a:endParaRPr>
          </a:p>
          <a:p>
            <a:pPr indent="0" lvl="0" marL="0" marR="0" rtl="0" algn="l">
              <a:lnSpc>
                <a:spcPct val="100000"/>
              </a:lnSpc>
              <a:spcBef>
                <a:spcPts val="700"/>
              </a:spcBef>
              <a:spcAft>
                <a:spcPts val="0"/>
              </a:spcAft>
              <a:buClr>
                <a:schemeClr val="dk1"/>
              </a:buClr>
              <a:buSzPts val="1800"/>
              <a:buFont typeface="Times New Roman"/>
              <a:buNone/>
            </a:pPr>
            <a:r>
              <a:rPr b="0" i="0" lang="en-US" sz="1800" u="none">
                <a:solidFill>
                  <a:schemeClr val="dk1"/>
                </a:solidFill>
                <a:latin typeface="Times New Roman"/>
                <a:ea typeface="Times New Roman"/>
                <a:cs typeface="Times New Roman"/>
                <a:sym typeface="Times New Roman"/>
              </a:rPr>
              <a:t>5. solis:  Apziniet pieejamos aktīvus!</a:t>
            </a:r>
            <a:endParaRPr b="0" i="0" sz="1800" u="none">
              <a:solidFill>
                <a:schemeClr val="dk1"/>
              </a:solidFill>
              <a:latin typeface="Times New Roman"/>
              <a:ea typeface="Times New Roman"/>
              <a:cs typeface="Times New Roman"/>
              <a:sym typeface="Times New Roman"/>
            </a:endParaRPr>
          </a:p>
          <a:p>
            <a:pPr indent="0" lvl="0" marL="0" marR="0" rtl="0" algn="l">
              <a:lnSpc>
                <a:spcPct val="100000"/>
              </a:lnSpc>
              <a:spcBef>
                <a:spcPts val="700"/>
              </a:spcBef>
              <a:spcAft>
                <a:spcPts val="0"/>
              </a:spcAft>
              <a:buClr>
                <a:schemeClr val="dk1"/>
              </a:buClr>
              <a:buSzPts val="1800"/>
              <a:buFont typeface="Times New Roman"/>
              <a:buNone/>
            </a:pPr>
            <a:r>
              <a:rPr b="0" i="0" lang="en-US" sz="1800" u="none">
                <a:solidFill>
                  <a:schemeClr val="dk1"/>
                </a:solidFill>
                <a:latin typeface="Times New Roman"/>
                <a:ea typeface="Times New Roman"/>
                <a:cs typeface="Times New Roman"/>
                <a:sym typeface="Times New Roman"/>
              </a:rPr>
              <a:t>6. solis: Formulējiet savas vērtības!</a:t>
            </a:r>
            <a:endParaRPr b="0" i="0" sz="1800" u="none">
              <a:solidFill>
                <a:schemeClr val="dk1"/>
              </a:solidFill>
              <a:latin typeface="Times New Roman"/>
              <a:ea typeface="Times New Roman"/>
              <a:cs typeface="Times New Roman"/>
              <a:sym typeface="Times New Roman"/>
            </a:endParaRPr>
          </a:p>
          <a:p>
            <a:pPr indent="0" lvl="0" marL="0" marR="0" rtl="0" algn="l">
              <a:lnSpc>
                <a:spcPct val="100000"/>
              </a:lnSpc>
              <a:spcBef>
                <a:spcPts val="700"/>
              </a:spcBef>
              <a:spcAft>
                <a:spcPts val="0"/>
              </a:spcAft>
              <a:buClr>
                <a:schemeClr val="dk1"/>
              </a:buClr>
              <a:buSzPts val="1800"/>
              <a:buFont typeface="Times New Roman"/>
              <a:buNone/>
            </a:pPr>
            <a:r>
              <a:rPr b="0" i="0" lang="en-US" sz="1800" u="none">
                <a:solidFill>
                  <a:schemeClr val="dk1"/>
                </a:solidFill>
                <a:latin typeface="Times New Roman"/>
                <a:ea typeface="Times New Roman"/>
                <a:cs typeface="Times New Roman"/>
                <a:sym typeface="Times New Roman"/>
              </a:rPr>
              <a:t>7. solis: Izveidojiet sapņu komandu!</a:t>
            </a:r>
            <a:endParaRPr b="0" i="0" sz="1800" u="none">
              <a:solidFill>
                <a:schemeClr val="dk1"/>
              </a:solidFill>
              <a:latin typeface="Times New Roman"/>
              <a:ea typeface="Times New Roman"/>
              <a:cs typeface="Times New Roman"/>
              <a:sym typeface="Times New Roman"/>
            </a:endParaRPr>
          </a:p>
          <a:p>
            <a:pPr indent="0" lvl="0" marL="0" marR="0" rtl="0" algn="l">
              <a:lnSpc>
                <a:spcPct val="100000"/>
              </a:lnSpc>
              <a:spcBef>
                <a:spcPts val="700"/>
              </a:spcBef>
              <a:spcAft>
                <a:spcPts val="0"/>
              </a:spcAft>
              <a:buClr>
                <a:schemeClr val="dk1"/>
              </a:buClr>
              <a:buSzPts val="1800"/>
              <a:buFont typeface="Times New Roman"/>
              <a:buNone/>
            </a:pPr>
            <a:r>
              <a:rPr b="0" i="0" lang="en-US" sz="1800" u="none">
                <a:solidFill>
                  <a:schemeClr val="dk1"/>
                </a:solidFill>
                <a:latin typeface="Times New Roman"/>
                <a:ea typeface="Times New Roman"/>
                <a:cs typeface="Times New Roman"/>
                <a:sym typeface="Times New Roman"/>
              </a:rPr>
              <a:t>8. solis: Izmantojiet laiku lietderīgi!</a:t>
            </a:r>
            <a:endParaRPr b="0" i="0" sz="1800" u="none">
              <a:solidFill>
                <a:schemeClr val="dk1"/>
              </a:solidFill>
              <a:latin typeface="Times New Roman"/>
              <a:ea typeface="Times New Roman"/>
              <a:cs typeface="Times New Roman"/>
              <a:sym typeface="Times New Roman"/>
            </a:endParaRPr>
          </a:p>
          <a:p>
            <a:pPr indent="0" lvl="0" marL="0" marR="0" rtl="0" algn="l">
              <a:lnSpc>
                <a:spcPct val="100000"/>
              </a:lnSpc>
              <a:spcBef>
                <a:spcPts val="700"/>
              </a:spcBef>
              <a:spcAft>
                <a:spcPts val="0"/>
              </a:spcAft>
              <a:buClr>
                <a:schemeClr val="dk1"/>
              </a:buClr>
              <a:buSzPts val="1800"/>
              <a:buFont typeface="Times New Roman"/>
              <a:buNone/>
            </a:pPr>
            <a:r>
              <a:rPr b="0" i="0" lang="en-US" sz="1800" u="none">
                <a:solidFill>
                  <a:schemeClr val="dk1"/>
                </a:solidFill>
                <a:latin typeface="Times New Roman"/>
                <a:ea typeface="Times New Roman"/>
                <a:cs typeface="Times New Roman"/>
                <a:sym typeface="Times New Roman"/>
              </a:rPr>
              <a:t>9. solis: Domājiet par saturu!</a:t>
            </a:r>
            <a:endParaRPr b="0" i="0" sz="1800" u="none">
              <a:solidFill>
                <a:schemeClr val="dk1"/>
              </a:solidFill>
              <a:latin typeface="Times New Roman"/>
              <a:ea typeface="Times New Roman"/>
              <a:cs typeface="Times New Roman"/>
              <a:sym typeface="Times New Roman"/>
            </a:endParaRPr>
          </a:p>
          <a:p>
            <a:pPr indent="0" lvl="0" marL="0" marR="0" rtl="0" algn="l">
              <a:lnSpc>
                <a:spcPct val="100000"/>
              </a:lnSpc>
              <a:spcBef>
                <a:spcPts val="700"/>
              </a:spcBef>
              <a:spcAft>
                <a:spcPts val="0"/>
              </a:spcAft>
              <a:buClr>
                <a:schemeClr val="dk1"/>
              </a:buClr>
              <a:buSzPts val="1800"/>
              <a:buFont typeface="Times New Roman"/>
              <a:buNone/>
            </a:pPr>
            <a:r>
              <a:rPr b="0" i="0" lang="en-US" sz="1800" u="none">
                <a:solidFill>
                  <a:schemeClr val="dk1"/>
                </a:solidFill>
                <a:latin typeface="Times New Roman"/>
                <a:ea typeface="Times New Roman"/>
                <a:cs typeface="Times New Roman"/>
                <a:sym typeface="Times New Roman"/>
              </a:rPr>
              <a:t>10. solis: Plānojiet laiku</a:t>
            </a:r>
            <a:endParaRPr b="0" i="0" sz="1800" u="none">
              <a:solidFill>
                <a:schemeClr val="dk1"/>
              </a:solidFill>
              <a:latin typeface="Times New Roman"/>
              <a:ea typeface="Times New Roman"/>
              <a:cs typeface="Times New Roman"/>
              <a:sym typeface="Times New Roman"/>
            </a:endParaRPr>
          </a:p>
          <a:p>
            <a:pPr indent="0" lvl="0" marL="0" marR="0" rtl="0" algn="l">
              <a:lnSpc>
                <a:spcPct val="100000"/>
              </a:lnSpc>
              <a:spcBef>
                <a:spcPts val="700"/>
              </a:spcBef>
              <a:spcAft>
                <a:spcPts val="0"/>
              </a:spcAft>
              <a:buClr>
                <a:schemeClr val="dk1"/>
              </a:buClr>
              <a:buSzPts val="1800"/>
              <a:buFont typeface="Times New Roman"/>
              <a:buNone/>
            </a:pPr>
            <a:r>
              <a:rPr b="0" i="0" lang="en-US" sz="1800" u="none">
                <a:solidFill>
                  <a:schemeClr val="dk1"/>
                </a:solidFill>
                <a:latin typeface="Times New Roman"/>
                <a:ea typeface="Times New Roman"/>
                <a:cs typeface="Times New Roman"/>
                <a:sym typeface="Times New Roman"/>
              </a:rPr>
              <a:t>11. solis: Darbojieties!</a:t>
            </a:r>
            <a:endParaRPr/>
          </a:p>
        </p:txBody>
      </p:sp>
      <p:pic>
        <p:nvPicPr>
          <p:cNvPr descr="11 soļi uzņēmuma tēla izveidei sociālajos medijos" id="210" name="Google Shape;210;p17"/>
          <p:cNvPicPr preferRelativeResize="0"/>
          <p:nvPr/>
        </p:nvPicPr>
        <p:blipFill rotWithShape="1">
          <a:blip r:embed="rId3">
            <a:alphaModFix/>
          </a:blip>
          <a:srcRect b="0" l="0" r="0" t="0"/>
          <a:stretch/>
        </p:blipFill>
        <p:spPr>
          <a:xfrm>
            <a:off x="4416526" y="901700"/>
            <a:ext cx="4525850" cy="3379799"/>
          </a:xfrm>
          <a:prstGeom prst="rect">
            <a:avLst/>
          </a:prstGeom>
          <a:noFill/>
          <a:ln>
            <a:noFill/>
          </a:ln>
        </p:spPr>
      </p:pic>
      <p:sp>
        <p:nvSpPr>
          <p:cNvPr id="211" name="Google Shape;211;p17"/>
          <p:cNvSpPr txBox="1"/>
          <p:nvPr/>
        </p:nvSpPr>
        <p:spPr>
          <a:xfrm>
            <a:off x="441450" y="174625"/>
            <a:ext cx="86262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2060"/>
              </a:buClr>
              <a:buSzPts val="2800"/>
              <a:buFont typeface="Times New Roman"/>
              <a:buNone/>
            </a:pPr>
            <a:r>
              <a:rPr i="0" lang="en-US" sz="2800" u="none">
                <a:solidFill>
                  <a:schemeClr val="accent1"/>
                </a:solidFill>
              </a:rPr>
              <a:t>11 soļi uzņēmuma tēla izveidei sociālajos medijos</a:t>
            </a:r>
            <a:endParaRPr>
              <a:solidFill>
                <a:schemeClr val="accent1"/>
              </a:solidFill>
            </a:endParaRPr>
          </a:p>
        </p:txBody>
      </p:sp>
      <p:sp>
        <p:nvSpPr>
          <p:cNvPr id="212" name="Google Shape;212;p17"/>
          <p:cNvSpPr txBox="1"/>
          <p:nvPr/>
        </p:nvSpPr>
        <p:spPr>
          <a:xfrm>
            <a:off x="85725" y="4800600"/>
            <a:ext cx="4733925" cy="4159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Century Gothic"/>
              <a:buNone/>
            </a:pPr>
            <a:r>
              <a:rPr b="0" i="0" lang="en-US" sz="1800" u="none">
                <a:solidFill>
                  <a:schemeClr val="lt1"/>
                </a:solidFill>
                <a:latin typeface="Century Gothic"/>
                <a:ea typeface="Century Gothic"/>
                <a:cs typeface="Century Gothic"/>
                <a:sym typeface="Century Gothic"/>
              </a:rPr>
              <a:t>Sociālo tīklu mārketings </a:t>
            </a:r>
            <a:r>
              <a:rPr b="0" i="0" lang="en-US" sz="1800" u="none">
                <a:solidFill>
                  <a:schemeClr val="lt1"/>
                </a:solidFill>
                <a:latin typeface="Calibri"/>
                <a:ea typeface="Calibri"/>
                <a:cs typeface="Calibri"/>
                <a:sym typeface="Calibri"/>
              </a:rPr>
              <a:t>©</a:t>
            </a:r>
            <a:r>
              <a:rPr b="0" i="0" lang="en-US" sz="1800" u="none">
                <a:solidFill>
                  <a:schemeClr val="lt1"/>
                </a:solidFill>
                <a:latin typeface="Century Gothic"/>
                <a:ea typeface="Century Gothic"/>
                <a:cs typeface="Century Gothic"/>
                <a:sym typeface="Century Gothic"/>
              </a:rPr>
              <a:t> I.Kotāne,  2023</a:t>
            </a:r>
            <a:endParaRPr/>
          </a:p>
        </p:txBody>
      </p: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8"/>
          <p:cNvSpPr txBox="1"/>
          <p:nvPr/>
        </p:nvSpPr>
        <p:spPr>
          <a:xfrm>
            <a:off x="258762" y="1397000"/>
            <a:ext cx="5456100" cy="3367500"/>
          </a:xfrm>
          <a:prstGeom prst="rect">
            <a:avLst/>
          </a:prstGeom>
          <a:noFill/>
          <a:ln>
            <a:noFill/>
          </a:ln>
        </p:spPr>
        <p:txBody>
          <a:bodyPr anchorCtr="0" anchor="t" bIns="45700" lIns="91425" spcFirstLastPara="1" rIns="91425" wrap="square" tIns="45700">
            <a:spAutoFit/>
          </a:bodyPr>
          <a:lstStyle/>
          <a:p>
            <a:pPr indent="-257175" lvl="0" marL="257175" marR="0" rtl="0" algn="l">
              <a:lnSpc>
                <a:spcPct val="115000"/>
              </a:lnSpc>
              <a:spcBef>
                <a:spcPts val="0"/>
              </a:spcBef>
              <a:spcAft>
                <a:spcPts val="0"/>
              </a:spcAft>
              <a:buClr>
                <a:schemeClr val="dk1"/>
              </a:buClr>
              <a:buSzPts val="100"/>
              <a:buFont typeface="Noto Sans Symbols"/>
              <a:buChar char="∙"/>
            </a:pPr>
            <a:r>
              <a:rPr b="0" i="0" lang="en-US" sz="1900" u="none">
                <a:solidFill>
                  <a:schemeClr val="dk1"/>
                </a:solidFill>
                <a:latin typeface="Times New Roman"/>
                <a:ea typeface="Times New Roman"/>
                <a:cs typeface="Times New Roman"/>
                <a:sym typeface="Times New Roman"/>
              </a:rPr>
              <a:t>Neaprobežojies ar "Like" &amp; "Share"! </a:t>
            </a:r>
            <a:endParaRPr b="0" i="0" sz="1900" u="none">
              <a:solidFill>
                <a:schemeClr val="dk1"/>
              </a:solidFill>
              <a:latin typeface="Times New Roman"/>
              <a:ea typeface="Times New Roman"/>
              <a:cs typeface="Times New Roman"/>
              <a:sym typeface="Times New Roman"/>
            </a:endParaRPr>
          </a:p>
          <a:p>
            <a:pPr indent="-257175" lvl="0" marL="257175" marR="0" rtl="0" algn="l">
              <a:lnSpc>
                <a:spcPct val="115000"/>
              </a:lnSpc>
              <a:spcBef>
                <a:spcPts val="700"/>
              </a:spcBef>
              <a:spcAft>
                <a:spcPts val="0"/>
              </a:spcAft>
              <a:buClr>
                <a:schemeClr val="dk1"/>
              </a:buClr>
              <a:buSzPts val="100"/>
              <a:buFont typeface="Noto Sans Symbols"/>
              <a:buChar char="∙"/>
            </a:pPr>
            <a:r>
              <a:rPr b="0" i="0" lang="en-US" sz="1900" u="none">
                <a:solidFill>
                  <a:schemeClr val="dk1"/>
                </a:solidFill>
                <a:latin typeface="Times New Roman"/>
                <a:ea typeface="Times New Roman"/>
                <a:cs typeface="Times New Roman"/>
                <a:sym typeface="Times New Roman"/>
              </a:rPr>
              <a:t>Jautājiet lietderīgu informāciju! </a:t>
            </a:r>
            <a:endParaRPr b="0" i="0" sz="1900" u="none">
              <a:solidFill>
                <a:schemeClr val="dk1"/>
              </a:solidFill>
              <a:latin typeface="Times New Roman"/>
              <a:ea typeface="Times New Roman"/>
              <a:cs typeface="Times New Roman"/>
              <a:sym typeface="Times New Roman"/>
            </a:endParaRPr>
          </a:p>
          <a:p>
            <a:pPr indent="-257175" lvl="0" marL="257175" marR="0" rtl="0" algn="l">
              <a:lnSpc>
                <a:spcPct val="115000"/>
              </a:lnSpc>
              <a:spcBef>
                <a:spcPts val="700"/>
              </a:spcBef>
              <a:spcAft>
                <a:spcPts val="0"/>
              </a:spcAft>
              <a:buClr>
                <a:schemeClr val="dk1"/>
              </a:buClr>
              <a:buSzPts val="100"/>
              <a:buFont typeface="Noto Sans Symbols"/>
              <a:buChar char="∙"/>
            </a:pPr>
            <a:r>
              <a:rPr b="0" i="0" lang="en-US" sz="1900" u="none">
                <a:solidFill>
                  <a:schemeClr val="dk1"/>
                </a:solidFill>
                <a:latin typeface="Times New Roman"/>
                <a:ea typeface="Times New Roman"/>
                <a:cs typeface="Times New Roman"/>
                <a:sym typeface="Times New Roman"/>
              </a:rPr>
              <a:t>Ļauj klientam izpausties! </a:t>
            </a:r>
            <a:endParaRPr b="0" i="0" sz="1900" u="none">
              <a:solidFill>
                <a:schemeClr val="dk1"/>
              </a:solidFill>
              <a:latin typeface="Times New Roman"/>
              <a:ea typeface="Times New Roman"/>
              <a:cs typeface="Times New Roman"/>
              <a:sym typeface="Times New Roman"/>
            </a:endParaRPr>
          </a:p>
          <a:p>
            <a:pPr indent="-257175" lvl="0" marL="257175" marR="0" rtl="0" algn="l">
              <a:lnSpc>
                <a:spcPct val="115000"/>
              </a:lnSpc>
              <a:spcBef>
                <a:spcPts val="700"/>
              </a:spcBef>
              <a:spcAft>
                <a:spcPts val="0"/>
              </a:spcAft>
              <a:buClr>
                <a:schemeClr val="dk1"/>
              </a:buClr>
              <a:buSzPts val="100"/>
              <a:buFont typeface="Noto Sans Symbols"/>
              <a:buChar char="∙"/>
            </a:pPr>
            <a:r>
              <a:rPr b="0" i="0" lang="en-US" sz="1900" u="none">
                <a:solidFill>
                  <a:schemeClr val="dk1"/>
                </a:solidFill>
                <a:latin typeface="Times New Roman"/>
                <a:ea typeface="Times New Roman"/>
                <a:cs typeface="Times New Roman"/>
                <a:sym typeface="Times New Roman"/>
              </a:rPr>
              <a:t>Saved lietotājus kopā! </a:t>
            </a:r>
            <a:endParaRPr b="0" i="0" sz="1900" u="none">
              <a:solidFill>
                <a:schemeClr val="dk1"/>
              </a:solidFill>
              <a:latin typeface="Times New Roman"/>
              <a:ea typeface="Times New Roman"/>
              <a:cs typeface="Times New Roman"/>
              <a:sym typeface="Times New Roman"/>
            </a:endParaRPr>
          </a:p>
          <a:p>
            <a:pPr indent="-257175" lvl="0" marL="257175" marR="0" rtl="0" algn="l">
              <a:lnSpc>
                <a:spcPct val="115000"/>
              </a:lnSpc>
              <a:spcBef>
                <a:spcPts val="700"/>
              </a:spcBef>
              <a:spcAft>
                <a:spcPts val="0"/>
              </a:spcAft>
              <a:buClr>
                <a:schemeClr val="dk1"/>
              </a:buClr>
              <a:buSzPts val="100"/>
              <a:buFont typeface="Noto Sans Symbols"/>
              <a:buChar char="∙"/>
            </a:pPr>
            <a:r>
              <a:rPr b="0" i="0" lang="en-US" sz="1900" u="none">
                <a:solidFill>
                  <a:schemeClr val="dk1"/>
                </a:solidFill>
                <a:latin typeface="Times New Roman"/>
                <a:ea typeface="Times New Roman"/>
                <a:cs typeface="Times New Roman"/>
                <a:sym typeface="Times New Roman"/>
              </a:rPr>
              <a:t>Ļauj lietotājam noteikt uzvarētāju! </a:t>
            </a:r>
            <a:endParaRPr b="0" i="0" sz="1900" u="none">
              <a:solidFill>
                <a:schemeClr val="dk1"/>
              </a:solidFill>
              <a:latin typeface="Times New Roman"/>
              <a:ea typeface="Times New Roman"/>
              <a:cs typeface="Times New Roman"/>
              <a:sym typeface="Times New Roman"/>
            </a:endParaRPr>
          </a:p>
          <a:p>
            <a:pPr indent="-257175" lvl="0" marL="257175" marR="0" rtl="0" algn="l">
              <a:lnSpc>
                <a:spcPct val="115000"/>
              </a:lnSpc>
              <a:spcBef>
                <a:spcPts val="700"/>
              </a:spcBef>
              <a:spcAft>
                <a:spcPts val="0"/>
              </a:spcAft>
              <a:buClr>
                <a:schemeClr val="dk1"/>
              </a:buClr>
              <a:buSzPts val="100"/>
              <a:buFont typeface="Noto Sans Symbols"/>
              <a:buChar char="∙"/>
            </a:pPr>
            <a:r>
              <a:rPr b="0" i="0" lang="en-US" sz="1900" u="none">
                <a:solidFill>
                  <a:schemeClr val="dk1"/>
                </a:solidFill>
                <a:latin typeface="Times New Roman"/>
                <a:ea typeface="Times New Roman"/>
                <a:cs typeface="Times New Roman"/>
                <a:sym typeface="Times New Roman"/>
              </a:rPr>
              <a:t>Neatklājies uzreiz! </a:t>
            </a:r>
            <a:endParaRPr b="0" i="0" sz="1900" u="none">
              <a:solidFill>
                <a:schemeClr val="dk1"/>
              </a:solidFill>
              <a:latin typeface="Times New Roman"/>
              <a:ea typeface="Times New Roman"/>
              <a:cs typeface="Times New Roman"/>
              <a:sym typeface="Times New Roman"/>
            </a:endParaRPr>
          </a:p>
          <a:p>
            <a:pPr indent="-257175" lvl="0" marL="257175" marR="0" rtl="0" algn="l">
              <a:lnSpc>
                <a:spcPct val="115000"/>
              </a:lnSpc>
              <a:spcBef>
                <a:spcPts val="700"/>
              </a:spcBef>
              <a:spcAft>
                <a:spcPts val="0"/>
              </a:spcAft>
              <a:buClr>
                <a:schemeClr val="dk1"/>
              </a:buClr>
              <a:buSzPts val="100"/>
              <a:buFont typeface="Noto Sans Symbols"/>
              <a:buChar char="∙"/>
            </a:pPr>
            <a:r>
              <a:rPr b="0" i="0" lang="en-US" sz="1900" u="none">
                <a:solidFill>
                  <a:schemeClr val="dk1"/>
                </a:solidFill>
                <a:latin typeface="Times New Roman"/>
                <a:ea typeface="Times New Roman"/>
                <a:cs typeface="Times New Roman"/>
                <a:sym typeface="Times New Roman"/>
              </a:rPr>
              <a:t>Jautājiet pēc padoma! </a:t>
            </a:r>
            <a:endParaRPr b="0" i="0" sz="1900" u="none">
              <a:solidFill>
                <a:schemeClr val="dk1"/>
              </a:solidFill>
              <a:latin typeface="Times New Roman"/>
              <a:ea typeface="Times New Roman"/>
              <a:cs typeface="Times New Roman"/>
              <a:sym typeface="Times New Roman"/>
            </a:endParaRPr>
          </a:p>
          <a:p>
            <a:pPr indent="-257175" lvl="0" marL="257175" marR="0" rtl="0" algn="l">
              <a:lnSpc>
                <a:spcPct val="115000"/>
              </a:lnSpc>
              <a:spcBef>
                <a:spcPts val="700"/>
              </a:spcBef>
              <a:spcAft>
                <a:spcPts val="0"/>
              </a:spcAft>
              <a:buClr>
                <a:schemeClr val="dk1"/>
              </a:buClr>
              <a:buSzPts val="100"/>
              <a:buFont typeface="Noto Sans Symbols"/>
              <a:buChar char="∙"/>
            </a:pPr>
            <a:r>
              <a:rPr b="0" i="0" lang="en-US" sz="1900" u="none">
                <a:solidFill>
                  <a:schemeClr val="dk1"/>
                </a:solidFill>
                <a:latin typeface="Times New Roman"/>
                <a:ea typeface="Times New Roman"/>
                <a:cs typeface="Times New Roman"/>
                <a:sym typeface="Times New Roman"/>
              </a:rPr>
              <a:t>Sniedziet ekskluzivitāti tiem, kas to ir pelnījuši! </a:t>
            </a:r>
            <a:endParaRPr/>
          </a:p>
        </p:txBody>
      </p:sp>
      <p:sp>
        <p:nvSpPr>
          <p:cNvPr id="218" name="Google Shape;218;p18"/>
          <p:cNvSpPr txBox="1"/>
          <p:nvPr/>
        </p:nvSpPr>
        <p:spPr>
          <a:xfrm>
            <a:off x="184150" y="107950"/>
            <a:ext cx="5781600" cy="10188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2060"/>
              </a:buClr>
              <a:buSzPts val="2800"/>
              <a:buFont typeface="Times New Roman"/>
              <a:buNone/>
            </a:pPr>
            <a:r>
              <a:rPr i="0" lang="en-US" sz="2800" u="none">
                <a:solidFill>
                  <a:schemeClr val="accent1"/>
                </a:solidFill>
              </a:rPr>
              <a:t>8 ieteikumi efektīvu konkursu veidošanai sociālajos tīklos             </a:t>
            </a:r>
            <a:endParaRPr>
              <a:solidFill>
                <a:schemeClr val="accent1"/>
              </a:solidFill>
            </a:endParaRPr>
          </a:p>
        </p:txBody>
      </p:sp>
      <p:pic>
        <p:nvPicPr>
          <p:cNvPr id="219" name="Google Shape;219;p18"/>
          <p:cNvPicPr preferRelativeResize="0"/>
          <p:nvPr/>
        </p:nvPicPr>
        <p:blipFill rotWithShape="1">
          <a:blip r:embed="rId3">
            <a:alphaModFix/>
          </a:blip>
          <a:srcRect b="0" l="0" r="0" t="0"/>
          <a:stretch/>
        </p:blipFill>
        <p:spPr>
          <a:xfrm>
            <a:off x="5965825" y="0"/>
            <a:ext cx="3074987" cy="5183187"/>
          </a:xfrm>
          <a:prstGeom prst="rect">
            <a:avLst/>
          </a:prstGeom>
          <a:noFill/>
          <a:ln>
            <a:noFill/>
          </a:ln>
        </p:spPr>
      </p:pic>
      <p:sp>
        <p:nvSpPr>
          <p:cNvPr id="220" name="Google Shape;220;p18"/>
          <p:cNvSpPr txBox="1"/>
          <p:nvPr/>
        </p:nvSpPr>
        <p:spPr>
          <a:xfrm>
            <a:off x="4427537" y="4656137"/>
            <a:ext cx="1635125" cy="352425"/>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(Goba, 2017) </a:t>
            </a:r>
            <a:endParaRPr/>
          </a:p>
        </p:txBody>
      </p:sp>
    </p:spTree>
  </p:cSld>
  <p:clrMapOvr>
    <a:masterClrMapping/>
  </p:clrMapOvr>
  <p:transition>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19"/>
          <p:cNvPicPr preferRelativeResize="0"/>
          <p:nvPr/>
        </p:nvPicPr>
        <p:blipFill rotWithShape="1">
          <a:blip r:embed="rId3">
            <a:alphaModFix/>
          </a:blip>
          <a:srcRect b="0" l="0" r="0" t="0"/>
          <a:stretch/>
        </p:blipFill>
        <p:spPr>
          <a:xfrm>
            <a:off x="188912" y="484187"/>
            <a:ext cx="8924925" cy="4572000"/>
          </a:xfrm>
          <a:prstGeom prst="rect">
            <a:avLst/>
          </a:prstGeom>
          <a:noFill/>
          <a:ln>
            <a:noFill/>
          </a:ln>
        </p:spPr>
      </p:pic>
      <p:sp>
        <p:nvSpPr>
          <p:cNvPr id="226" name="Google Shape;226;p19"/>
          <p:cNvSpPr txBox="1"/>
          <p:nvPr/>
        </p:nvSpPr>
        <p:spPr>
          <a:xfrm>
            <a:off x="2268537" y="114300"/>
            <a:ext cx="4629150"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rPr b="0" i="0" lang="en-US" sz="1800" u="sng">
                <a:solidFill>
                  <a:schemeClr val="dk1"/>
                </a:solidFill>
                <a:latin typeface="Calibri"/>
                <a:ea typeface="Calibri"/>
                <a:cs typeface="Calibri"/>
                <a:sym typeface="Calibri"/>
                <a:hlinkClick r:id="rId4">
                  <a:extLst>
                    <a:ext uri="{A12FA001-AC4F-418D-AE19-62706E023703}">
                      <ahyp:hlinkClr val="tx"/>
                    </a:ext>
                  </a:extLst>
                </a:hlinkClick>
              </a:rPr>
              <a:t>https://datareportal.com/digital-in-latvia</a:t>
            </a:r>
            <a:r>
              <a:rPr b="0" i="0" lang="en-US" sz="1800" u="none">
                <a:solidFill>
                  <a:schemeClr val="dk1"/>
                </a:solidFill>
                <a:latin typeface="Times New Roman"/>
                <a:ea typeface="Times New Roman"/>
                <a:cs typeface="Times New Roman"/>
                <a:sym typeface="Times New Roman"/>
              </a:rPr>
              <a:t> </a:t>
            </a:r>
            <a:endParaRPr/>
          </a:p>
        </p:txBody>
      </p:sp>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2"/>
          <p:cNvSpPr txBox="1"/>
          <p:nvPr>
            <p:ph type="ctrTitle"/>
          </p:nvPr>
        </p:nvSpPr>
        <p:spPr>
          <a:xfrm>
            <a:off x="571500" y="2143125"/>
            <a:ext cx="7486650" cy="1101725"/>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3400"/>
              <a:buFont typeface="Arial"/>
              <a:buNone/>
            </a:pPr>
            <a:r>
              <a:rPr b="1" i="0" lang="en-US" sz="3400" u="none">
                <a:solidFill>
                  <a:schemeClr val="lt1"/>
                </a:solidFill>
                <a:latin typeface="Arial"/>
                <a:ea typeface="Arial"/>
                <a:cs typeface="Arial"/>
                <a:sym typeface="Arial"/>
              </a:rPr>
              <a:t>DIGITĀLAIS MĀRKETINGS</a:t>
            </a:r>
            <a:endParaRPr/>
          </a:p>
        </p:txBody>
      </p:sp>
      <p:sp>
        <p:nvSpPr>
          <p:cNvPr id="85" name="Google Shape;85;p2"/>
          <p:cNvSpPr txBox="1"/>
          <p:nvPr>
            <p:ph idx="1" type="subTitle"/>
          </p:nvPr>
        </p:nvSpPr>
        <p:spPr>
          <a:xfrm>
            <a:off x="571500" y="3429000"/>
            <a:ext cx="7529512" cy="13573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1600"/>
              <a:buNone/>
            </a:pPr>
            <a:r>
              <a:rPr b="0" i="0" lang="en-US" sz="1600" u="none">
                <a:solidFill>
                  <a:schemeClr val="lt1"/>
                </a:solidFill>
                <a:latin typeface="Arial"/>
                <a:ea typeface="Arial"/>
                <a:cs typeface="Arial"/>
                <a:sym typeface="Arial"/>
              </a:rPr>
              <a:t>Inta Kotāne, Mg.oec.</a:t>
            </a:r>
            <a:endParaRPr/>
          </a:p>
        </p:txBody>
      </p:sp>
      <p:sp>
        <p:nvSpPr>
          <p:cNvPr id="86" name="Google Shape;86;p2"/>
          <p:cNvSpPr txBox="1"/>
          <p:nvPr/>
        </p:nvSpPr>
        <p:spPr>
          <a:xfrm>
            <a:off x="695325" y="3143250"/>
            <a:ext cx="1876425" cy="7143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20"/>
          <p:cNvPicPr preferRelativeResize="0"/>
          <p:nvPr/>
        </p:nvPicPr>
        <p:blipFill rotWithShape="1">
          <a:blip r:embed="rId3">
            <a:alphaModFix/>
          </a:blip>
          <a:srcRect b="0" l="0" r="0" t="0"/>
          <a:stretch/>
        </p:blipFill>
        <p:spPr>
          <a:xfrm>
            <a:off x="1476375" y="34925"/>
            <a:ext cx="7389812" cy="4821237"/>
          </a:xfrm>
          <a:prstGeom prst="rect">
            <a:avLst/>
          </a:prstGeom>
          <a:noFill/>
          <a:ln>
            <a:noFill/>
          </a:ln>
        </p:spPr>
      </p:pic>
      <p:pic>
        <p:nvPicPr>
          <p:cNvPr id="232" name="Google Shape;232;p20"/>
          <p:cNvPicPr preferRelativeResize="0"/>
          <p:nvPr/>
        </p:nvPicPr>
        <p:blipFill rotWithShape="1">
          <a:blip r:embed="rId4">
            <a:alphaModFix/>
          </a:blip>
          <a:srcRect b="0" l="0" r="0" t="0"/>
          <a:stretch/>
        </p:blipFill>
        <p:spPr>
          <a:xfrm>
            <a:off x="539750" y="2139950"/>
            <a:ext cx="576262" cy="1323975"/>
          </a:xfrm>
          <a:prstGeom prst="rect">
            <a:avLst/>
          </a:prstGeom>
          <a:noFill/>
          <a:ln>
            <a:noFill/>
          </a:ln>
        </p:spPr>
      </p:pic>
      <p:sp>
        <p:nvSpPr>
          <p:cNvPr id="233" name="Google Shape;233;p20"/>
          <p:cNvSpPr txBox="1"/>
          <p:nvPr/>
        </p:nvSpPr>
        <p:spPr>
          <a:xfrm>
            <a:off x="7289800" y="4760912"/>
            <a:ext cx="1854200" cy="3381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(Barnhart, 2023a) </a:t>
            </a:r>
            <a:endParaRPr/>
          </a:p>
        </p:txBody>
      </p:sp>
    </p:spTree>
  </p:cSld>
  <p:clrMapOvr>
    <a:masterClrMapping/>
  </p:clrMapOvr>
  <p:transition>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21"/>
          <p:cNvPicPr preferRelativeResize="0"/>
          <p:nvPr/>
        </p:nvPicPr>
        <p:blipFill rotWithShape="1">
          <a:blip r:embed="rId3">
            <a:alphaModFix/>
          </a:blip>
          <a:srcRect b="0" l="0" r="0" t="0"/>
          <a:stretch/>
        </p:blipFill>
        <p:spPr>
          <a:xfrm>
            <a:off x="107950" y="122237"/>
            <a:ext cx="6638925" cy="5000625"/>
          </a:xfrm>
          <a:prstGeom prst="rect">
            <a:avLst/>
          </a:prstGeom>
          <a:noFill/>
          <a:ln>
            <a:noFill/>
          </a:ln>
        </p:spPr>
      </p:pic>
      <p:sp>
        <p:nvSpPr>
          <p:cNvPr id="239" name="Google Shape;239;p21"/>
          <p:cNvSpPr txBox="1"/>
          <p:nvPr/>
        </p:nvSpPr>
        <p:spPr>
          <a:xfrm>
            <a:off x="1403350" y="268287"/>
            <a:ext cx="2266950" cy="33813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Calibri"/>
              <a:buNone/>
            </a:pPr>
            <a:r>
              <a:rPr b="0" i="0" lang="en-US" sz="1600" u="sng">
                <a:solidFill>
                  <a:schemeClr val="dk1"/>
                </a:solidFill>
                <a:latin typeface="Calibri"/>
                <a:ea typeface="Calibri"/>
                <a:cs typeface="Calibri"/>
                <a:sym typeface="Calibri"/>
                <a:hlinkClick r:id="rId4">
                  <a:extLst>
                    <a:ext uri="{A12FA001-AC4F-418D-AE19-62706E023703}">
                      <ahyp:hlinkClr val="tx"/>
                    </a:ext>
                  </a:extLst>
                </a:hlinkClick>
              </a:rPr>
              <a:t>https://napoleoncat.com/</a:t>
            </a:r>
            <a:r>
              <a:rPr b="0" i="0" lang="en-US" sz="1600" u="none">
                <a:solidFill>
                  <a:schemeClr val="dk1"/>
                </a:solidFill>
                <a:latin typeface="Times New Roman"/>
                <a:ea typeface="Times New Roman"/>
                <a:cs typeface="Times New Roman"/>
                <a:sym typeface="Times New Roman"/>
              </a:rPr>
              <a:t> </a:t>
            </a:r>
            <a:endParaRPr/>
          </a:p>
        </p:txBody>
      </p:sp>
      <p:pic>
        <p:nvPicPr>
          <p:cNvPr id="240" name="Google Shape;240;p21"/>
          <p:cNvPicPr preferRelativeResize="0"/>
          <p:nvPr/>
        </p:nvPicPr>
        <p:blipFill rotWithShape="1">
          <a:blip r:embed="rId5">
            <a:alphaModFix/>
          </a:blip>
          <a:srcRect b="0" l="0" r="0" t="0"/>
          <a:stretch/>
        </p:blipFill>
        <p:spPr>
          <a:xfrm>
            <a:off x="5580062" y="1706562"/>
            <a:ext cx="3457575" cy="3414712"/>
          </a:xfrm>
          <a:prstGeom prst="rect">
            <a:avLst/>
          </a:prstGeom>
          <a:noFill/>
          <a:ln>
            <a:noFill/>
          </a:ln>
        </p:spPr>
      </p:pic>
      <p:sp>
        <p:nvSpPr>
          <p:cNvPr id="241" name="Google Shape;241;p21"/>
          <p:cNvSpPr/>
          <p:nvPr/>
        </p:nvSpPr>
        <p:spPr>
          <a:xfrm>
            <a:off x="3059112" y="606425"/>
            <a:ext cx="2089150" cy="669925"/>
          </a:xfrm>
          <a:prstGeom prst="ellipse">
            <a:avLst/>
          </a:prstGeom>
          <a:no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242" name="Google Shape;242;p21"/>
          <p:cNvCxnSpPr/>
          <p:nvPr/>
        </p:nvCxnSpPr>
        <p:spPr>
          <a:xfrm>
            <a:off x="5148262" y="1058862"/>
            <a:ext cx="1800225" cy="647700"/>
          </a:xfrm>
          <a:prstGeom prst="straightConnector1">
            <a:avLst/>
          </a:prstGeom>
          <a:noFill/>
          <a:ln cap="flat" cmpd="sng" w="9525">
            <a:solidFill>
              <a:srgbClr val="FF0000"/>
            </a:solidFill>
            <a:prstDash val="solid"/>
            <a:miter lim="800000"/>
            <a:headEnd len="med" w="med" type="none"/>
            <a:tailEnd len="med" w="med" type="none"/>
          </a:ln>
        </p:spPr>
      </p:cxnSp>
    </p:spTree>
  </p:cSld>
  <p:clrMapOvr>
    <a:masterClrMapping/>
  </p:clrMapOvr>
  <p:transition>
    <p:push/>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22"/>
          <p:cNvPicPr preferRelativeResize="0"/>
          <p:nvPr/>
        </p:nvPicPr>
        <p:blipFill rotWithShape="1">
          <a:blip r:embed="rId3">
            <a:alphaModFix/>
          </a:blip>
          <a:srcRect b="0" l="0" r="0" t="0"/>
          <a:stretch/>
        </p:blipFill>
        <p:spPr>
          <a:xfrm>
            <a:off x="5903912" y="47625"/>
            <a:ext cx="3144837" cy="1228725"/>
          </a:xfrm>
          <a:prstGeom prst="rect">
            <a:avLst/>
          </a:prstGeom>
          <a:noFill/>
          <a:ln>
            <a:noFill/>
          </a:ln>
        </p:spPr>
      </p:pic>
      <p:pic>
        <p:nvPicPr>
          <p:cNvPr descr="draugiem_lV.png" id="248" name="Google Shape;248;p22"/>
          <p:cNvPicPr preferRelativeResize="0"/>
          <p:nvPr/>
        </p:nvPicPr>
        <p:blipFill rotWithShape="1">
          <a:blip r:embed="rId4">
            <a:alphaModFix/>
          </a:blip>
          <a:srcRect b="0" l="0" r="0" t="0"/>
          <a:stretch/>
        </p:blipFill>
        <p:spPr>
          <a:xfrm>
            <a:off x="406400" y="1095375"/>
            <a:ext cx="7981950" cy="3708400"/>
          </a:xfrm>
          <a:prstGeom prst="rect">
            <a:avLst/>
          </a:prstGeom>
          <a:noFill/>
          <a:ln>
            <a:noFill/>
          </a:ln>
        </p:spPr>
      </p:pic>
      <p:sp>
        <p:nvSpPr>
          <p:cNvPr id="249" name="Google Shape;249;p22"/>
          <p:cNvSpPr txBox="1"/>
          <p:nvPr/>
        </p:nvSpPr>
        <p:spPr>
          <a:xfrm>
            <a:off x="7812087" y="4724400"/>
            <a:ext cx="1262062" cy="315912"/>
          </a:xfrm>
          <a:prstGeom prst="rect">
            <a:avLst/>
          </a:prstGeom>
          <a:noFill/>
          <a:ln>
            <a:noFill/>
          </a:ln>
        </p:spPr>
        <p:txBody>
          <a:bodyPr anchorCtr="0" anchor="ctr" bIns="34275" lIns="68575" spcFirstLastPara="1" rIns="68575" wrap="square" tIns="34275">
            <a:spAutoFit/>
          </a:bodyPr>
          <a:lstStyle/>
          <a:p>
            <a:pPr indent="0" lvl="0" marL="0" marR="0" rtl="0" algn="r">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(Goba, 2016)</a:t>
            </a:r>
            <a:endParaRPr/>
          </a:p>
        </p:txBody>
      </p:sp>
    </p:spTree>
  </p:cSld>
  <p:clrMapOvr>
    <a:masterClrMapping/>
  </p:clrMapOvr>
  <p:transition>
    <p:push/>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23"/>
          <p:cNvPicPr preferRelativeResize="0"/>
          <p:nvPr/>
        </p:nvPicPr>
        <p:blipFill rotWithShape="1">
          <a:blip r:embed="rId3">
            <a:alphaModFix/>
          </a:blip>
          <a:srcRect b="0" l="0" r="0" t="0"/>
          <a:stretch/>
        </p:blipFill>
        <p:spPr>
          <a:xfrm>
            <a:off x="5040312" y="1162050"/>
            <a:ext cx="3922712" cy="3352800"/>
          </a:xfrm>
          <a:prstGeom prst="rect">
            <a:avLst/>
          </a:prstGeom>
          <a:noFill/>
          <a:ln>
            <a:noFill/>
          </a:ln>
        </p:spPr>
      </p:pic>
      <p:sp>
        <p:nvSpPr>
          <p:cNvPr id="255" name="Google Shape;255;p23"/>
          <p:cNvSpPr txBox="1"/>
          <p:nvPr/>
        </p:nvSpPr>
        <p:spPr>
          <a:xfrm>
            <a:off x="468290" y="195250"/>
            <a:ext cx="8494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400"/>
              <a:buFont typeface="Times New Roman"/>
              <a:buNone/>
            </a:pPr>
            <a:r>
              <a:rPr i="0" lang="en-US" sz="2400" u="none">
                <a:solidFill>
                  <a:schemeClr val="accent1"/>
                </a:solidFill>
              </a:rPr>
              <a:t>42 </a:t>
            </a:r>
            <a:r>
              <a:rPr i="1" lang="en-US" sz="2400" u="none">
                <a:solidFill>
                  <a:schemeClr val="accent1"/>
                </a:solidFill>
              </a:rPr>
              <a:t>Facebook </a:t>
            </a:r>
            <a:r>
              <a:rPr i="0" lang="en-US" sz="2400" u="none">
                <a:solidFill>
                  <a:schemeClr val="accent1"/>
                </a:solidFill>
              </a:rPr>
              <a:t>statistikas dati, kas jāzina mārketinga speciālistiem 2023. gadā</a:t>
            </a:r>
            <a:endParaRPr>
              <a:solidFill>
                <a:schemeClr val="accent1"/>
              </a:solidFill>
            </a:endParaRPr>
          </a:p>
        </p:txBody>
      </p:sp>
      <p:sp>
        <p:nvSpPr>
          <p:cNvPr id="256" name="Google Shape;256;p23"/>
          <p:cNvSpPr txBox="1"/>
          <p:nvPr/>
        </p:nvSpPr>
        <p:spPr>
          <a:xfrm>
            <a:off x="468312" y="1397000"/>
            <a:ext cx="4572000" cy="31707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2000"/>
              <a:buFont typeface="Noto Sans Symbols"/>
              <a:buChar char="▪"/>
            </a:pPr>
            <a:r>
              <a:rPr b="0" i="0" lang="en-US" sz="2000">
                <a:solidFill>
                  <a:schemeClr val="dk1"/>
                </a:solidFill>
                <a:uFill>
                  <a:noFill/>
                </a:uFill>
                <a:latin typeface="Calibri"/>
                <a:ea typeface="Calibri"/>
                <a:cs typeface="Calibri"/>
                <a:sym typeface="Calibri"/>
                <a:hlinkClick r:id="rId4">
                  <a:extLst>
                    <a:ext uri="{A12FA001-AC4F-418D-AE19-62706E023703}">
                      <ahyp:hlinkClr val="tx"/>
                    </a:ext>
                  </a:extLst>
                </a:hlinkClick>
              </a:rPr>
              <a:t>Vispārīga </a:t>
            </a:r>
            <a:r>
              <a:rPr b="0" i="1" lang="en-US" sz="2000">
                <a:solidFill>
                  <a:schemeClr val="dk1"/>
                </a:solidFill>
                <a:uFill>
                  <a:noFill/>
                </a:uFill>
                <a:latin typeface="Calibri"/>
                <a:ea typeface="Calibri"/>
                <a:cs typeface="Calibri"/>
                <a:sym typeface="Calibri"/>
                <a:hlinkClick r:id="rId5">
                  <a:extLst>
                    <a:ext uri="{A12FA001-AC4F-418D-AE19-62706E023703}">
                      <ahyp:hlinkClr val="tx"/>
                    </a:ext>
                  </a:extLst>
                </a:hlinkClick>
              </a:rPr>
              <a:t>Facebook </a:t>
            </a:r>
            <a:r>
              <a:rPr b="0" i="0" lang="en-US" sz="2000">
                <a:solidFill>
                  <a:schemeClr val="dk1"/>
                </a:solidFill>
                <a:uFill>
                  <a:noFill/>
                </a:uFill>
                <a:latin typeface="Calibri"/>
                <a:ea typeface="Calibri"/>
                <a:cs typeface="Calibri"/>
                <a:sym typeface="Calibri"/>
                <a:hlinkClick r:id="rId6">
                  <a:extLst>
                    <a:ext uri="{A12FA001-AC4F-418D-AE19-62706E023703}">
                      <ahyp:hlinkClr val="tx"/>
                    </a:ext>
                  </a:extLst>
                </a:hlinkClick>
              </a:rPr>
              <a:t>statistika</a:t>
            </a:r>
            <a:endParaRPr/>
          </a:p>
          <a:p>
            <a:pPr indent="-285750" lvl="0" marL="285750" marR="0" rtl="0" algn="l">
              <a:lnSpc>
                <a:spcPct val="150000"/>
              </a:lnSpc>
              <a:spcBef>
                <a:spcPts val="0"/>
              </a:spcBef>
              <a:spcAft>
                <a:spcPts val="0"/>
              </a:spcAft>
              <a:buClr>
                <a:srgbClr val="012A3A"/>
              </a:buClr>
              <a:buSzPts val="2000"/>
              <a:buFont typeface="Noto Sans Symbols"/>
              <a:buChar char="▪"/>
            </a:pPr>
            <a:r>
              <a:rPr b="0" i="1" lang="en-US" sz="2000">
                <a:solidFill>
                  <a:srgbClr val="012A3A"/>
                </a:solidFill>
                <a:uFill>
                  <a:noFill/>
                </a:uFill>
                <a:latin typeface="Calibri"/>
                <a:ea typeface="Calibri"/>
                <a:cs typeface="Calibri"/>
                <a:sym typeface="Calibri"/>
                <a:hlinkClick r:id="rId7">
                  <a:extLst>
                    <a:ext uri="{A12FA001-AC4F-418D-AE19-62706E023703}">
                      <ahyp:hlinkClr val="tx"/>
                    </a:ext>
                  </a:extLst>
                </a:hlinkClick>
              </a:rPr>
              <a:t>Facebook </a:t>
            </a:r>
            <a:r>
              <a:rPr b="0" i="0" lang="en-US" sz="2000">
                <a:solidFill>
                  <a:srgbClr val="012A3A"/>
                </a:solidFill>
                <a:uFill>
                  <a:noFill/>
                </a:uFill>
                <a:latin typeface="Calibri"/>
                <a:ea typeface="Calibri"/>
                <a:cs typeface="Calibri"/>
                <a:sym typeface="Calibri"/>
                <a:hlinkClick r:id="rId8">
                  <a:extLst>
                    <a:ext uri="{A12FA001-AC4F-418D-AE19-62706E023703}">
                      <ahyp:hlinkClr val="tx"/>
                    </a:ext>
                  </a:extLst>
                </a:hlinkClick>
              </a:rPr>
              <a:t>lietotāju statistika</a:t>
            </a:r>
            <a:endParaRPr b="0" i="0" sz="2000">
              <a:solidFill>
                <a:srgbClr val="012A3A"/>
              </a:solidFill>
              <a:latin typeface="Times New Roman"/>
              <a:ea typeface="Times New Roman"/>
              <a:cs typeface="Times New Roman"/>
              <a:sym typeface="Times New Roman"/>
            </a:endParaRPr>
          </a:p>
          <a:p>
            <a:pPr indent="-285750" lvl="0" marL="285750" marR="0" rtl="0" algn="l">
              <a:lnSpc>
                <a:spcPct val="150000"/>
              </a:lnSpc>
              <a:spcBef>
                <a:spcPts val="0"/>
              </a:spcBef>
              <a:spcAft>
                <a:spcPts val="0"/>
              </a:spcAft>
              <a:buClr>
                <a:srgbClr val="012A3A"/>
              </a:buClr>
              <a:buSzPts val="2000"/>
              <a:buFont typeface="Noto Sans Symbols"/>
              <a:buChar char="▪"/>
            </a:pPr>
            <a:r>
              <a:rPr b="0" i="1" lang="en-US" sz="2000">
                <a:solidFill>
                  <a:srgbClr val="012A3A"/>
                </a:solidFill>
                <a:uFill>
                  <a:noFill/>
                </a:uFill>
                <a:latin typeface="Calibri"/>
                <a:ea typeface="Calibri"/>
                <a:cs typeface="Calibri"/>
                <a:sym typeface="Calibri"/>
                <a:hlinkClick r:id="rId9">
                  <a:extLst>
                    <a:ext uri="{A12FA001-AC4F-418D-AE19-62706E023703}">
                      <ahyp:hlinkClr val="tx"/>
                    </a:ext>
                  </a:extLst>
                </a:hlinkClick>
              </a:rPr>
              <a:t>Facebook </a:t>
            </a:r>
            <a:r>
              <a:rPr b="0" i="0" lang="en-US" sz="2000">
                <a:solidFill>
                  <a:srgbClr val="012A3A"/>
                </a:solidFill>
                <a:uFill>
                  <a:noFill/>
                </a:uFill>
                <a:latin typeface="Calibri"/>
                <a:ea typeface="Calibri"/>
                <a:cs typeface="Calibri"/>
                <a:sym typeface="Calibri"/>
                <a:hlinkClick r:id="rId10">
                  <a:extLst>
                    <a:ext uri="{A12FA001-AC4F-418D-AE19-62706E023703}">
                      <ahyp:hlinkClr val="tx"/>
                    </a:ext>
                  </a:extLst>
                </a:hlinkClick>
              </a:rPr>
              <a:t>lietošanas statistika</a:t>
            </a:r>
            <a:endParaRPr b="0" i="0" sz="2000">
              <a:solidFill>
                <a:srgbClr val="012A3A"/>
              </a:solidFill>
              <a:latin typeface="Times New Roman"/>
              <a:ea typeface="Times New Roman"/>
              <a:cs typeface="Times New Roman"/>
              <a:sym typeface="Times New Roman"/>
            </a:endParaRPr>
          </a:p>
          <a:p>
            <a:pPr indent="-285750" lvl="0" marL="285750" marR="0" rtl="0" algn="l">
              <a:lnSpc>
                <a:spcPct val="150000"/>
              </a:lnSpc>
              <a:spcBef>
                <a:spcPts val="0"/>
              </a:spcBef>
              <a:spcAft>
                <a:spcPts val="0"/>
              </a:spcAft>
              <a:buClr>
                <a:srgbClr val="012A3A"/>
              </a:buClr>
              <a:buSzPts val="2000"/>
              <a:buFont typeface="Noto Sans Symbols"/>
              <a:buChar char="▪"/>
            </a:pPr>
            <a:r>
              <a:rPr b="0" i="1" lang="en-US" sz="2000">
                <a:solidFill>
                  <a:srgbClr val="012A3A"/>
                </a:solidFill>
                <a:uFill>
                  <a:noFill/>
                </a:uFill>
                <a:latin typeface="Calibri"/>
                <a:ea typeface="Calibri"/>
                <a:cs typeface="Calibri"/>
                <a:sym typeface="Calibri"/>
                <a:hlinkClick r:id="rId11">
                  <a:extLst>
                    <a:ext uri="{A12FA001-AC4F-418D-AE19-62706E023703}">
                      <ahyp:hlinkClr val="tx"/>
                    </a:ext>
                  </a:extLst>
                </a:hlinkClick>
              </a:rPr>
              <a:t>Facebook </a:t>
            </a:r>
            <a:r>
              <a:rPr b="0" i="0" lang="en-US" sz="2000">
                <a:solidFill>
                  <a:srgbClr val="012A3A"/>
                </a:solidFill>
                <a:uFill>
                  <a:noFill/>
                </a:uFill>
                <a:latin typeface="Calibri"/>
                <a:ea typeface="Calibri"/>
                <a:cs typeface="Calibri"/>
                <a:sym typeface="Calibri"/>
                <a:hlinkClick r:id="rId12">
                  <a:extLst>
                    <a:ext uri="{A12FA001-AC4F-418D-AE19-62706E023703}">
                      <ahyp:hlinkClr val="tx"/>
                    </a:ext>
                  </a:extLst>
                </a:hlinkClick>
              </a:rPr>
              <a:t>statistika biznesam</a:t>
            </a:r>
            <a:endParaRPr b="0" i="0" sz="2000">
              <a:solidFill>
                <a:srgbClr val="012A3A"/>
              </a:solidFill>
              <a:latin typeface="Times New Roman"/>
              <a:ea typeface="Times New Roman"/>
              <a:cs typeface="Times New Roman"/>
              <a:sym typeface="Times New Roman"/>
            </a:endParaRPr>
          </a:p>
          <a:p>
            <a:pPr indent="-285750" lvl="0" marL="285750" marR="0" rtl="0" algn="l">
              <a:lnSpc>
                <a:spcPct val="150000"/>
              </a:lnSpc>
              <a:spcBef>
                <a:spcPts val="0"/>
              </a:spcBef>
              <a:spcAft>
                <a:spcPts val="0"/>
              </a:spcAft>
              <a:buClr>
                <a:srgbClr val="012A3A"/>
              </a:buClr>
              <a:buSzPts val="2000"/>
              <a:buFont typeface="Noto Sans Symbols"/>
              <a:buChar char="▪"/>
            </a:pPr>
            <a:r>
              <a:rPr b="0" i="1" lang="en-US" sz="2000">
                <a:solidFill>
                  <a:srgbClr val="012A3A"/>
                </a:solidFill>
                <a:uFill>
                  <a:noFill/>
                </a:uFill>
                <a:latin typeface="Calibri"/>
                <a:ea typeface="Calibri"/>
                <a:cs typeface="Calibri"/>
                <a:sym typeface="Calibri"/>
                <a:hlinkClick r:id="rId13">
                  <a:extLst>
                    <a:ext uri="{A12FA001-AC4F-418D-AE19-62706E023703}">
                      <ahyp:hlinkClr val="tx"/>
                    </a:ext>
                  </a:extLst>
                </a:hlinkClick>
              </a:rPr>
              <a:t>Facebook </a:t>
            </a:r>
            <a:r>
              <a:rPr b="0" i="0" lang="en-US" sz="2000">
                <a:solidFill>
                  <a:srgbClr val="012A3A"/>
                </a:solidFill>
                <a:uFill>
                  <a:noFill/>
                </a:uFill>
                <a:latin typeface="Calibri"/>
                <a:ea typeface="Calibri"/>
                <a:cs typeface="Calibri"/>
                <a:sym typeface="Calibri"/>
                <a:hlinkClick r:id="rId14">
                  <a:extLst>
                    <a:ext uri="{A12FA001-AC4F-418D-AE19-62706E023703}">
                      <ahyp:hlinkClr val="tx"/>
                    </a:ext>
                  </a:extLst>
                </a:hlinkClick>
              </a:rPr>
              <a:t>reklāmu statistika</a:t>
            </a:r>
            <a:endParaRPr b="0" i="0" sz="2000">
              <a:solidFill>
                <a:srgbClr val="012A3A"/>
              </a:solidFill>
              <a:latin typeface="Times New Roman"/>
              <a:ea typeface="Times New Roman"/>
              <a:cs typeface="Times New Roman"/>
              <a:sym typeface="Times New Roman"/>
            </a:endParaRPr>
          </a:p>
          <a:p>
            <a:pPr indent="-285750" lvl="0" marL="285750" marR="0" rtl="0" algn="l">
              <a:lnSpc>
                <a:spcPct val="150000"/>
              </a:lnSpc>
              <a:spcBef>
                <a:spcPts val="0"/>
              </a:spcBef>
              <a:spcAft>
                <a:spcPts val="0"/>
              </a:spcAft>
              <a:buClr>
                <a:srgbClr val="012A3A"/>
              </a:buClr>
              <a:buSzPts val="2000"/>
              <a:buFont typeface="Noto Sans Symbols"/>
              <a:buChar char="▪"/>
            </a:pPr>
            <a:r>
              <a:rPr b="0" i="1" lang="en-US" sz="2000">
                <a:solidFill>
                  <a:srgbClr val="012A3A"/>
                </a:solidFill>
                <a:uFill>
                  <a:noFill/>
                </a:uFill>
                <a:latin typeface="Calibri"/>
                <a:ea typeface="Calibri"/>
                <a:cs typeface="Calibri"/>
                <a:sym typeface="Calibri"/>
                <a:hlinkClick r:id="rId15">
                  <a:extLst>
                    <a:ext uri="{A12FA001-AC4F-418D-AE19-62706E023703}">
                      <ahyp:hlinkClr val="tx"/>
                    </a:ext>
                  </a:extLst>
                </a:hlinkClick>
              </a:rPr>
              <a:t>Facebook </a:t>
            </a:r>
            <a:r>
              <a:rPr b="0" i="0" lang="en-US" sz="2000">
                <a:solidFill>
                  <a:srgbClr val="012A3A"/>
                </a:solidFill>
                <a:uFill>
                  <a:noFill/>
                </a:uFill>
                <a:latin typeface="Calibri"/>
                <a:ea typeface="Calibri"/>
                <a:cs typeface="Calibri"/>
                <a:sym typeface="Calibri"/>
                <a:hlinkClick r:id="rId16">
                  <a:extLst>
                    <a:ext uri="{A12FA001-AC4F-418D-AE19-62706E023703}">
                      <ahyp:hlinkClr val="tx"/>
                    </a:ext>
                  </a:extLst>
                </a:hlinkClick>
              </a:rPr>
              <a:t>iepirkšanās statistika</a:t>
            </a:r>
            <a:endParaRPr b="0" i="0" sz="2000">
              <a:solidFill>
                <a:srgbClr val="012A3A"/>
              </a:solidFill>
              <a:latin typeface="Times New Roman"/>
              <a:ea typeface="Times New Roman"/>
              <a:cs typeface="Times New Roman"/>
              <a:sym typeface="Times New Roman"/>
            </a:endParaRPr>
          </a:p>
          <a:p>
            <a:pPr indent="-285750" lvl="0" marL="285750" marR="0" rtl="0" algn="l">
              <a:lnSpc>
                <a:spcPct val="150000"/>
              </a:lnSpc>
              <a:spcBef>
                <a:spcPts val="0"/>
              </a:spcBef>
              <a:spcAft>
                <a:spcPts val="0"/>
              </a:spcAft>
              <a:buClr>
                <a:srgbClr val="012A3A"/>
              </a:buClr>
              <a:buSzPts val="2000"/>
              <a:buFont typeface="Noto Sans Symbols"/>
              <a:buChar char="▪"/>
            </a:pPr>
            <a:r>
              <a:rPr b="0" i="1" lang="en-US" sz="2000">
                <a:solidFill>
                  <a:srgbClr val="012A3A"/>
                </a:solidFill>
                <a:uFill>
                  <a:noFill/>
                </a:uFill>
                <a:latin typeface="Calibri"/>
                <a:ea typeface="Calibri"/>
                <a:cs typeface="Calibri"/>
                <a:sym typeface="Calibri"/>
                <a:hlinkClick r:id="rId17">
                  <a:extLst>
                    <a:ext uri="{A12FA001-AC4F-418D-AE19-62706E023703}">
                      <ahyp:hlinkClr val="tx"/>
                    </a:ext>
                  </a:extLst>
                </a:hlinkClick>
              </a:rPr>
              <a:t>Facebook </a:t>
            </a:r>
            <a:r>
              <a:rPr b="0" i="0" lang="en-US" sz="2000">
                <a:solidFill>
                  <a:srgbClr val="012A3A"/>
                </a:solidFill>
                <a:uFill>
                  <a:noFill/>
                </a:uFill>
                <a:latin typeface="Calibri"/>
                <a:ea typeface="Calibri"/>
                <a:cs typeface="Calibri"/>
                <a:sym typeface="Calibri"/>
                <a:hlinkClick r:id="rId18">
                  <a:extLst>
                    <a:ext uri="{A12FA001-AC4F-418D-AE19-62706E023703}">
                      <ahyp:hlinkClr val="tx"/>
                    </a:ext>
                  </a:extLst>
                </a:hlinkClick>
              </a:rPr>
              <a:t>video statistika</a:t>
            </a:r>
            <a:endParaRPr/>
          </a:p>
        </p:txBody>
      </p:sp>
      <p:sp>
        <p:nvSpPr>
          <p:cNvPr id="257" name="Google Shape;257;p23"/>
          <p:cNvSpPr txBox="1"/>
          <p:nvPr/>
        </p:nvSpPr>
        <p:spPr>
          <a:xfrm>
            <a:off x="7164387" y="4640262"/>
            <a:ext cx="1871662" cy="3381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(Newberry, 2023a)</a:t>
            </a:r>
            <a:endParaRPr/>
          </a:p>
        </p:txBody>
      </p:sp>
    </p:spTree>
  </p:cSld>
  <p:clrMapOvr>
    <a:masterClrMapping/>
  </p:clrMapOvr>
  <p:transition>
    <p:push/>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24"/>
          <p:cNvPicPr preferRelativeResize="0"/>
          <p:nvPr/>
        </p:nvPicPr>
        <p:blipFill rotWithShape="1">
          <a:blip r:embed="rId3">
            <a:alphaModFix/>
          </a:blip>
          <a:srcRect b="0" l="0" r="0" t="0"/>
          <a:stretch/>
        </p:blipFill>
        <p:spPr>
          <a:xfrm>
            <a:off x="650875" y="163512"/>
            <a:ext cx="7842250" cy="4519612"/>
          </a:xfrm>
          <a:prstGeom prst="rect">
            <a:avLst/>
          </a:prstGeom>
          <a:noFill/>
          <a:ln>
            <a:noFill/>
          </a:ln>
        </p:spPr>
      </p:pic>
      <p:sp>
        <p:nvSpPr>
          <p:cNvPr id="263" name="Google Shape;263;p24"/>
          <p:cNvSpPr txBox="1"/>
          <p:nvPr/>
        </p:nvSpPr>
        <p:spPr>
          <a:xfrm>
            <a:off x="7380287" y="4659312"/>
            <a:ext cx="1655762" cy="3397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(Vozņuka,  2021)</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5"/>
          <p:cNvSpPr txBox="1"/>
          <p:nvPr/>
        </p:nvSpPr>
        <p:spPr>
          <a:xfrm>
            <a:off x="694587" y="1203325"/>
            <a:ext cx="7885200" cy="27090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2000"/>
              <a:buFont typeface="Noto Sans Symbols"/>
              <a:buChar char="▪"/>
            </a:pPr>
            <a:r>
              <a:rPr b="1" i="0" lang="en-US" sz="2000" u="none">
                <a:solidFill>
                  <a:schemeClr val="dk1"/>
                </a:solidFill>
                <a:latin typeface="Times New Roman"/>
                <a:ea typeface="Times New Roman"/>
                <a:cs typeface="Times New Roman"/>
                <a:sym typeface="Times New Roman"/>
              </a:rPr>
              <a:t>Zīmola atpazīstamības veicināšanai </a:t>
            </a:r>
            <a:r>
              <a:rPr b="0" i="1" lang="en-US" sz="2000" u="none">
                <a:solidFill>
                  <a:schemeClr val="dk1"/>
                </a:solidFill>
                <a:latin typeface="Times New Roman"/>
                <a:ea typeface="Times New Roman"/>
                <a:cs typeface="Times New Roman"/>
                <a:sym typeface="Times New Roman"/>
              </a:rPr>
              <a:t>(awareness); </a:t>
            </a:r>
            <a:endParaRPr/>
          </a:p>
          <a:p>
            <a:pPr indent="-285750" lvl="0" marL="285750" marR="0" rtl="0" algn="l">
              <a:lnSpc>
                <a:spcPct val="150000"/>
              </a:lnSpc>
              <a:spcBef>
                <a:spcPts val="0"/>
              </a:spcBef>
              <a:spcAft>
                <a:spcPts val="0"/>
              </a:spcAft>
              <a:buClr>
                <a:schemeClr val="dk1"/>
              </a:buClr>
              <a:buSzPts val="2000"/>
              <a:buFont typeface="Noto Sans Symbols"/>
              <a:buChar char="▪"/>
            </a:pPr>
            <a:r>
              <a:rPr b="1" i="0" lang="en-US" sz="2000" u="none">
                <a:solidFill>
                  <a:schemeClr val="dk1"/>
                </a:solidFill>
                <a:latin typeface="Times New Roman"/>
                <a:ea typeface="Times New Roman"/>
                <a:cs typeface="Times New Roman"/>
                <a:sym typeface="Times New Roman"/>
              </a:rPr>
              <a:t>Iesaistei ar auditoriju </a:t>
            </a:r>
            <a:r>
              <a:rPr b="0" i="1" lang="en-US" sz="2000" u="none">
                <a:solidFill>
                  <a:schemeClr val="dk1"/>
                </a:solidFill>
                <a:latin typeface="Times New Roman"/>
                <a:ea typeface="Times New Roman"/>
                <a:cs typeface="Times New Roman"/>
                <a:sym typeface="Times New Roman"/>
              </a:rPr>
              <a:t>(engagement); </a:t>
            </a:r>
            <a:endParaRPr/>
          </a:p>
          <a:p>
            <a:pPr indent="-285750" lvl="0" marL="285750" marR="0" rtl="0" algn="l">
              <a:lnSpc>
                <a:spcPct val="150000"/>
              </a:lnSpc>
              <a:spcBef>
                <a:spcPts val="0"/>
              </a:spcBef>
              <a:spcAft>
                <a:spcPts val="0"/>
              </a:spcAft>
              <a:buClr>
                <a:schemeClr val="dk1"/>
              </a:buClr>
              <a:buSzPts val="2000"/>
              <a:buFont typeface="Noto Sans Symbols"/>
              <a:buChar char="▪"/>
            </a:pPr>
            <a:r>
              <a:rPr b="1" i="0" lang="en-US" sz="2000" u="none">
                <a:solidFill>
                  <a:schemeClr val="dk1"/>
                </a:solidFill>
                <a:latin typeface="Times New Roman"/>
                <a:ea typeface="Times New Roman"/>
                <a:cs typeface="Times New Roman"/>
                <a:sym typeface="Times New Roman"/>
              </a:rPr>
              <a:t>Atgriezeniskās saites iegūšanai </a:t>
            </a:r>
            <a:r>
              <a:rPr b="0" i="1" lang="en-US" sz="2000" u="none">
                <a:solidFill>
                  <a:schemeClr val="dk1"/>
                </a:solidFill>
                <a:latin typeface="Times New Roman"/>
                <a:ea typeface="Times New Roman"/>
                <a:cs typeface="Times New Roman"/>
                <a:sym typeface="Times New Roman"/>
              </a:rPr>
              <a:t>(feedback/ reviews); </a:t>
            </a:r>
            <a:endParaRPr/>
          </a:p>
          <a:p>
            <a:pPr indent="-285750" lvl="0" marL="285750" marR="0" rtl="0" algn="l">
              <a:lnSpc>
                <a:spcPct val="150000"/>
              </a:lnSpc>
              <a:spcBef>
                <a:spcPts val="0"/>
              </a:spcBef>
              <a:spcAft>
                <a:spcPts val="0"/>
              </a:spcAft>
              <a:buClr>
                <a:schemeClr val="dk1"/>
              </a:buClr>
              <a:buSzPts val="2000"/>
              <a:buFont typeface="Noto Sans Symbols"/>
              <a:buChar char="▪"/>
            </a:pPr>
            <a:r>
              <a:rPr b="1" i="0" lang="en-US" sz="2000" u="none">
                <a:solidFill>
                  <a:schemeClr val="dk1"/>
                </a:solidFill>
                <a:latin typeface="Times New Roman"/>
                <a:ea typeface="Times New Roman"/>
                <a:cs typeface="Times New Roman"/>
                <a:sym typeface="Times New Roman"/>
              </a:rPr>
              <a:t>Pārdošanas veicināšanai </a:t>
            </a:r>
            <a:r>
              <a:rPr b="0" i="1" lang="en-US" sz="2000" u="none">
                <a:solidFill>
                  <a:schemeClr val="dk1"/>
                </a:solidFill>
                <a:latin typeface="Times New Roman"/>
                <a:ea typeface="Times New Roman"/>
                <a:cs typeface="Times New Roman"/>
                <a:sym typeface="Times New Roman"/>
              </a:rPr>
              <a:t>(shop catalogue/ Facebook Ads/ Post Boost); </a:t>
            </a:r>
            <a:endParaRPr/>
          </a:p>
          <a:p>
            <a:pPr indent="-285750" lvl="0" marL="285750" marR="0" rtl="0" algn="l">
              <a:lnSpc>
                <a:spcPct val="150000"/>
              </a:lnSpc>
              <a:spcBef>
                <a:spcPts val="0"/>
              </a:spcBef>
              <a:spcAft>
                <a:spcPts val="0"/>
              </a:spcAft>
              <a:buClr>
                <a:schemeClr val="dk1"/>
              </a:buClr>
              <a:buSzPts val="2000"/>
              <a:buFont typeface="Noto Sans Symbols"/>
              <a:buChar char="▪"/>
            </a:pPr>
            <a:r>
              <a:rPr b="1" i="0" lang="en-US" sz="2000" u="none">
                <a:solidFill>
                  <a:schemeClr val="dk1"/>
                </a:solidFill>
                <a:latin typeface="Times New Roman"/>
                <a:ea typeface="Times New Roman"/>
                <a:cs typeface="Times New Roman"/>
                <a:sym typeface="Times New Roman"/>
              </a:rPr>
              <a:t>Mājaslapas apmeklējuma veicināšanai </a:t>
            </a:r>
            <a:r>
              <a:rPr b="0" i="0" lang="en-US" sz="2000" u="none">
                <a:solidFill>
                  <a:schemeClr val="dk1"/>
                </a:solidFill>
                <a:latin typeface="Times New Roman"/>
                <a:ea typeface="Times New Roman"/>
                <a:cs typeface="Times New Roman"/>
                <a:sym typeface="Times New Roman"/>
              </a:rPr>
              <a:t>(</a:t>
            </a:r>
            <a:r>
              <a:rPr b="0" i="1" lang="en-US" sz="2000" u="none">
                <a:solidFill>
                  <a:schemeClr val="dk1"/>
                </a:solidFill>
                <a:latin typeface="Times New Roman"/>
                <a:ea typeface="Times New Roman"/>
                <a:cs typeface="Times New Roman"/>
                <a:sym typeface="Times New Roman"/>
              </a:rPr>
              <a:t>traffic); </a:t>
            </a:r>
            <a:endParaRPr/>
          </a:p>
          <a:p>
            <a:pPr indent="-285750" lvl="0" marL="285750" marR="0" rtl="0" algn="l">
              <a:lnSpc>
                <a:spcPct val="150000"/>
              </a:lnSpc>
              <a:spcBef>
                <a:spcPts val="0"/>
              </a:spcBef>
              <a:spcAft>
                <a:spcPts val="0"/>
              </a:spcAft>
              <a:buClr>
                <a:schemeClr val="dk1"/>
              </a:buClr>
              <a:buSzPts val="2000"/>
              <a:buFont typeface="Noto Sans Symbols"/>
              <a:buChar char="▪"/>
            </a:pPr>
            <a:r>
              <a:rPr b="1" i="0" lang="en-US" sz="2000" u="none">
                <a:solidFill>
                  <a:schemeClr val="dk1"/>
                </a:solidFill>
                <a:latin typeface="Times New Roman"/>
                <a:ea typeface="Times New Roman"/>
                <a:cs typeface="Times New Roman"/>
                <a:sym typeface="Times New Roman"/>
              </a:rPr>
              <a:t>Piemērots B2B un B2C sektoriem</a:t>
            </a:r>
            <a:r>
              <a:rPr b="0" i="0" lang="en-US" sz="2000" u="none">
                <a:solidFill>
                  <a:schemeClr val="dk1"/>
                </a:solidFill>
                <a:latin typeface="Times New Roman"/>
                <a:ea typeface="Times New Roman"/>
                <a:cs typeface="Times New Roman"/>
                <a:sym typeface="Times New Roman"/>
              </a:rPr>
              <a:t>. </a:t>
            </a:r>
            <a:endParaRPr/>
          </a:p>
        </p:txBody>
      </p:sp>
      <p:pic>
        <p:nvPicPr>
          <p:cNvPr descr="A blue circle with a white letter f in it&#10;&#10;Description automatically generated with medium confidence" id="269" name="Google Shape;269;p25"/>
          <p:cNvPicPr preferRelativeResize="0"/>
          <p:nvPr/>
        </p:nvPicPr>
        <p:blipFill rotWithShape="1">
          <a:blip r:embed="rId3">
            <a:alphaModFix/>
          </a:blip>
          <a:srcRect b="0" l="0" r="0" t="0"/>
          <a:stretch/>
        </p:blipFill>
        <p:spPr>
          <a:xfrm>
            <a:off x="7596187" y="195712"/>
            <a:ext cx="1296987" cy="1296987"/>
          </a:xfrm>
          <a:prstGeom prst="rect">
            <a:avLst/>
          </a:prstGeom>
          <a:noFill/>
          <a:ln>
            <a:noFill/>
          </a:ln>
        </p:spPr>
      </p:pic>
      <p:sp>
        <p:nvSpPr>
          <p:cNvPr id="270" name="Google Shape;270;p25"/>
          <p:cNvSpPr txBox="1"/>
          <p:nvPr/>
        </p:nvSpPr>
        <p:spPr>
          <a:xfrm>
            <a:off x="694575" y="385200"/>
            <a:ext cx="56466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Times New Roman"/>
              <a:buNone/>
            </a:pPr>
            <a:r>
              <a:rPr i="0" lang="en-US" sz="2800" u="none">
                <a:solidFill>
                  <a:schemeClr val="accent1"/>
                </a:solidFill>
              </a:rPr>
              <a:t>Unikālie pārdošanas punkti</a:t>
            </a:r>
            <a:endParaRPr>
              <a:solidFill>
                <a:schemeClr val="accent1"/>
              </a:solidFill>
            </a:endParaRPr>
          </a:p>
        </p:txBody>
      </p:sp>
      <p:sp>
        <p:nvSpPr>
          <p:cNvPr id="271" name="Google Shape;271;p25"/>
          <p:cNvSpPr txBox="1"/>
          <p:nvPr/>
        </p:nvSpPr>
        <p:spPr>
          <a:xfrm>
            <a:off x="7181850" y="4659312"/>
            <a:ext cx="1962150" cy="3397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C4043"/>
              </a:buClr>
              <a:buSzPts val="1600"/>
              <a:buFont typeface="Times New Roman"/>
              <a:buNone/>
            </a:pPr>
            <a:r>
              <a:rPr b="0" i="1" lang="en-US" sz="1600" u="none">
                <a:solidFill>
                  <a:srgbClr val="3C4043"/>
                </a:solidFill>
                <a:latin typeface="Times New Roman"/>
                <a:ea typeface="Times New Roman"/>
                <a:cs typeface="Times New Roman"/>
                <a:sym typeface="Times New Roman"/>
              </a:rPr>
              <a:t>(Kolosova, 2023)</a:t>
            </a:r>
            <a:endParaRPr/>
          </a:p>
        </p:txBody>
      </p:sp>
    </p:spTree>
  </p:cSld>
  <p:clrMapOvr>
    <a:masterClrMapping/>
  </p:clrMapOvr>
  <p:transition>
    <p:push/>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26"/>
          <p:cNvSpPr txBox="1"/>
          <p:nvPr/>
        </p:nvSpPr>
        <p:spPr>
          <a:xfrm>
            <a:off x="261937" y="3094700"/>
            <a:ext cx="5327700" cy="16161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1800"/>
              <a:buFont typeface="Arial"/>
              <a:buChar char="•"/>
            </a:pPr>
            <a:r>
              <a:rPr b="1" i="1" lang="en-US" sz="1800" u="none">
                <a:solidFill>
                  <a:schemeClr val="dk1"/>
                </a:solidFill>
                <a:latin typeface="Times New Roman"/>
                <a:ea typeface="Times New Roman"/>
                <a:cs typeface="Times New Roman"/>
                <a:sym typeface="Times New Roman"/>
              </a:rPr>
              <a:t>Facebook </a:t>
            </a:r>
            <a:r>
              <a:rPr b="1" lang="en-US" sz="1800" u="none">
                <a:solidFill>
                  <a:schemeClr val="dk1"/>
                </a:solidFill>
                <a:latin typeface="Times New Roman"/>
                <a:ea typeface="Times New Roman"/>
                <a:cs typeface="Times New Roman"/>
                <a:sym typeface="Times New Roman"/>
              </a:rPr>
              <a:t>biznesam:</a:t>
            </a:r>
            <a:endParaRPr/>
          </a:p>
          <a:p>
            <a:pPr indent="-285750" lvl="1" marL="74295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Izveidot </a:t>
            </a:r>
            <a:r>
              <a:rPr b="0" i="1" lang="en-US" sz="1800" u="none" cap="none" strike="noStrike">
                <a:solidFill>
                  <a:schemeClr val="dk1"/>
                </a:solidFill>
                <a:latin typeface="Times New Roman"/>
                <a:ea typeface="Times New Roman"/>
                <a:cs typeface="Times New Roman"/>
                <a:sym typeface="Times New Roman"/>
              </a:rPr>
              <a:t>Facebook </a:t>
            </a:r>
            <a:r>
              <a:rPr b="0" i="0" lang="en-US" sz="1800" u="none" cap="none" strike="noStrike">
                <a:solidFill>
                  <a:schemeClr val="dk1"/>
                </a:solidFill>
                <a:latin typeface="Times New Roman"/>
                <a:ea typeface="Times New Roman"/>
                <a:cs typeface="Times New Roman"/>
                <a:sym typeface="Times New Roman"/>
              </a:rPr>
              <a:t>biznesa lapu</a:t>
            </a:r>
            <a:endParaRPr/>
          </a:p>
          <a:p>
            <a:pPr indent="-285750" lvl="1" marL="74295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Saņemt verifikāciju </a:t>
            </a:r>
            <a:r>
              <a:rPr b="0" i="1" lang="en-US" sz="1800" u="none" cap="none" strike="noStrike">
                <a:solidFill>
                  <a:schemeClr val="dk1"/>
                </a:solidFill>
                <a:latin typeface="Times New Roman"/>
                <a:ea typeface="Times New Roman"/>
                <a:cs typeface="Times New Roman"/>
                <a:sym typeface="Times New Roman"/>
              </a:rPr>
              <a:t>Facebook</a:t>
            </a:r>
            <a:endParaRPr i="1"/>
          </a:p>
          <a:p>
            <a:pPr indent="-285750" lvl="1" marL="74295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Atvērt </a:t>
            </a:r>
            <a:r>
              <a:rPr b="0" i="1" lang="en-US" sz="1800" u="none" cap="none" strike="noStrike">
                <a:solidFill>
                  <a:schemeClr val="dk1"/>
                </a:solidFill>
                <a:latin typeface="Times New Roman"/>
                <a:ea typeface="Times New Roman"/>
                <a:cs typeface="Times New Roman"/>
                <a:sym typeface="Times New Roman"/>
              </a:rPr>
              <a:t>Facebook </a:t>
            </a:r>
            <a:r>
              <a:rPr b="0" i="0" lang="en-US" sz="1800" u="none" cap="none" strike="noStrike">
                <a:solidFill>
                  <a:schemeClr val="dk1"/>
                </a:solidFill>
                <a:latin typeface="Times New Roman"/>
                <a:ea typeface="Times New Roman"/>
                <a:cs typeface="Times New Roman"/>
                <a:sym typeface="Times New Roman"/>
              </a:rPr>
              <a:t>reklāmu kontu</a:t>
            </a:r>
            <a:endParaRPr/>
          </a:p>
        </p:txBody>
      </p:sp>
      <p:sp>
        <p:nvSpPr>
          <p:cNvPr id="277" name="Google Shape;277;p26"/>
          <p:cNvSpPr txBox="1"/>
          <p:nvPr/>
        </p:nvSpPr>
        <p:spPr>
          <a:xfrm>
            <a:off x="468322" y="339725"/>
            <a:ext cx="4886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Times New Roman"/>
              <a:buNone/>
            </a:pPr>
            <a:r>
              <a:rPr i="1" lang="en-US" sz="2800" u="none">
                <a:solidFill>
                  <a:schemeClr val="accent1"/>
                </a:solidFill>
              </a:rPr>
              <a:t>Facebook </a:t>
            </a:r>
            <a:r>
              <a:rPr i="0" lang="en-US" sz="2800" u="none">
                <a:solidFill>
                  <a:schemeClr val="accent1"/>
                </a:solidFill>
              </a:rPr>
              <a:t>mārketings I</a:t>
            </a:r>
            <a:endParaRPr>
              <a:solidFill>
                <a:schemeClr val="accent1"/>
              </a:solidFill>
            </a:endParaRPr>
          </a:p>
        </p:txBody>
      </p:sp>
      <p:sp>
        <p:nvSpPr>
          <p:cNvPr id="278" name="Google Shape;278;p26"/>
          <p:cNvSpPr txBox="1"/>
          <p:nvPr/>
        </p:nvSpPr>
        <p:spPr>
          <a:xfrm>
            <a:off x="7488237" y="4779962"/>
            <a:ext cx="1584325" cy="3397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(Martin,  2022) </a:t>
            </a:r>
            <a:endParaRPr/>
          </a:p>
        </p:txBody>
      </p:sp>
      <p:sp>
        <p:nvSpPr>
          <p:cNvPr id="279" name="Google Shape;279;p26"/>
          <p:cNvSpPr txBox="1"/>
          <p:nvPr/>
        </p:nvSpPr>
        <p:spPr>
          <a:xfrm>
            <a:off x="327737" y="1167825"/>
            <a:ext cx="48864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Times New Roman"/>
              <a:buNone/>
            </a:pPr>
            <a:r>
              <a:rPr b="1" i="0" lang="en-US" sz="1800" u="none">
                <a:solidFill>
                  <a:schemeClr val="dk1"/>
                </a:solidFill>
                <a:latin typeface="Times New Roman"/>
                <a:ea typeface="Times New Roman"/>
                <a:cs typeface="Times New Roman"/>
                <a:sym typeface="Times New Roman"/>
              </a:rPr>
              <a:t>Uzņēmuma un zīmola reklamēšanas prakse </a:t>
            </a:r>
            <a:r>
              <a:rPr b="1" i="1" lang="en-US" sz="1800" u="none">
                <a:solidFill>
                  <a:schemeClr val="dk1"/>
                </a:solidFill>
                <a:latin typeface="Times New Roman"/>
                <a:ea typeface="Times New Roman"/>
                <a:cs typeface="Times New Roman"/>
                <a:sym typeface="Times New Roman"/>
              </a:rPr>
              <a:t>Facebook</a:t>
            </a:r>
            <a:r>
              <a:rPr b="1" i="0" lang="en-US" sz="1800" u="none">
                <a:solidFill>
                  <a:schemeClr val="dk1"/>
                </a:solidFill>
                <a:latin typeface="Times New Roman"/>
                <a:ea typeface="Times New Roman"/>
                <a:cs typeface="Times New Roman"/>
                <a:sym typeface="Times New Roman"/>
              </a:rPr>
              <a:t>. Tas var palīdzēt uzņēmumiem veidot zīmola atpazīstamību, palielināt tiešsaistes sekotāju skaitu, apkopot potenciālos pirkumus un pārdot vairāk produktu vai pakalpojumu.</a:t>
            </a:r>
            <a:endParaRPr/>
          </a:p>
        </p:txBody>
      </p:sp>
      <p:pic>
        <p:nvPicPr>
          <p:cNvPr id="280" name="Google Shape;280;p26"/>
          <p:cNvPicPr preferRelativeResize="0"/>
          <p:nvPr/>
        </p:nvPicPr>
        <p:blipFill rotWithShape="1">
          <a:blip r:embed="rId3">
            <a:alphaModFix/>
          </a:blip>
          <a:srcRect b="0" l="0" r="0" t="0"/>
          <a:stretch/>
        </p:blipFill>
        <p:spPr>
          <a:xfrm>
            <a:off x="5111750" y="857250"/>
            <a:ext cx="4032250" cy="353218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7"/>
          <p:cNvSpPr txBox="1"/>
          <p:nvPr/>
        </p:nvSpPr>
        <p:spPr>
          <a:xfrm>
            <a:off x="250825" y="1249362"/>
            <a:ext cx="5327700" cy="3694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1" lang="en-US" sz="1800" u="none">
                <a:solidFill>
                  <a:schemeClr val="dk1"/>
                </a:solidFill>
                <a:latin typeface="Times New Roman"/>
                <a:ea typeface="Times New Roman"/>
                <a:cs typeface="Times New Roman"/>
                <a:sym typeface="Times New Roman"/>
              </a:rPr>
              <a:t>Facebook </a:t>
            </a:r>
            <a:r>
              <a:rPr b="1" lang="en-US" sz="1800" u="none">
                <a:solidFill>
                  <a:schemeClr val="dk1"/>
                </a:solidFill>
                <a:latin typeface="Times New Roman"/>
                <a:ea typeface="Times New Roman"/>
                <a:cs typeface="Times New Roman"/>
                <a:sym typeface="Times New Roman"/>
              </a:rPr>
              <a:t>mārketinga stratēģijas soļi</a:t>
            </a:r>
            <a:endParaRPr/>
          </a:p>
          <a:p>
            <a:pPr indent="-285750" lvl="1" marL="74295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Definēt mērkauditoriju</a:t>
            </a:r>
            <a:endParaRPr/>
          </a:p>
          <a:p>
            <a:pPr indent="-285750" lvl="1" marL="74295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Definēt savus mērķus</a:t>
            </a:r>
            <a:endParaRPr/>
          </a:p>
          <a:p>
            <a:pPr indent="-285750" lvl="1" marL="74295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Plānot satura stratēģiju</a:t>
            </a:r>
            <a:endParaRPr/>
          </a:p>
          <a:p>
            <a:pPr indent="-285750" lvl="1" marL="74295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Optimizēt savu </a:t>
            </a:r>
            <a:r>
              <a:rPr b="0" i="1" lang="en-US" sz="1800" u="none" cap="none" strike="noStrike">
                <a:solidFill>
                  <a:schemeClr val="dk1"/>
                </a:solidFill>
                <a:latin typeface="Times New Roman"/>
                <a:ea typeface="Times New Roman"/>
                <a:cs typeface="Times New Roman"/>
                <a:sym typeface="Times New Roman"/>
              </a:rPr>
              <a:t>Facebook </a:t>
            </a:r>
            <a:r>
              <a:rPr b="0" i="0" lang="en-US" sz="1800" u="none" cap="none" strike="noStrike">
                <a:solidFill>
                  <a:schemeClr val="dk1"/>
                </a:solidFill>
                <a:latin typeface="Times New Roman"/>
                <a:ea typeface="Times New Roman"/>
                <a:cs typeface="Times New Roman"/>
                <a:sym typeface="Times New Roman"/>
              </a:rPr>
              <a:t>lapu</a:t>
            </a:r>
            <a:endParaRPr sz="1800">
              <a:solidFill>
                <a:schemeClr val="dk1"/>
              </a:solidFill>
              <a:latin typeface="Times New Roman"/>
              <a:ea typeface="Times New Roman"/>
              <a:cs typeface="Times New Roman"/>
              <a:sym typeface="Times New Roman"/>
            </a:endParaRPr>
          </a:p>
          <a:p>
            <a:pPr indent="-285750" lvl="1" marL="74295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Izmēģāt citus Facebook rīkus (</a:t>
            </a:r>
            <a:r>
              <a:rPr b="0" i="1" lang="en-US" sz="1800" u="none" cap="none" strike="noStrike">
                <a:solidFill>
                  <a:schemeClr val="dk1"/>
                </a:solidFill>
                <a:latin typeface="Times New Roman"/>
                <a:ea typeface="Times New Roman"/>
                <a:cs typeface="Times New Roman"/>
                <a:sym typeface="Times New Roman"/>
              </a:rPr>
              <a:t>Facebook</a:t>
            </a:r>
            <a:r>
              <a:rPr b="0" i="0" lang="en-US" sz="1800" u="none" cap="none" strike="noStrike">
                <a:solidFill>
                  <a:schemeClr val="dk1"/>
                </a:solidFill>
                <a:latin typeface="Times New Roman"/>
                <a:ea typeface="Times New Roman"/>
                <a:cs typeface="Times New Roman"/>
                <a:sym typeface="Times New Roman"/>
              </a:rPr>
              <a:t> grupas, </a:t>
            </a:r>
            <a:r>
              <a:rPr b="0" i="1" lang="en-US" sz="1800" u="none" cap="none" strike="noStrike">
                <a:solidFill>
                  <a:schemeClr val="dk1"/>
                </a:solidFill>
                <a:latin typeface="Times New Roman"/>
                <a:ea typeface="Times New Roman"/>
                <a:cs typeface="Times New Roman"/>
                <a:sym typeface="Times New Roman"/>
              </a:rPr>
              <a:t>Facebook Marketplace</a:t>
            </a:r>
            <a:r>
              <a:rPr b="0" i="0" lang="en-US" sz="1800" u="none" cap="none" strike="noStrike">
                <a:solidFill>
                  <a:schemeClr val="dk1"/>
                </a:solidFill>
                <a:latin typeface="Times New Roman"/>
                <a:ea typeface="Times New Roman"/>
                <a:cs typeface="Times New Roman"/>
                <a:sym typeface="Times New Roman"/>
              </a:rPr>
              <a:t>)</a:t>
            </a:r>
            <a:endParaRPr/>
          </a:p>
          <a:p>
            <a:pPr indent="-285750" lvl="1" marL="74295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Instalēt </a:t>
            </a:r>
            <a:r>
              <a:rPr b="0" i="1" lang="en-US" sz="1800" u="none" cap="none" strike="noStrike">
                <a:solidFill>
                  <a:schemeClr val="dk1"/>
                </a:solidFill>
                <a:latin typeface="Times New Roman"/>
                <a:ea typeface="Times New Roman"/>
                <a:cs typeface="Times New Roman"/>
                <a:sym typeface="Times New Roman"/>
              </a:rPr>
              <a:t>Meta Pixel</a:t>
            </a:r>
            <a:endParaRPr i="1"/>
          </a:p>
          <a:p>
            <a:pPr indent="-285750" lvl="1" marL="74295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Izmēģināt </a:t>
            </a:r>
            <a:r>
              <a:rPr b="0" i="1" lang="en-US" sz="1800" u="none" cap="none" strike="noStrike">
                <a:solidFill>
                  <a:schemeClr val="dk1"/>
                </a:solidFill>
                <a:latin typeface="Times New Roman"/>
                <a:ea typeface="Times New Roman"/>
                <a:cs typeface="Times New Roman"/>
                <a:sym typeface="Times New Roman"/>
              </a:rPr>
              <a:t>Facebook </a:t>
            </a:r>
            <a:r>
              <a:rPr b="0" i="0" lang="en-US" sz="1800" u="none" cap="none" strike="noStrike">
                <a:solidFill>
                  <a:schemeClr val="dk1"/>
                </a:solidFill>
                <a:latin typeface="Times New Roman"/>
                <a:ea typeface="Times New Roman"/>
                <a:cs typeface="Times New Roman"/>
                <a:sym typeface="Times New Roman"/>
              </a:rPr>
              <a:t>reklāmu</a:t>
            </a:r>
            <a:endParaRPr/>
          </a:p>
        </p:txBody>
      </p:sp>
      <p:sp>
        <p:nvSpPr>
          <p:cNvPr id="286" name="Google Shape;286;p27"/>
          <p:cNvSpPr txBox="1"/>
          <p:nvPr/>
        </p:nvSpPr>
        <p:spPr>
          <a:xfrm>
            <a:off x="6300787" y="4622800"/>
            <a:ext cx="2592387" cy="3397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(Martin,  2022; </a:t>
            </a:r>
            <a:r>
              <a:rPr b="0" i="1" lang="en-US" sz="1600" u="none">
                <a:solidFill>
                  <a:srgbClr val="162020"/>
                </a:solidFill>
                <a:latin typeface="Times New Roman"/>
                <a:ea typeface="Times New Roman"/>
                <a:cs typeface="Times New Roman"/>
                <a:sym typeface="Times New Roman"/>
              </a:rPr>
              <a:t>Zote, 2023) </a:t>
            </a:r>
            <a:endParaRPr/>
          </a:p>
        </p:txBody>
      </p:sp>
      <p:pic>
        <p:nvPicPr>
          <p:cNvPr descr="auditorijas demogrāfiskais sadalījums Facebook reklāmās" id="287" name="Google Shape;287;p27"/>
          <p:cNvPicPr preferRelativeResize="0"/>
          <p:nvPr/>
        </p:nvPicPr>
        <p:blipFill rotWithShape="1">
          <a:blip r:embed="rId3">
            <a:alphaModFix/>
          </a:blip>
          <a:srcRect b="0" l="0" r="0" t="0"/>
          <a:stretch/>
        </p:blipFill>
        <p:spPr>
          <a:xfrm>
            <a:off x="4859337" y="457200"/>
            <a:ext cx="4033837" cy="4068762"/>
          </a:xfrm>
          <a:prstGeom prst="rect">
            <a:avLst/>
          </a:prstGeom>
          <a:noFill/>
          <a:ln>
            <a:noFill/>
          </a:ln>
        </p:spPr>
      </p:pic>
      <p:sp>
        <p:nvSpPr>
          <p:cNvPr id="288" name="Google Shape;288;p27"/>
          <p:cNvSpPr txBox="1"/>
          <p:nvPr/>
        </p:nvSpPr>
        <p:spPr>
          <a:xfrm>
            <a:off x="468322" y="339725"/>
            <a:ext cx="4886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Times New Roman"/>
              <a:buNone/>
            </a:pPr>
            <a:r>
              <a:rPr i="1" lang="en-US" sz="2800" u="none">
                <a:solidFill>
                  <a:schemeClr val="accent1"/>
                </a:solidFill>
              </a:rPr>
              <a:t>Facebook </a:t>
            </a:r>
            <a:r>
              <a:rPr i="0" lang="en-US" sz="2800" u="none">
                <a:solidFill>
                  <a:schemeClr val="accent1"/>
                </a:solidFill>
              </a:rPr>
              <a:t>mārketings II</a:t>
            </a:r>
            <a:endParaRPr>
              <a:solidFill>
                <a:schemeClr val="accen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8"/>
          <p:cNvSpPr txBox="1"/>
          <p:nvPr/>
        </p:nvSpPr>
        <p:spPr>
          <a:xfrm>
            <a:off x="340513" y="1031025"/>
            <a:ext cx="4319700" cy="3417000"/>
          </a:xfrm>
          <a:prstGeom prst="rect">
            <a:avLst/>
          </a:prstGeom>
          <a:noFill/>
          <a:ln>
            <a:noFill/>
          </a:ln>
        </p:spPr>
        <p:txBody>
          <a:bodyPr anchorCtr="0" anchor="t" bIns="45700" lIns="91425" spcFirstLastPara="1" rIns="91425" wrap="square" tIns="45700">
            <a:spAutoFit/>
          </a:bodyPr>
          <a:lstStyle/>
          <a:p>
            <a:pPr indent="-182562" lvl="0" marL="182562" marR="0" rtl="0" algn="l">
              <a:lnSpc>
                <a:spcPct val="100000"/>
              </a:lnSpc>
              <a:spcBef>
                <a:spcPts val="0"/>
              </a:spcBef>
              <a:spcAft>
                <a:spcPts val="0"/>
              </a:spcAft>
              <a:buClr>
                <a:schemeClr val="dk1"/>
              </a:buClr>
              <a:buSzPts val="1800"/>
              <a:buFont typeface="Arial"/>
              <a:buChar char="•"/>
            </a:pPr>
            <a:r>
              <a:rPr b="0" i="1" lang="en-US" sz="1800">
                <a:solidFill>
                  <a:schemeClr val="dk1"/>
                </a:solidFill>
                <a:uFill>
                  <a:noFill/>
                </a:uFill>
                <a:latin typeface="Calibri"/>
                <a:ea typeface="Calibri"/>
                <a:cs typeface="Calibri"/>
                <a:sym typeface="Calibri"/>
                <a:hlinkClick r:id="rId3">
                  <a:extLst>
                    <a:ext uri="{A12FA001-AC4F-418D-AE19-62706E023703}">
                      <ahyp:hlinkClr val="tx"/>
                    </a:ext>
                  </a:extLst>
                </a:hlinkClick>
              </a:rPr>
              <a:t>Facebook </a:t>
            </a:r>
            <a:r>
              <a:rPr b="0" i="0" lang="en-US" sz="1800">
                <a:solidFill>
                  <a:schemeClr val="dk1"/>
                </a:solidFill>
                <a:uFill>
                  <a:noFill/>
                </a:uFill>
                <a:latin typeface="Calibri"/>
                <a:ea typeface="Calibri"/>
                <a:cs typeface="Calibri"/>
                <a:sym typeface="Calibri"/>
                <a:hlinkClick r:id="rId4">
                  <a:extLst>
                    <a:ext uri="{A12FA001-AC4F-418D-AE19-62706E023703}">
                      <ahyp:hlinkClr val="tx"/>
                    </a:ext>
                  </a:extLst>
                </a:hlinkClick>
              </a:rPr>
              <a:t>plūsmas reklāmas</a:t>
            </a:r>
            <a:endParaRPr b="0" i="0" sz="1800">
              <a:solidFill>
                <a:schemeClr val="dk1"/>
              </a:solidFill>
              <a:latin typeface="Times New Roman"/>
              <a:ea typeface="Times New Roman"/>
              <a:cs typeface="Times New Roman"/>
              <a:sym typeface="Times New Roman"/>
            </a:endParaRPr>
          </a:p>
          <a:p>
            <a:pPr indent="-182562" lvl="0" marL="182562" marR="0" rtl="0" algn="l">
              <a:lnSpc>
                <a:spcPct val="100000"/>
              </a:lnSpc>
              <a:spcBef>
                <a:spcPts val="0"/>
              </a:spcBef>
              <a:spcAft>
                <a:spcPts val="0"/>
              </a:spcAft>
              <a:buClr>
                <a:schemeClr val="dk1"/>
              </a:buClr>
              <a:buSzPts val="1800"/>
              <a:buFont typeface="Arial"/>
              <a:buChar char="•"/>
            </a:pPr>
            <a:r>
              <a:rPr b="0" i="1" lang="en-US" sz="1800">
                <a:solidFill>
                  <a:schemeClr val="dk1"/>
                </a:solidFill>
                <a:uFill>
                  <a:noFill/>
                </a:uFill>
                <a:latin typeface="Calibri"/>
                <a:ea typeface="Calibri"/>
                <a:cs typeface="Calibri"/>
                <a:sym typeface="Calibri"/>
                <a:hlinkClick r:id="rId5">
                  <a:extLst>
                    <a:ext uri="{A12FA001-AC4F-418D-AE19-62706E023703}">
                      <ahyp:hlinkClr val="tx"/>
                    </a:ext>
                  </a:extLst>
                </a:hlinkClick>
              </a:rPr>
              <a:t>Facebook </a:t>
            </a:r>
            <a:r>
              <a:rPr b="0" i="0" lang="en-US" sz="1800">
                <a:solidFill>
                  <a:schemeClr val="dk1"/>
                </a:solidFill>
                <a:uFill>
                  <a:noFill/>
                </a:uFill>
                <a:latin typeface="Calibri"/>
                <a:ea typeface="Calibri"/>
                <a:cs typeface="Calibri"/>
                <a:sym typeface="Calibri"/>
                <a:hlinkClick r:id="rId6">
                  <a:extLst>
                    <a:ext uri="{A12FA001-AC4F-418D-AE19-62706E023703}">
                      <ahyp:hlinkClr val="tx"/>
                    </a:ext>
                  </a:extLst>
                </a:hlinkClick>
              </a:rPr>
              <a:t>karuseļa reklāmas</a:t>
            </a:r>
            <a:endParaRPr b="0" i="0" sz="1800">
              <a:solidFill>
                <a:schemeClr val="dk1"/>
              </a:solidFill>
              <a:latin typeface="Times New Roman"/>
              <a:ea typeface="Times New Roman"/>
              <a:cs typeface="Times New Roman"/>
              <a:sym typeface="Times New Roman"/>
            </a:endParaRPr>
          </a:p>
          <a:p>
            <a:pPr indent="-182562" lvl="0" marL="182562" marR="0" rtl="0" algn="l">
              <a:lnSpc>
                <a:spcPct val="100000"/>
              </a:lnSpc>
              <a:spcBef>
                <a:spcPts val="0"/>
              </a:spcBef>
              <a:spcAft>
                <a:spcPts val="0"/>
              </a:spcAft>
              <a:buClr>
                <a:schemeClr val="dk1"/>
              </a:buClr>
              <a:buSzPts val="1800"/>
              <a:buFont typeface="Arial"/>
              <a:buChar char="•"/>
            </a:pPr>
            <a:r>
              <a:rPr b="0" i="0" lang="en-US" sz="1800">
                <a:solidFill>
                  <a:schemeClr val="dk1"/>
                </a:solidFill>
                <a:uFill>
                  <a:noFill/>
                </a:uFill>
                <a:latin typeface="Calibri"/>
                <a:ea typeface="Calibri"/>
                <a:cs typeface="Calibri"/>
                <a:sym typeface="Calibri"/>
                <a:hlinkClick r:id="rId7">
                  <a:extLst>
                    <a:ext uri="{A12FA001-AC4F-418D-AE19-62706E023703}">
                      <ahyp:hlinkClr val="tx"/>
                    </a:ext>
                  </a:extLst>
                </a:hlinkClick>
              </a:rPr>
              <a:t>Facebook stāstu reklāmas</a:t>
            </a:r>
            <a:endParaRPr b="0" i="0" sz="1800">
              <a:solidFill>
                <a:schemeClr val="dk1"/>
              </a:solidFill>
              <a:latin typeface="Times New Roman"/>
              <a:ea typeface="Times New Roman"/>
              <a:cs typeface="Times New Roman"/>
              <a:sym typeface="Times New Roman"/>
            </a:endParaRPr>
          </a:p>
          <a:p>
            <a:pPr indent="-182562" lvl="0" marL="182562" marR="0" rtl="0" algn="l">
              <a:lnSpc>
                <a:spcPct val="100000"/>
              </a:lnSpc>
              <a:spcBef>
                <a:spcPts val="0"/>
              </a:spcBef>
              <a:spcAft>
                <a:spcPts val="0"/>
              </a:spcAft>
              <a:buClr>
                <a:schemeClr val="dk1"/>
              </a:buClr>
              <a:buSzPts val="1800"/>
              <a:buFont typeface="Arial"/>
              <a:buChar char="•"/>
            </a:pPr>
            <a:r>
              <a:rPr b="0" i="1" lang="en-US" sz="1800">
                <a:solidFill>
                  <a:schemeClr val="dk1"/>
                </a:solidFill>
                <a:uFill>
                  <a:noFill/>
                </a:uFill>
                <a:latin typeface="Calibri"/>
                <a:ea typeface="Calibri"/>
                <a:cs typeface="Calibri"/>
                <a:sym typeface="Calibri"/>
                <a:hlinkClick r:id="rId8">
                  <a:extLst>
                    <a:ext uri="{A12FA001-AC4F-418D-AE19-62706E023703}">
                      <ahyp:hlinkClr val="tx"/>
                    </a:ext>
                  </a:extLst>
                </a:hlinkClick>
              </a:rPr>
              <a:t>Facebook </a:t>
            </a:r>
            <a:r>
              <a:rPr b="0" i="0" lang="en-US" sz="1800">
                <a:solidFill>
                  <a:schemeClr val="dk1"/>
                </a:solidFill>
                <a:uFill>
                  <a:noFill/>
                </a:uFill>
                <a:latin typeface="Calibri"/>
                <a:ea typeface="Calibri"/>
                <a:cs typeface="Calibri"/>
                <a:sym typeface="Calibri"/>
                <a:hlinkClick r:id="rId9">
                  <a:extLst>
                    <a:ext uri="{A12FA001-AC4F-418D-AE19-62706E023703}">
                      <ahyp:hlinkClr val="tx"/>
                    </a:ext>
                  </a:extLst>
                </a:hlinkClick>
              </a:rPr>
              <a:t>labās kolonnas reklāmas</a:t>
            </a:r>
            <a:endParaRPr b="0" i="0" sz="1800">
              <a:solidFill>
                <a:schemeClr val="dk1"/>
              </a:solidFill>
              <a:latin typeface="Times New Roman"/>
              <a:ea typeface="Times New Roman"/>
              <a:cs typeface="Times New Roman"/>
              <a:sym typeface="Times New Roman"/>
            </a:endParaRPr>
          </a:p>
          <a:p>
            <a:pPr indent="-182562" lvl="0" marL="182562" marR="0" rtl="0" algn="l">
              <a:lnSpc>
                <a:spcPct val="100000"/>
              </a:lnSpc>
              <a:spcBef>
                <a:spcPts val="0"/>
              </a:spcBef>
              <a:spcAft>
                <a:spcPts val="0"/>
              </a:spcAft>
              <a:buClr>
                <a:schemeClr val="dk1"/>
              </a:buClr>
              <a:buSzPts val="1800"/>
              <a:buFont typeface="Arial"/>
              <a:buChar char="•"/>
            </a:pPr>
            <a:r>
              <a:rPr b="0" i="1" lang="en-US" sz="1800">
                <a:solidFill>
                  <a:schemeClr val="dk1"/>
                </a:solidFill>
                <a:uFill>
                  <a:noFill/>
                </a:uFill>
                <a:latin typeface="Calibri"/>
                <a:ea typeface="Calibri"/>
                <a:cs typeface="Calibri"/>
                <a:sym typeface="Calibri"/>
                <a:hlinkClick r:id="rId10">
                  <a:extLst>
                    <a:ext uri="{A12FA001-AC4F-418D-AE19-62706E023703}">
                      <ahyp:hlinkClr val="tx"/>
                    </a:ext>
                  </a:extLst>
                </a:hlinkClick>
              </a:rPr>
              <a:t>Facebook </a:t>
            </a:r>
            <a:r>
              <a:rPr b="0" i="0" lang="en-US" sz="1800">
                <a:solidFill>
                  <a:schemeClr val="dk1"/>
                </a:solidFill>
                <a:uFill>
                  <a:noFill/>
                </a:uFill>
                <a:latin typeface="Calibri"/>
                <a:ea typeface="Calibri"/>
                <a:cs typeface="Calibri"/>
                <a:sym typeface="Calibri"/>
                <a:hlinkClick r:id="rId11">
                  <a:extLst>
                    <a:ext uri="{A12FA001-AC4F-418D-AE19-62706E023703}">
                      <ahyp:hlinkClr val="tx"/>
                    </a:ext>
                  </a:extLst>
                </a:hlinkClick>
              </a:rPr>
              <a:t>klipā ievietotas videoreklāmas</a:t>
            </a:r>
            <a:endParaRPr b="0" i="0" sz="1800">
              <a:solidFill>
                <a:schemeClr val="dk1"/>
              </a:solidFill>
              <a:latin typeface="Times New Roman"/>
              <a:ea typeface="Times New Roman"/>
              <a:cs typeface="Times New Roman"/>
              <a:sym typeface="Times New Roman"/>
            </a:endParaRPr>
          </a:p>
          <a:p>
            <a:pPr indent="-182562" lvl="0" marL="182562" marR="0" rtl="0" algn="l">
              <a:lnSpc>
                <a:spcPct val="100000"/>
              </a:lnSpc>
              <a:spcBef>
                <a:spcPts val="0"/>
              </a:spcBef>
              <a:spcAft>
                <a:spcPts val="0"/>
              </a:spcAft>
              <a:buClr>
                <a:schemeClr val="dk1"/>
              </a:buClr>
              <a:buSzPts val="1800"/>
              <a:buFont typeface="Arial"/>
              <a:buChar char="•"/>
            </a:pPr>
            <a:r>
              <a:rPr b="0" i="1" lang="en-US" sz="1800">
                <a:solidFill>
                  <a:schemeClr val="dk1"/>
                </a:solidFill>
                <a:uFill>
                  <a:noFill/>
                </a:uFill>
                <a:latin typeface="Calibri"/>
                <a:ea typeface="Calibri"/>
                <a:cs typeface="Calibri"/>
                <a:sym typeface="Calibri"/>
                <a:hlinkClick r:id="rId12">
                  <a:extLst>
                    <a:ext uri="{A12FA001-AC4F-418D-AE19-62706E023703}">
                      <ahyp:hlinkClr val="tx"/>
                    </a:ext>
                  </a:extLst>
                </a:hlinkClick>
              </a:rPr>
              <a:t>Facebook </a:t>
            </a:r>
            <a:r>
              <a:rPr b="0" i="0" lang="en-US" sz="1800">
                <a:solidFill>
                  <a:schemeClr val="dk1"/>
                </a:solidFill>
                <a:uFill>
                  <a:noFill/>
                </a:uFill>
                <a:latin typeface="Calibri"/>
                <a:ea typeface="Calibri"/>
                <a:cs typeface="Calibri"/>
                <a:sym typeface="Calibri"/>
                <a:hlinkClick r:id="rId13">
                  <a:extLst>
                    <a:ext uri="{A12FA001-AC4F-418D-AE19-62706E023703}">
                      <ahyp:hlinkClr val="tx"/>
                    </a:ext>
                  </a:extLst>
                </a:hlinkClick>
              </a:rPr>
              <a:t>tūlītējo rakstu reklāmas</a:t>
            </a:r>
            <a:endParaRPr b="0" i="0" sz="1800">
              <a:solidFill>
                <a:schemeClr val="dk1"/>
              </a:solidFill>
              <a:latin typeface="Times New Roman"/>
              <a:ea typeface="Times New Roman"/>
              <a:cs typeface="Times New Roman"/>
              <a:sym typeface="Times New Roman"/>
            </a:endParaRPr>
          </a:p>
          <a:p>
            <a:pPr indent="-182562" lvl="0" marL="182562" marR="0" rtl="0" algn="l">
              <a:lnSpc>
                <a:spcPct val="100000"/>
              </a:lnSpc>
              <a:spcBef>
                <a:spcPts val="0"/>
              </a:spcBef>
              <a:spcAft>
                <a:spcPts val="0"/>
              </a:spcAft>
              <a:buClr>
                <a:schemeClr val="dk1"/>
              </a:buClr>
              <a:buSzPts val="1800"/>
              <a:buFont typeface="Arial"/>
              <a:buChar char="•"/>
            </a:pPr>
            <a:r>
              <a:rPr b="0" i="1" lang="en-US" sz="1800">
                <a:solidFill>
                  <a:schemeClr val="dk1"/>
                </a:solidFill>
                <a:uFill>
                  <a:noFill/>
                </a:uFill>
                <a:latin typeface="Calibri"/>
                <a:ea typeface="Calibri"/>
                <a:cs typeface="Calibri"/>
                <a:sym typeface="Calibri"/>
                <a:hlinkClick r:id="rId14">
                  <a:extLst>
                    <a:ext uri="{A12FA001-AC4F-418D-AE19-62706E023703}">
                      <ahyp:hlinkClr val="tx"/>
                    </a:ext>
                  </a:extLst>
                </a:hlinkClick>
              </a:rPr>
              <a:t>Facebook Marketplace </a:t>
            </a:r>
            <a:r>
              <a:rPr b="0" i="0" lang="en-US" sz="1800">
                <a:solidFill>
                  <a:schemeClr val="dk1"/>
                </a:solidFill>
                <a:uFill>
                  <a:noFill/>
                </a:uFill>
                <a:latin typeface="Calibri"/>
                <a:ea typeface="Calibri"/>
                <a:cs typeface="Calibri"/>
                <a:sym typeface="Calibri"/>
                <a:hlinkClick r:id="rId15">
                  <a:extLst>
                    <a:ext uri="{A12FA001-AC4F-418D-AE19-62706E023703}">
                      <ahyp:hlinkClr val="tx"/>
                    </a:ext>
                  </a:extLst>
                </a:hlinkClick>
              </a:rPr>
              <a:t>reklāmas</a:t>
            </a:r>
            <a:endParaRPr b="0" i="0" sz="1800">
              <a:solidFill>
                <a:schemeClr val="dk1"/>
              </a:solidFill>
              <a:latin typeface="Times New Roman"/>
              <a:ea typeface="Times New Roman"/>
              <a:cs typeface="Times New Roman"/>
              <a:sym typeface="Times New Roman"/>
            </a:endParaRPr>
          </a:p>
          <a:p>
            <a:pPr indent="-182562" lvl="0" marL="182562" marR="0" rtl="0" algn="l">
              <a:lnSpc>
                <a:spcPct val="100000"/>
              </a:lnSpc>
              <a:spcBef>
                <a:spcPts val="0"/>
              </a:spcBef>
              <a:spcAft>
                <a:spcPts val="0"/>
              </a:spcAft>
              <a:buClr>
                <a:schemeClr val="dk1"/>
              </a:buClr>
              <a:buSzPts val="1800"/>
              <a:buFont typeface="Arial"/>
              <a:buChar char="•"/>
            </a:pPr>
            <a:r>
              <a:rPr b="0" i="0" lang="en-US" sz="1800">
                <a:solidFill>
                  <a:schemeClr val="dk1"/>
                </a:solidFill>
                <a:uFill>
                  <a:noFill/>
                </a:uFill>
                <a:latin typeface="Calibri"/>
                <a:ea typeface="Calibri"/>
                <a:cs typeface="Calibri"/>
                <a:sym typeface="Calibri"/>
                <a:hlinkClick r:id="rId16">
                  <a:extLst>
                    <a:ext uri="{A12FA001-AC4F-418D-AE19-62706E023703}">
                      <ahyp:hlinkClr val="tx"/>
                    </a:ext>
                  </a:extLst>
                </a:hlinkClick>
              </a:rPr>
              <a:t>Mērķauditorijas tīkla vietējās, reklāmkarogu un iespiestās reklāmas</a:t>
            </a:r>
            <a:endParaRPr b="0" i="0" sz="1800">
              <a:solidFill>
                <a:schemeClr val="dk1"/>
              </a:solidFill>
              <a:latin typeface="Times New Roman"/>
              <a:ea typeface="Times New Roman"/>
              <a:cs typeface="Times New Roman"/>
              <a:sym typeface="Times New Roman"/>
            </a:endParaRPr>
          </a:p>
          <a:p>
            <a:pPr indent="-182562" lvl="0" marL="182562" marR="0" rtl="0" algn="l">
              <a:lnSpc>
                <a:spcPct val="100000"/>
              </a:lnSpc>
              <a:spcBef>
                <a:spcPts val="0"/>
              </a:spcBef>
              <a:spcAft>
                <a:spcPts val="0"/>
              </a:spcAft>
              <a:buClr>
                <a:schemeClr val="dk1"/>
              </a:buClr>
              <a:buSzPts val="1800"/>
              <a:buFont typeface="Arial"/>
              <a:buChar char="•"/>
            </a:pPr>
            <a:r>
              <a:rPr b="0" i="0" lang="en-US" sz="1800">
                <a:solidFill>
                  <a:schemeClr val="dk1"/>
                </a:solidFill>
                <a:uFill>
                  <a:noFill/>
                </a:uFill>
                <a:latin typeface="Calibri"/>
                <a:ea typeface="Calibri"/>
                <a:cs typeface="Calibri"/>
                <a:sym typeface="Calibri"/>
                <a:hlinkClick r:id="rId17">
                  <a:extLst>
                    <a:ext uri="{A12FA001-AC4F-418D-AE19-62706E023703}">
                      <ahyp:hlinkClr val="tx"/>
                    </a:ext>
                  </a:extLst>
                </a:hlinkClick>
              </a:rPr>
              <a:t>Sponsorētās īsziņu reklāmas</a:t>
            </a:r>
            <a:endParaRPr b="0" i="0" sz="1800">
              <a:solidFill>
                <a:schemeClr val="dk1"/>
              </a:solidFill>
              <a:latin typeface="Times New Roman"/>
              <a:ea typeface="Times New Roman"/>
              <a:cs typeface="Times New Roman"/>
              <a:sym typeface="Times New Roman"/>
            </a:endParaRPr>
          </a:p>
          <a:p>
            <a:pPr indent="-182562" lvl="0" marL="182562" marR="0" rtl="0" algn="l">
              <a:lnSpc>
                <a:spcPct val="100000"/>
              </a:lnSpc>
              <a:spcBef>
                <a:spcPts val="0"/>
              </a:spcBef>
              <a:spcAft>
                <a:spcPts val="0"/>
              </a:spcAft>
              <a:buClr>
                <a:schemeClr val="dk1"/>
              </a:buClr>
              <a:buSzPts val="1800"/>
              <a:buFont typeface="Arial"/>
              <a:buChar char="•"/>
            </a:pPr>
            <a:r>
              <a:rPr b="0" i="1" lang="en-US" sz="1800">
                <a:solidFill>
                  <a:schemeClr val="dk1"/>
                </a:solidFill>
                <a:uFill>
                  <a:noFill/>
                </a:uFill>
                <a:latin typeface="Calibri"/>
                <a:ea typeface="Calibri"/>
                <a:cs typeface="Calibri"/>
                <a:sym typeface="Calibri"/>
                <a:hlinkClick r:id="rId18">
                  <a:extLst>
                    <a:ext uri="{A12FA001-AC4F-418D-AE19-62706E023703}">
                      <ahyp:hlinkClr val="tx"/>
                    </a:ext>
                  </a:extLst>
                </a:hlinkClick>
              </a:rPr>
              <a:t>Messenger </a:t>
            </a:r>
            <a:r>
              <a:rPr b="0" i="0" lang="en-US" sz="1800">
                <a:solidFill>
                  <a:schemeClr val="dk1"/>
                </a:solidFill>
                <a:uFill>
                  <a:noFill/>
                </a:uFill>
                <a:latin typeface="Calibri"/>
                <a:ea typeface="Calibri"/>
                <a:cs typeface="Calibri"/>
                <a:sym typeface="Calibri"/>
                <a:hlinkClick r:id="rId19">
                  <a:extLst>
                    <a:ext uri="{A12FA001-AC4F-418D-AE19-62706E023703}">
                      <ahyp:hlinkClr val="tx"/>
                    </a:ext>
                  </a:extLst>
                </a:hlinkClick>
              </a:rPr>
              <a:t>mājas reklāmas</a:t>
            </a:r>
            <a:endParaRPr b="0" i="0" sz="1800">
              <a:solidFill>
                <a:schemeClr val="dk1"/>
              </a:solidFill>
              <a:latin typeface="Times New Roman"/>
              <a:ea typeface="Times New Roman"/>
              <a:cs typeface="Times New Roman"/>
              <a:sym typeface="Times New Roman"/>
            </a:endParaRPr>
          </a:p>
          <a:p>
            <a:pPr indent="-182562" lvl="0" marL="182562" marR="0" rtl="0" algn="l">
              <a:lnSpc>
                <a:spcPct val="100000"/>
              </a:lnSpc>
              <a:spcBef>
                <a:spcPts val="0"/>
              </a:spcBef>
              <a:spcAft>
                <a:spcPts val="0"/>
              </a:spcAft>
              <a:buClr>
                <a:schemeClr val="dk1"/>
              </a:buClr>
              <a:buSzPts val="1800"/>
              <a:buFont typeface="Arial"/>
              <a:buChar char="•"/>
            </a:pPr>
            <a:r>
              <a:rPr b="0" i="1" lang="en-US" sz="1800">
                <a:solidFill>
                  <a:schemeClr val="dk1"/>
                </a:solidFill>
                <a:uFill>
                  <a:noFill/>
                </a:uFill>
                <a:latin typeface="Calibri"/>
                <a:ea typeface="Calibri"/>
                <a:cs typeface="Calibri"/>
                <a:sym typeface="Calibri"/>
                <a:hlinkClick r:id="rId20">
                  <a:extLst>
                    <a:ext uri="{A12FA001-AC4F-418D-AE19-62706E023703}">
                      <ahyp:hlinkClr val="tx"/>
                    </a:ext>
                  </a:extLst>
                </a:hlinkClick>
              </a:rPr>
              <a:t>Facebook </a:t>
            </a:r>
            <a:r>
              <a:rPr b="0" i="0" lang="en-US" sz="1800">
                <a:solidFill>
                  <a:schemeClr val="dk1"/>
                </a:solidFill>
                <a:uFill>
                  <a:noFill/>
                </a:uFill>
                <a:latin typeface="Calibri"/>
                <a:ea typeface="Calibri"/>
                <a:cs typeface="Calibri"/>
                <a:sym typeface="Calibri"/>
                <a:hlinkClick r:id="rId21">
                  <a:extLst>
                    <a:ext uri="{A12FA001-AC4F-418D-AE19-62706E023703}">
                      <ahyp:hlinkClr val="tx"/>
                    </a:ext>
                  </a:extLst>
                </a:hlinkClick>
              </a:rPr>
              <a:t>kolekcijas reklāmas</a:t>
            </a:r>
            <a:endParaRPr>
              <a:solidFill>
                <a:schemeClr val="dk1"/>
              </a:solidFill>
            </a:endParaRPr>
          </a:p>
        </p:txBody>
      </p:sp>
      <p:sp>
        <p:nvSpPr>
          <p:cNvPr id="294" name="Google Shape;294;p28"/>
          <p:cNvSpPr txBox="1"/>
          <p:nvPr/>
        </p:nvSpPr>
        <p:spPr>
          <a:xfrm>
            <a:off x="1401762" y="4525962"/>
            <a:ext cx="2449512" cy="3381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62020"/>
              </a:buClr>
              <a:buSzPts val="1600"/>
              <a:buFont typeface="Times New Roman"/>
              <a:buNone/>
            </a:pPr>
            <a:r>
              <a:rPr b="0" i="1" lang="en-US" sz="1600" u="none">
                <a:solidFill>
                  <a:srgbClr val="162020"/>
                </a:solidFill>
                <a:latin typeface="Times New Roman"/>
                <a:ea typeface="Times New Roman"/>
                <a:cs typeface="Times New Roman"/>
                <a:sym typeface="Times New Roman"/>
              </a:rPr>
              <a:t>(York, 2021; </a:t>
            </a:r>
            <a:r>
              <a:rPr b="0" i="1" lang="en-US" sz="1600" u="none">
                <a:solidFill>
                  <a:schemeClr val="dk1"/>
                </a:solidFill>
                <a:latin typeface="Times New Roman"/>
                <a:ea typeface="Times New Roman"/>
                <a:cs typeface="Times New Roman"/>
                <a:sym typeface="Times New Roman"/>
              </a:rPr>
              <a:t>Martin,  2022</a:t>
            </a:r>
            <a:r>
              <a:rPr b="0" i="1" lang="en-US" sz="1600" u="none">
                <a:solidFill>
                  <a:srgbClr val="162020"/>
                </a:solidFill>
                <a:latin typeface="Times New Roman"/>
                <a:ea typeface="Times New Roman"/>
                <a:cs typeface="Times New Roman"/>
                <a:sym typeface="Times New Roman"/>
              </a:rPr>
              <a:t>) </a:t>
            </a:r>
            <a:endParaRPr/>
          </a:p>
        </p:txBody>
      </p:sp>
      <p:sp>
        <p:nvSpPr>
          <p:cNvPr id="295" name="Google Shape;295;p28"/>
          <p:cNvSpPr txBox="1"/>
          <p:nvPr/>
        </p:nvSpPr>
        <p:spPr>
          <a:xfrm>
            <a:off x="340513" y="279225"/>
            <a:ext cx="45720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Times New Roman"/>
              <a:buNone/>
            </a:pPr>
            <a:r>
              <a:rPr i="1" lang="en-US" sz="2800" u="none">
                <a:solidFill>
                  <a:schemeClr val="accent1"/>
                </a:solidFill>
              </a:rPr>
              <a:t>Facebook </a:t>
            </a:r>
            <a:r>
              <a:rPr i="0" lang="en-US" sz="2800" u="none">
                <a:solidFill>
                  <a:schemeClr val="accent1"/>
                </a:solidFill>
              </a:rPr>
              <a:t>reklāmu veidi I</a:t>
            </a:r>
            <a:endParaRPr>
              <a:solidFill>
                <a:schemeClr val="accent1"/>
              </a:solidFill>
            </a:endParaRPr>
          </a:p>
        </p:txBody>
      </p:sp>
      <p:pic>
        <p:nvPicPr>
          <p:cNvPr id="296" name="Google Shape;296;p28"/>
          <p:cNvPicPr preferRelativeResize="0"/>
          <p:nvPr/>
        </p:nvPicPr>
        <p:blipFill rotWithShape="1">
          <a:blip r:embed="rId22">
            <a:alphaModFix/>
          </a:blip>
          <a:srcRect b="0" l="0" r="0" t="0"/>
          <a:stretch/>
        </p:blipFill>
        <p:spPr>
          <a:xfrm>
            <a:off x="6859036" y="1031019"/>
            <a:ext cx="1653516" cy="2360203"/>
          </a:xfrm>
          <a:prstGeom prst="rect">
            <a:avLst/>
          </a:prstGeom>
          <a:noFill/>
          <a:ln cap="flat" cmpd="sng" w="9525">
            <a:solidFill>
              <a:schemeClr val="dk1"/>
            </a:solidFill>
            <a:prstDash val="solid"/>
            <a:miter lim="800000"/>
            <a:headEnd len="sm" w="sm" type="none"/>
            <a:tailEnd len="sm" w="sm" type="none"/>
          </a:ln>
        </p:spPr>
      </p:pic>
      <p:pic>
        <p:nvPicPr>
          <p:cNvPr descr="Graphical user interface, application&#10;&#10;Description automatically generated" id="297" name="Google Shape;297;p28"/>
          <p:cNvPicPr preferRelativeResize="0"/>
          <p:nvPr/>
        </p:nvPicPr>
        <p:blipFill rotWithShape="1">
          <a:blip r:embed="rId23">
            <a:alphaModFix/>
          </a:blip>
          <a:srcRect b="0" l="0" r="0" t="0"/>
          <a:stretch/>
        </p:blipFill>
        <p:spPr>
          <a:xfrm>
            <a:off x="4541368" y="954175"/>
            <a:ext cx="2209263" cy="1907372"/>
          </a:xfrm>
          <a:prstGeom prst="rect">
            <a:avLst/>
          </a:prstGeom>
          <a:noFill/>
          <a:ln cap="flat" cmpd="sng" w="9525">
            <a:solidFill>
              <a:schemeClr val="dk1"/>
            </a:solidFill>
            <a:prstDash val="solid"/>
            <a:miter lim="800000"/>
            <a:headEnd len="sm" w="sm" type="none"/>
            <a:tailEnd len="sm" w="sm" type="none"/>
          </a:ln>
        </p:spPr>
      </p:pic>
      <p:pic>
        <p:nvPicPr>
          <p:cNvPr id="298" name="Google Shape;298;p28"/>
          <p:cNvPicPr preferRelativeResize="0"/>
          <p:nvPr/>
        </p:nvPicPr>
        <p:blipFill rotWithShape="1">
          <a:blip r:embed="rId24">
            <a:alphaModFix/>
          </a:blip>
          <a:srcRect b="0" l="0" r="0" t="0"/>
          <a:stretch/>
        </p:blipFill>
        <p:spPr>
          <a:xfrm>
            <a:off x="6157835" y="3362404"/>
            <a:ext cx="2070669" cy="1993821"/>
          </a:xfrm>
          <a:prstGeom prst="rect">
            <a:avLst/>
          </a:prstGeom>
          <a:noFill/>
          <a:ln cap="flat" cmpd="sng" w="9525">
            <a:solidFill>
              <a:schemeClr val="dk1"/>
            </a:solidFill>
            <a:prstDash val="solid"/>
            <a:miter lim="800000"/>
            <a:headEnd len="sm" w="sm" type="none"/>
            <a:tailEnd len="sm" w="sm" type="none"/>
          </a:ln>
        </p:spPr>
      </p:pic>
      <p:pic>
        <p:nvPicPr>
          <p:cNvPr id="299" name="Google Shape;299;p28"/>
          <p:cNvPicPr preferRelativeResize="0"/>
          <p:nvPr/>
        </p:nvPicPr>
        <p:blipFill rotWithShape="1">
          <a:blip r:embed="rId25">
            <a:alphaModFix/>
          </a:blip>
          <a:srcRect b="0" l="0" r="0" t="0"/>
          <a:stretch/>
        </p:blipFill>
        <p:spPr>
          <a:xfrm>
            <a:off x="4487852" y="2983674"/>
            <a:ext cx="1502573" cy="2356085"/>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9"/>
          <p:cNvSpPr txBox="1"/>
          <p:nvPr/>
        </p:nvSpPr>
        <p:spPr>
          <a:xfrm>
            <a:off x="468325" y="4720187"/>
            <a:ext cx="76677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Calibri"/>
              <a:buNone/>
            </a:pPr>
            <a:r>
              <a:rPr b="0" i="0" lang="en-US" sz="1600" u="sng">
                <a:solidFill>
                  <a:schemeClr val="dk1"/>
                </a:solidFill>
                <a:latin typeface="Calibri"/>
                <a:ea typeface="Calibri"/>
                <a:cs typeface="Calibri"/>
                <a:sym typeface="Calibri"/>
                <a:hlinkClick r:id="rId3">
                  <a:extLst>
                    <a:ext uri="{A12FA001-AC4F-418D-AE19-62706E023703}">
                      <ahyp:hlinkClr val="tx"/>
                    </a:ext>
                  </a:extLst>
                </a:hlinkClick>
              </a:rPr>
              <a:t>https://blog.wishpond.com/post/115675435971/4-amazing-facebook-giveaway-examples</a:t>
            </a:r>
            <a:endParaRPr/>
          </a:p>
        </p:txBody>
      </p:sp>
      <p:pic>
        <p:nvPicPr>
          <p:cNvPr id="305" name="Google Shape;305;p29"/>
          <p:cNvPicPr preferRelativeResize="0"/>
          <p:nvPr/>
        </p:nvPicPr>
        <p:blipFill rotWithShape="1">
          <a:blip r:embed="rId4">
            <a:alphaModFix/>
          </a:blip>
          <a:srcRect b="0" l="0" r="0" t="0"/>
          <a:stretch/>
        </p:blipFill>
        <p:spPr>
          <a:xfrm>
            <a:off x="468325" y="2295526"/>
            <a:ext cx="5404525" cy="2347875"/>
          </a:xfrm>
          <a:prstGeom prst="rect">
            <a:avLst/>
          </a:prstGeom>
          <a:noFill/>
          <a:ln>
            <a:noFill/>
          </a:ln>
        </p:spPr>
      </p:pic>
      <p:sp>
        <p:nvSpPr>
          <p:cNvPr id="306" name="Google Shape;306;p29"/>
          <p:cNvSpPr txBox="1"/>
          <p:nvPr/>
        </p:nvSpPr>
        <p:spPr>
          <a:xfrm>
            <a:off x="1331912" y="1998662"/>
            <a:ext cx="7667625" cy="3381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Calibri"/>
              <a:buNone/>
            </a:pPr>
            <a:r>
              <a:rPr b="0" i="0" lang="en-US" sz="1600" u="sng">
                <a:solidFill>
                  <a:schemeClr val="dk1"/>
                </a:solidFill>
                <a:latin typeface="Calibri"/>
                <a:ea typeface="Calibri"/>
                <a:cs typeface="Calibri"/>
                <a:sym typeface="Calibri"/>
                <a:hlinkClick r:id="rId5">
                  <a:extLst>
                    <a:ext uri="{A12FA001-AC4F-418D-AE19-62706E023703}">
                      <ahyp:hlinkClr val="tx"/>
                    </a:ext>
                  </a:extLst>
                </a:hlinkClick>
              </a:rPr>
              <a:t>https://www.facebook.com/ads/about/?entry_product=ad_preferences</a:t>
            </a:r>
            <a:r>
              <a:rPr b="0" i="0" lang="en-US" sz="1600" u="none">
                <a:solidFill>
                  <a:schemeClr val="dk1"/>
                </a:solidFill>
                <a:latin typeface="Times New Roman"/>
                <a:ea typeface="Times New Roman"/>
                <a:cs typeface="Times New Roman"/>
                <a:sym typeface="Times New Roman"/>
              </a:rPr>
              <a:t> </a:t>
            </a:r>
            <a:endParaRPr/>
          </a:p>
        </p:txBody>
      </p:sp>
      <p:pic>
        <p:nvPicPr>
          <p:cNvPr id="307" name="Google Shape;307;p29"/>
          <p:cNvPicPr preferRelativeResize="0"/>
          <p:nvPr/>
        </p:nvPicPr>
        <p:blipFill rotWithShape="1">
          <a:blip r:embed="rId6">
            <a:alphaModFix/>
          </a:blip>
          <a:srcRect b="0" l="0" r="0" t="0"/>
          <a:stretch/>
        </p:blipFill>
        <p:spPr>
          <a:xfrm>
            <a:off x="323850" y="723900"/>
            <a:ext cx="8280401" cy="1571625"/>
          </a:xfrm>
          <a:prstGeom prst="rect">
            <a:avLst/>
          </a:prstGeom>
          <a:noFill/>
          <a:ln>
            <a:noFill/>
          </a:ln>
        </p:spPr>
      </p:pic>
      <p:sp>
        <p:nvSpPr>
          <p:cNvPr id="308" name="Google Shape;308;p29"/>
          <p:cNvSpPr txBox="1"/>
          <p:nvPr/>
        </p:nvSpPr>
        <p:spPr>
          <a:xfrm>
            <a:off x="340513" y="279225"/>
            <a:ext cx="45720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Times New Roman"/>
              <a:buNone/>
            </a:pPr>
            <a:r>
              <a:rPr i="1" lang="en-US" sz="2800" u="none">
                <a:solidFill>
                  <a:schemeClr val="accent1"/>
                </a:solidFill>
              </a:rPr>
              <a:t>Facebook </a:t>
            </a:r>
            <a:r>
              <a:rPr i="0" lang="en-US" sz="2800" u="none">
                <a:solidFill>
                  <a:schemeClr val="accent1"/>
                </a:solidFill>
              </a:rPr>
              <a:t>reklāmu veidi II</a:t>
            </a:r>
            <a:endParaRPr>
              <a:solidFill>
                <a:schemeClr val="accen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3"/>
          <p:cNvSpPr txBox="1"/>
          <p:nvPr>
            <p:ph type="title"/>
          </p:nvPr>
        </p:nvSpPr>
        <p:spPr>
          <a:xfrm>
            <a:off x="571500" y="2500312"/>
            <a:ext cx="7772400" cy="107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400"/>
              <a:buFont typeface="Arial"/>
              <a:buNone/>
            </a:pPr>
            <a:r>
              <a:rPr b="1" i="0" lang="en-US" sz="3400" u="none">
                <a:solidFill>
                  <a:schemeClr val="lt1"/>
                </a:solidFill>
                <a:latin typeface="Arial"/>
                <a:ea typeface="Arial"/>
                <a:cs typeface="Arial"/>
                <a:sym typeface="Arial"/>
              </a:rPr>
              <a:t>SOCIĀLO TĪKLU MĀRKETINGS        (FB, YOUTUBE)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30"/>
          <p:cNvPicPr preferRelativeResize="0"/>
          <p:nvPr/>
        </p:nvPicPr>
        <p:blipFill rotWithShape="1">
          <a:blip r:embed="rId3">
            <a:alphaModFix/>
          </a:blip>
          <a:srcRect b="0" l="0" r="0" t="0"/>
          <a:stretch/>
        </p:blipFill>
        <p:spPr>
          <a:xfrm>
            <a:off x="414337" y="1203325"/>
            <a:ext cx="4264025" cy="2408236"/>
          </a:xfrm>
          <a:prstGeom prst="rect">
            <a:avLst/>
          </a:prstGeom>
          <a:noFill/>
          <a:ln>
            <a:noFill/>
          </a:ln>
        </p:spPr>
      </p:pic>
      <p:sp>
        <p:nvSpPr>
          <p:cNvPr id="314" name="Google Shape;314;p30"/>
          <p:cNvSpPr txBox="1"/>
          <p:nvPr/>
        </p:nvSpPr>
        <p:spPr>
          <a:xfrm>
            <a:off x="414337" y="3665537"/>
            <a:ext cx="38163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Calibri"/>
              <a:buNone/>
            </a:pPr>
            <a:r>
              <a:rPr b="0" i="0" lang="en-US" sz="1600" u="sng">
                <a:solidFill>
                  <a:schemeClr val="dk1"/>
                </a:solidFill>
                <a:latin typeface="Calibri"/>
                <a:ea typeface="Calibri"/>
                <a:cs typeface="Calibri"/>
                <a:sym typeface="Calibri"/>
                <a:hlinkClick r:id="rId4">
                  <a:extLst>
                    <a:ext uri="{A12FA001-AC4F-418D-AE19-62706E023703}">
                      <ahyp:hlinkClr val="tx"/>
                    </a:ext>
                  </a:extLst>
                </a:hlinkClick>
              </a:rPr>
              <a:t>https://adespresso.com/guides/facebook-ads-beginner/facebook-ads-types/</a:t>
            </a:r>
            <a:r>
              <a:rPr b="0" i="0" lang="en-US" sz="1600" u="none">
                <a:solidFill>
                  <a:schemeClr val="dk1"/>
                </a:solidFill>
                <a:latin typeface="Times New Roman"/>
                <a:ea typeface="Times New Roman"/>
                <a:cs typeface="Times New Roman"/>
                <a:sym typeface="Times New Roman"/>
              </a:rPr>
              <a:t> </a:t>
            </a:r>
            <a:endParaRPr/>
          </a:p>
        </p:txBody>
      </p:sp>
      <p:sp>
        <p:nvSpPr>
          <p:cNvPr id="315" name="Google Shape;315;p30"/>
          <p:cNvSpPr txBox="1"/>
          <p:nvPr/>
        </p:nvSpPr>
        <p:spPr>
          <a:xfrm>
            <a:off x="4781275" y="3833650"/>
            <a:ext cx="42639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Calibri"/>
              <a:buNone/>
            </a:pPr>
            <a:r>
              <a:rPr b="0" i="0" lang="en-US" sz="1600" u="sng">
                <a:solidFill>
                  <a:schemeClr val="dk1"/>
                </a:solidFill>
                <a:latin typeface="Calibri"/>
                <a:ea typeface="Calibri"/>
                <a:cs typeface="Calibri"/>
                <a:sym typeface="Calibri"/>
                <a:hlinkClick r:id="rId5">
                  <a:extLst>
                    <a:ext uri="{A12FA001-AC4F-418D-AE19-62706E023703}">
                      <ahyp:hlinkClr val="tx"/>
                    </a:ext>
                  </a:extLst>
                </a:hlinkClick>
              </a:rPr>
              <a:t>https://adespresso.com/ads-examples/</a:t>
            </a:r>
            <a:r>
              <a:rPr b="0" i="0" lang="en-US" sz="1600" u="none">
                <a:solidFill>
                  <a:schemeClr val="dk1"/>
                </a:solidFill>
                <a:latin typeface="Times New Roman"/>
                <a:ea typeface="Times New Roman"/>
                <a:cs typeface="Times New Roman"/>
                <a:sym typeface="Times New Roman"/>
              </a:rPr>
              <a:t> </a:t>
            </a:r>
            <a:endParaRPr/>
          </a:p>
        </p:txBody>
      </p:sp>
      <p:pic>
        <p:nvPicPr>
          <p:cNvPr id="316" name="Google Shape;316;p30"/>
          <p:cNvPicPr preferRelativeResize="0"/>
          <p:nvPr/>
        </p:nvPicPr>
        <p:blipFill rotWithShape="1">
          <a:blip r:embed="rId6">
            <a:alphaModFix/>
          </a:blip>
          <a:srcRect b="0" l="0" r="0" t="0"/>
          <a:stretch/>
        </p:blipFill>
        <p:spPr>
          <a:xfrm>
            <a:off x="4781275" y="1508125"/>
            <a:ext cx="4071249" cy="2128625"/>
          </a:xfrm>
          <a:prstGeom prst="rect">
            <a:avLst/>
          </a:prstGeom>
          <a:noFill/>
          <a:ln>
            <a:noFill/>
          </a:ln>
        </p:spPr>
      </p:pic>
      <p:sp>
        <p:nvSpPr>
          <p:cNvPr id="317" name="Google Shape;317;p30"/>
          <p:cNvSpPr txBox="1"/>
          <p:nvPr/>
        </p:nvSpPr>
        <p:spPr>
          <a:xfrm>
            <a:off x="340513" y="279225"/>
            <a:ext cx="45720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Times New Roman"/>
              <a:buNone/>
            </a:pPr>
            <a:r>
              <a:rPr i="1" lang="en-US" sz="2800" u="none">
                <a:solidFill>
                  <a:schemeClr val="accent1"/>
                </a:solidFill>
              </a:rPr>
              <a:t>Facebook </a:t>
            </a:r>
            <a:r>
              <a:rPr i="0" lang="en-US" sz="2800" u="none">
                <a:solidFill>
                  <a:schemeClr val="accent1"/>
                </a:solidFill>
              </a:rPr>
              <a:t>reklāmu veidi II</a:t>
            </a:r>
            <a:endParaRPr>
              <a:solidFill>
                <a:schemeClr val="accen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descr="Screen Shot 2016-11-11 at 06.27.21.png" id="322" name="Google Shape;322;p31"/>
          <p:cNvPicPr preferRelativeResize="0"/>
          <p:nvPr/>
        </p:nvPicPr>
        <p:blipFill rotWithShape="1">
          <a:blip r:embed="rId3">
            <a:alphaModFix/>
          </a:blip>
          <a:srcRect b="0" l="0" r="0" t="0"/>
          <a:stretch/>
        </p:blipFill>
        <p:spPr>
          <a:xfrm>
            <a:off x="1025525" y="963410"/>
            <a:ext cx="3726671" cy="4032441"/>
          </a:xfrm>
          <a:prstGeom prst="rect">
            <a:avLst/>
          </a:prstGeom>
          <a:noFill/>
          <a:ln>
            <a:noFill/>
          </a:ln>
        </p:spPr>
      </p:pic>
      <p:pic>
        <p:nvPicPr>
          <p:cNvPr id="323" name="Google Shape;323;p31"/>
          <p:cNvPicPr preferRelativeResize="0"/>
          <p:nvPr/>
        </p:nvPicPr>
        <p:blipFill rotWithShape="1">
          <a:blip r:embed="rId4">
            <a:alphaModFix/>
          </a:blip>
          <a:srcRect b="0" l="0" r="0" t="0"/>
          <a:stretch/>
        </p:blipFill>
        <p:spPr>
          <a:xfrm>
            <a:off x="5070032" y="919726"/>
            <a:ext cx="2685793" cy="4030935"/>
          </a:xfrm>
          <a:prstGeom prst="rect">
            <a:avLst/>
          </a:prstGeom>
          <a:noFill/>
          <a:ln>
            <a:noFill/>
          </a:ln>
        </p:spPr>
      </p:pic>
      <p:sp>
        <p:nvSpPr>
          <p:cNvPr id="324" name="Google Shape;324;p31"/>
          <p:cNvSpPr txBox="1"/>
          <p:nvPr/>
        </p:nvSpPr>
        <p:spPr>
          <a:xfrm>
            <a:off x="187325" y="276225"/>
            <a:ext cx="84228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700"/>
              <a:buFont typeface="Times New Roman"/>
              <a:buNone/>
            </a:pPr>
            <a:r>
              <a:rPr i="1" lang="en-US" sz="2700" u="none">
                <a:solidFill>
                  <a:schemeClr val="accent1"/>
                </a:solidFill>
              </a:rPr>
              <a:t>Facebook </a:t>
            </a:r>
            <a:r>
              <a:rPr i="0" lang="en-US" sz="2700" u="none">
                <a:solidFill>
                  <a:schemeClr val="accent1"/>
                </a:solidFill>
              </a:rPr>
              <a:t>reklāmas veid</a:t>
            </a:r>
            <a:r>
              <a:rPr lang="en-US" sz="2700">
                <a:solidFill>
                  <a:schemeClr val="accent1"/>
                </a:solidFill>
              </a:rPr>
              <a:t>i, ko</a:t>
            </a:r>
            <a:r>
              <a:rPr i="0" lang="en-US" sz="2700" u="none">
                <a:solidFill>
                  <a:schemeClr val="accent1"/>
                </a:solidFill>
              </a:rPr>
              <a:t> izmanto uzņēmumi</a:t>
            </a:r>
            <a:endParaRPr>
              <a:solidFill>
                <a:schemeClr val="accent1"/>
              </a:solidFill>
            </a:endParaRPr>
          </a:p>
        </p:txBody>
      </p:sp>
      <p:pic>
        <p:nvPicPr>
          <p:cNvPr id="325" name="Google Shape;325;p31"/>
          <p:cNvPicPr preferRelativeResize="0"/>
          <p:nvPr/>
        </p:nvPicPr>
        <p:blipFill rotWithShape="1">
          <a:blip r:embed="rId5">
            <a:alphaModFix/>
          </a:blip>
          <a:srcRect b="0" l="0" r="0" t="0"/>
          <a:stretch/>
        </p:blipFill>
        <p:spPr>
          <a:xfrm>
            <a:off x="280987" y="1995487"/>
            <a:ext cx="576262" cy="1323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descr="Screen Shot 2016-11-10 at 21.44.36.png" id="330" name="Google Shape;330;p32"/>
          <p:cNvPicPr preferRelativeResize="0"/>
          <p:nvPr/>
        </p:nvPicPr>
        <p:blipFill rotWithShape="1">
          <a:blip r:embed="rId3">
            <a:alphaModFix/>
          </a:blip>
          <a:srcRect b="0" l="0" r="0" t="0"/>
          <a:stretch/>
        </p:blipFill>
        <p:spPr>
          <a:xfrm>
            <a:off x="1371600" y="1004887"/>
            <a:ext cx="3308350" cy="3479800"/>
          </a:xfrm>
          <a:prstGeom prst="rect">
            <a:avLst/>
          </a:prstGeom>
          <a:noFill/>
          <a:ln>
            <a:noFill/>
          </a:ln>
        </p:spPr>
      </p:pic>
      <p:pic>
        <p:nvPicPr>
          <p:cNvPr descr="Screen Shot 2016-11-10 at 21.18.20.png" id="331" name="Google Shape;331;p32"/>
          <p:cNvPicPr preferRelativeResize="0"/>
          <p:nvPr/>
        </p:nvPicPr>
        <p:blipFill rotWithShape="1">
          <a:blip r:embed="rId4">
            <a:alphaModFix/>
          </a:blip>
          <a:srcRect b="0" l="0" r="0" t="0"/>
          <a:stretch/>
        </p:blipFill>
        <p:spPr>
          <a:xfrm>
            <a:off x="4833937" y="1004887"/>
            <a:ext cx="2997200" cy="3495675"/>
          </a:xfrm>
          <a:prstGeom prst="rect">
            <a:avLst/>
          </a:prstGeom>
          <a:noFill/>
          <a:ln>
            <a:noFill/>
          </a:ln>
        </p:spPr>
      </p:pic>
      <p:pic>
        <p:nvPicPr>
          <p:cNvPr id="332" name="Google Shape;332;p32"/>
          <p:cNvPicPr preferRelativeResize="0"/>
          <p:nvPr/>
        </p:nvPicPr>
        <p:blipFill rotWithShape="1">
          <a:blip r:embed="rId5">
            <a:alphaModFix/>
          </a:blip>
          <a:srcRect b="0" l="0" r="0" t="0"/>
          <a:stretch/>
        </p:blipFill>
        <p:spPr>
          <a:xfrm>
            <a:off x="280987" y="1995487"/>
            <a:ext cx="576262" cy="1323975"/>
          </a:xfrm>
          <a:prstGeom prst="rect">
            <a:avLst/>
          </a:prstGeom>
          <a:noFill/>
          <a:ln>
            <a:noFill/>
          </a:ln>
        </p:spPr>
      </p:pic>
      <p:sp>
        <p:nvSpPr>
          <p:cNvPr id="333" name="Google Shape;333;p32"/>
          <p:cNvSpPr txBox="1"/>
          <p:nvPr/>
        </p:nvSpPr>
        <p:spPr>
          <a:xfrm>
            <a:off x="187325" y="276225"/>
            <a:ext cx="84228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700"/>
              <a:buFont typeface="Times New Roman"/>
              <a:buNone/>
            </a:pPr>
            <a:r>
              <a:rPr i="1" lang="en-US" sz="2700" u="none">
                <a:solidFill>
                  <a:schemeClr val="accent1"/>
                </a:solidFill>
              </a:rPr>
              <a:t>Facebook </a:t>
            </a:r>
            <a:r>
              <a:rPr i="0" lang="en-US" sz="2700" u="none">
                <a:solidFill>
                  <a:schemeClr val="accent1"/>
                </a:solidFill>
              </a:rPr>
              <a:t>reklāmas veid</a:t>
            </a:r>
            <a:r>
              <a:rPr lang="en-US" sz="2700">
                <a:solidFill>
                  <a:schemeClr val="accent1"/>
                </a:solidFill>
              </a:rPr>
              <a:t>i, ko</a:t>
            </a:r>
            <a:r>
              <a:rPr i="0" lang="en-US" sz="2700" u="none">
                <a:solidFill>
                  <a:schemeClr val="accent1"/>
                </a:solidFill>
              </a:rPr>
              <a:t> izmanto uzņēmumi</a:t>
            </a:r>
            <a:endParaRPr>
              <a:solidFill>
                <a:schemeClr val="accen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33"/>
          <p:cNvPicPr preferRelativeResize="0"/>
          <p:nvPr/>
        </p:nvPicPr>
        <p:blipFill rotWithShape="1">
          <a:blip r:embed="rId3">
            <a:alphaModFix/>
          </a:blip>
          <a:srcRect b="0" l="0" r="0" t="0"/>
          <a:stretch/>
        </p:blipFill>
        <p:spPr>
          <a:xfrm>
            <a:off x="1277937" y="787400"/>
            <a:ext cx="3189287" cy="4344987"/>
          </a:xfrm>
          <a:prstGeom prst="rect">
            <a:avLst/>
          </a:prstGeom>
          <a:noFill/>
          <a:ln>
            <a:noFill/>
          </a:ln>
        </p:spPr>
      </p:pic>
      <p:pic>
        <p:nvPicPr>
          <p:cNvPr id="339" name="Google Shape;339;p33"/>
          <p:cNvPicPr preferRelativeResize="0"/>
          <p:nvPr/>
        </p:nvPicPr>
        <p:blipFill rotWithShape="1">
          <a:blip r:embed="rId4">
            <a:alphaModFix/>
          </a:blip>
          <a:srcRect b="0" l="0" r="0" t="0"/>
          <a:stretch/>
        </p:blipFill>
        <p:spPr>
          <a:xfrm>
            <a:off x="4679950" y="950912"/>
            <a:ext cx="3213100" cy="3889375"/>
          </a:xfrm>
          <a:prstGeom prst="rect">
            <a:avLst/>
          </a:prstGeom>
          <a:noFill/>
          <a:ln>
            <a:noFill/>
          </a:ln>
        </p:spPr>
      </p:pic>
      <p:pic>
        <p:nvPicPr>
          <p:cNvPr id="340" name="Google Shape;340;p33"/>
          <p:cNvPicPr preferRelativeResize="0"/>
          <p:nvPr/>
        </p:nvPicPr>
        <p:blipFill rotWithShape="1">
          <a:blip r:embed="rId5">
            <a:alphaModFix/>
          </a:blip>
          <a:srcRect b="0" l="0" r="0" t="0"/>
          <a:stretch/>
        </p:blipFill>
        <p:spPr>
          <a:xfrm>
            <a:off x="280987" y="1995487"/>
            <a:ext cx="576262" cy="1323975"/>
          </a:xfrm>
          <a:prstGeom prst="rect">
            <a:avLst/>
          </a:prstGeom>
          <a:noFill/>
          <a:ln>
            <a:noFill/>
          </a:ln>
        </p:spPr>
      </p:pic>
      <p:sp>
        <p:nvSpPr>
          <p:cNvPr id="341" name="Google Shape;341;p33"/>
          <p:cNvSpPr txBox="1"/>
          <p:nvPr/>
        </p:nvSpPr>
        <p:spPr>
          <a:xfrm>
            <a:off x="187325" y="276225"/>
            <a:ext cx="84228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700"/>
              <a:buFont typeface="Times New Roman"/>
              <a:buNone/>
            </a:pPr>
            <a:r>
              <a:rPr i="1" lang="en-US" sz="2700" u="none">
                <a:solidFill>
                  <a:schemeClr val="accent1"/>
                </a:solidFill>
              </a:rPr>
              <a:t>Facebook </a:t>
            </a:r>
            <a:r>
              <a:rPr i="0" lang="en-US" sz="2700" u="none">
                <a:solidFill>
                  <a:schemeClr val="accent1"/>
                </a:solidFill>
              </a:rPr>
              <a:t>reklāmas veid</a:t>
            </a:r>
            <a:r>
              <a:rPr lang="en-US" sz="2700">
                <a:solidFill>
                  <a:schemeClr val="accent1"/>
                </a:solidFill>
              </a:rPr>
              <a:t>i, ko</a:t>
            </a:r>
            <a:r>
              <a:rPr i="0" lang="en-US" sz="2700" u="none">
                <a:solidFill>
                  <a:schemeClr val="accent1"/>
                </a:solidFill>
              </a:rPr>
              <a:t> izmanto uzņēmumi</a:t>
            </a:r>
            <a:endParaRPr>
              <a:solidFill>
                <a:schemeClr val="accen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4"/>
          <p:cNvSpPr txBox="1"/>
          <p:nvPr/>
        </p:nvSpPr>
        <p:spPr>
          <a:xfrm>
            <a:off x="323850" y="101600"/>
            <a:ext cx="5469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Times New Roman"/>
              <a:buNone/>
            </a:pPr>
            <a:r>
              <a:rPr i="0" lang="en-US" sz="2800" u="none">
                <a:solidFill>
                  <a:schemeClr val="accent1"/>
                </a:solidFill>
              </a:rPr>
              <a:t>Kā izmērīt efektivitāti? </a:t>
            </a:r>
            <a:endParaRPr i="0" sz="2800" u="none">
              <a:solidFill>
                <a:schemeClr val="accent1"/>
              </a:solidFill>
            </a:endParaRPr>
          </a:p>
          <a:p>
            <a:pPr indent="0" lvl="0" marL="0" marR="0" rtl="0" algn="l">
              <a:lnSpc>
                <a:spcPct val="100000"/>
              </a:lnSpc>
              <a:spcBef>
                <a:spcPts val="0"/>
              </a:spcBef>
              <a:spcAft>
                <a:spcPts val="0"/>
              </a:spcAft>
              <a:buClr>
                <a:srgbClr val="002060"/>
              </a:buClr>
              <a:buSzPts val="2800"/>
              <a:buFont typeface="Times New Roman"/>
              <a:buNone/>
            </a:pPr>
            <a:r>
              <a:rPr i="0" lang="en-US" sz="2800" u="none">
                <a:solidFill>
                  <a:schemeClr val="accent1"/>
                </a:solidFill>
              </a:rPr>
              <a:t>Kādi ieraksti patīk </a:t>
            </a:r>
            <a:r>
              <a:rPr i="1" lang="en-US" sz="2800" u="none">
                <a:solidFill>
                  <a:schemeClr val="accent1"/>
                </a:solidFill>
              </a:rPr>
              <a:t>Facebook</a:t>
            </a:r>
            <a:r>
              <a:rPr i="0" lang="en-US" sz="2800" u="none">
                <a:solidFill>
                  <a:schemeClr val="accent1"/>
                </a:solidFill>
              </a:rPr>
              <a:t>?</a:t>
            </a:r>
            <a:endParaRPr>
              <a:solidFill>
                <a:schemeClr val="accent1"/>
              </a:solidFill>
            </a:endParaRPr>
          </a:p>
        </p:txBody>
      </p:sp>
      <p:pic>
        <p:nvPicPr>
          <p:cNvPr id="347" name="Google Shape;347;p34"/>
          <p:cNvPicPr preferRelativeResize="0"/>
          <p:nvPr/>
        </p:nvPicPr>
        <p:blipFill rotWithShape="1">
          <a:blip r:embed="rId3">
            <a:alphaModFix/>
          </a:blip>
          <a:srcRect b="0" l="0" r="0" t="0"/>
          <a:stretch/>
        </p:blipFill>
        <p:spPr>
          <a:xfrm>
            <a:off x="457200" y="1154112"/>
            <a:ext cx="3822700" cy="1547812"/>
          </a:xfrm>
          <a:prstGeom prst="rect">
            <a:avLst/>
          </a:prstGeom>
          <a:noFill/>
          <a:ln>
            <a:noFill/>
          </a:ln>
        </p:spPr>
      </p:pic>
      <p:pic>
        <p:nvPicPr>
          <p:cNvPr id="348" name="Google Shape;348;p34"/>
          <p:cNvPicPr preferRelativeResize="0"/>
          <p:nvPr/>
        </p:nvPicPr>
        <p:blipFill rotWithShape="1">
          <a:blip r:embed="rId4">
            <a:alphaModFix/>
          </a:blip>
          <a:srcRect b="0" l="0" r="0" t="0"/>
          <a:stretch/>
        </p:blipFill>
        <p:spPr>
          <a:xfrm>
            <a:off x="4508500" y="1154112"/>
            <a:ext cx="4060824" cy="1687512"/>
          </a:xfrm>
          <a:prstGeom prst="rect">
            <a:avLst/>
          </a:prstGeom>
          <a:noFill/>
          <a:ln>
            <a:noFill/>
          </a:ln>
        </p:spPr>
      </p:pic>
      <p:pic>
        <p:nvPicPr>
          <p:cNvPr id="349" name="Google Shape;349;p34"/>
          <p:cNvPicPr preferRelativeResize="0"/>
          <p:nvPr/>
        </p:nvPicPr>
        <p:blipFill rotWithShape="1">
          <a:blip r:embed="rId5">
            <a:alphaModFix/>
          </a:blip>
          <a:srcRect b="0" l="0" r="0" t="0"/>
          <a:stretch/>
        </p:blipFill>
        <p:spPr>
          <a:xfrm>
            <a:off x="1959050" y="2939825"/>
            <a:ext cx="3230928" cy="2291500"/>
          </a:xfrm>
          <a:prstGeom prst="rect">
            <a:avLst/>
          </a:prstGeom>
          <a:noFill/>
          <a:ln>
            <a:noFill/>
          </a:ln>
        </p:spPr>
      </p:pic>
      <p:sp>
        <p:nvSpPr>
          <p:cNvPr id="350" name="Google Shape;350;p34"/>
          <p:cNvSpPr txBox="1"/>
          <p:nvPr/>
        </p:nvSpPr>
        <p:spPr>
          <a:xfrm>
            <a:off x="5951850" y="4689775"/>
            <a:ext cx="16224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C4043"/>
              </a:buClr>
              <a:buSzPts val="1600"/>
              <a:buFont typeface="Times New Roman"/>
              <a:buNone/>
            </a:pPr>
            <a:r>
              <a:rPr b="0" i="1" lang="en-US" sz="1600" u="none">
                <a:solidFill>
                  <a:srgbClr val="3C4043"/>
                </a:solidFill>
                <a:latin typeface="Times New Roman"/>
                <a:ea typeface="Times New Roman"/>
                <a:cs typeface="Times New Roman"/>
                <a:sym typeface="Times New Roman"/>
              </a:rPr>
              <a:t>(Kolosova, 2023)</a:t>
            </a:r>
            <a:endParaRPr/>
          </a:p>
        </p:txBody>
      </p:sp>
      <p:pic>
        <p:nvPicPr>
          <p:cNvPr id="351" name="Google Shape;351;p34"/>
          <p:cNvPicPr preferRelativeResize="0"/>
          <p:nvPr/>
        </p:nvPicPr>
        <p:blipFill rotWithShape="1">
          <a:blip r:embed="rId6">
            <a:alphaModFix/>
          </a:blip>
          <a:srcRect b="0" l="0" r="0" t="0"/>
          <a:stretch/>
        </p:blipFill>
        <p:spPr>
          <a:xfrm>
            <a:off x="5951850" y="2986750"/>
            <a:ext cx="1774108" cy="1651137"/>
          </a:xfrm>
          <a:prstGeom prst="rect">
            <a:avLst/>
          </a:prstGeom>
          <a:noFill/>
          <a:ln>
            <a:noFill/>
          </a:ln>
        </p:spPr>
      </p:pic>
      <p:sp>
        <p:nvSpPr>
          <p:cNvPr id="352" name="Google Shape;352;p34"/>
          <p:cNvSpPr txBox="1"/>
          <p:nvPr/>
        </p:nvSpPr>
        <p:spPr>
          <a:xfrm>
            <a:off x="323850" y="3413050"/>
            <a:ext cx="19815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Times New Roman"/>
              <a:buNone/>
            </a:pPr>
            <a:r>
              <a:rPr b="1" lang="en-US" sz="2100">
                <a:solidFill>
                  <a:schemeClr val="accent1"/>
                </a:solidFill>
              </a:rPr>
              <a:t>Svarīgākie</a:t>
            </a:r>
            <a:endParaRPr b="1" sz="2100">
              <a:solidFill>
                <a:schemeClr val="accent1"/>
              </a:solidFill>
            </a:endParaRPr>
          </a:p>
          <a:p>
            <a:pPr indent="0" lvl="0" marL="0" marR="0" rtl="0" algn="l">
              <a:lnSpc>
                <a:spcPct val="100000"/>
              </a:lnSpc>
              <a:spcBef>
                <a:spcPts val="0"/>
              </a:spcBef>
              <a:spcAft>
                <a:spcPts val="0"/>
              </a:spcAft>
              <a:buClr>
                <a:srgbClr val="002060"/>
              </a:buClr>
              <a:buSzPts val="2800"/>
              <a:buFont typeface="Times New Roman"/>
              <a:buNone/>
            </a:pPr>
            <a:r>
              <a:rPr b="1" lang="en-US" sz="2100">
                <a:solidFill>
                  <a:schemeClr val="accent1"/>
                </a:solidFill>
              </a:rPr>
              <a:t>rādītāji</a:t>
            </a:r>
            <a:endParaRPr b="1" sz="2100">
              <a:solidFill>
                <a:schemeClr val="accen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35"/>
          <p:cNvPicPr preferRelativeResize="0"/>
          <p:nvPr/>
        </p:nvPicPr>
        <p:blipFill rotWithShape="1">
          <a:blip r:embed="rId3">
            <a:alphaModFix/>
          </a:blip>
          <a:srcRect b="0" l="0" r="0" t="0"/>
          <a:stretch/>
        </p:blipFill>
        <p:spPr>
          <a:xfrm>
            <a:off x="107950" y="31750"/>
            <a:ext cx="3543300" cy="1277937"/>
          </a:xfrm>
          <a:prstGeom prst="rect">
            <a:avLst/>
          </a:prstGeom>
          <a:noFill/>
          <a:ln>
            <a:noFill/>
          </a:ln>
        </p:spPr>
      </p:pic>
      <p:pic>
        <p:nvPicPr>
          <p:cNvPr id="358" name="Google Shape;358;p35"/>
          <p:cNvPicPr preferRelativeResize="0"/>
          <p:nvPr/>
        </p:nvPicPr>
        <p:blipFill rotWithShape="1">
          <a:blip r:embed="rId4">
            <a:alphaModFix/>
          </a:blip>
          <a:srcRect b="0" l="0" r="0" t="0"/>
          <a:stretch/>
        </p:blipFill>
        <p:spPr>
          <a:xfrm>
            <a:off x="395287" y="1203325"/>
            <a:ext cx="8461375" cy="3725862"/>
          </a:xfrm>
          <a:prstGeom prst="rect">
            <a:avLst/>
          </a:prstGeom>
          <a:noFill/>
          <a:ln>
            <a:noFill/>
          </a:ln>
        </p:spPr>
      </p:pic>
      <p:pic>
        <p:nvPicPr>
          <p:cNvPr id="359" name="Google Shape;359;p35"/>
          <p:cNvPicPr preferRelativeResize="0"/>
          <p:nvPr/>
        </p:nvPicPr>
        <p:blipFill rotWithShape="1">
          <a:blip r:embed="rId5">
            <a:alphaModFix/>
          </a:blip>
          <a:srcRect b="0" l="0" r="0" t="0"/>
          <a:stretch/>
        </p:blipFill>
        <p:spPr>
          <a:xfrm>
            <a:off x="4293412" y="256713"/>
            <a:ext cx="2181225" cy="5429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descr="Screen Shot 2016-08-08 at 16.07.16.png" id="364" name="Google Shape;364;p36"/>
          <p:cNvPicPr preferRelativeResize="0"/>
          <p:nvPr/>
        </p:nvPicPr>
        <p:blipFill rotWithShape="1">
          <a:blip r:embed="rId3">
            <a:alphaModFix/>
          </a:blip>
          <a:srcRect b="0" l="0" r="0" t="0"/>
          <a:stretch/>
        </p:blipFill>
        <p:spPr>
          <a:xfrm>
            <a:off x="263525" y="727075"/>
            <a:ext cx="7464425" cy="3941762"/>
          </a:xfrm>
          <a:prstGeom prst="rect">
            <a:avLst/>
          </a:prstGeom>
          <a:noFill/>
          <a:ln>
            <a:noFill/>
          </a:ln>
        </p:spPr>
      </p:pic>
      <p:pic>
        <p:nvPicPr>
          <p:cNvPr descr="Screen Shot 2016-08-08 at 16.00.37.png" id="365" name="Google Shape;365;p36"/>
          <p:cNvPicPr preferRelativeResize="0"/>
          <p:nvPr/>
        </p:nvPicPr>
        <p:blipFill rotWithShape="1">
          <a:blip r:embed="rId4">
            <a:alphaModFix/>
          </a:blip>
          <a:srcRect b="0" l="0" r="0" t="0"/>
          <a:stretch/>
        </p:blipFill>
        <p:spPr>
          <a:xfrm>
            <a:off x="5651500" y="50800"/>
            <a:ext cx="3408362" cy="2014537"/>
          </a:xfrm>
          <a:prstGeom prst="rect">
            <a:avLst/>
          </a:prstGeom>
          <a:noFill/>
          <a:ln>
            <a:noFill/>
          </a:ln>
        </p:spPr>
      </p:pic>
      <p:sp>
        <p:nvSpPr>
          <p:cNvPr id="366" name="Google Shape;366;p36"/>
          <p:cNvSpPr txBox="1"/>
          <p:nvPr/>
        </p:nvSpPr>
        <p:spPr>
          <a:xfrm>
            <a:off x="755650" y="163512"/>
            <a:ext cx="2736850" cy="32385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500"/>
              <a:buFont typeface="Calibri"/>
              <a:buNone/>
            </a:pPr>
            <a:r>
              <a:rPr b="0" i="0" lang="en-US" sz="1500" u="sng">
                <a:solidFill>
                  <a:schemeClr val="dk1"/>
                </a:solidFill>
                <a:latin typeface="Calibri"/>
                <a:ea typeface="Calibri"/>
                <a:cs typeface="Calibri"/>
                <a:sym typeface="Calibri"/>
                <a:hlinkClick r:id="rId5">
                  <a:extLst>
                    <a:ext uri="{A12FA001-AC4F-418D-AE19-62706E023703}">
                      <ahyp:hlinkClr val="tx"/>
                    </a:ext>
                  </a:extLst>
                </a:hlinkClick>
              </a:rPr>
              <a:t>https://www.fanpagekarma.com/</a:t>
            </a:r>
            <a:r>
              <a:rPr b="0" i="0" lang="en-US" sz="1500" u="none">
                <a:solidFill>
                  <a:schemeClr val="dk1"/>
                </a:solidFill>
                <a:latin typeface="Times New Roman"/>
                <a:ea typeface="Times New Roman"/>
                <a:cs typeface="Times New Roman"/>
                <a:sym typeface="Times New Roman"/>
              </a:rPr>
              <a:t>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37"/>
          <p:cNvPicPr preferRelativeResize="0"/>
          <p:nvPr/>
        </p:nvPicPr>
        <p:blipFill rotWithShape="1">
          <a:blip r:embed="rId3">
            <a:alphaModFix/>
          </a:blip>
          <a:srcRect b="0" l="0" r="0" t="0"/>
          <a:stretch/>
        </p:blipFill>
        <p:spPr>
          <a:xfrm>
            <a:off x="1165225" y="173037"/>
            <a:ext cx="6835773" cy="1704975"/>
          </a:xfrm>
          <a:prstGeom prst="rect">
            <a:avLst/>
          </a:prstGeom>
          <a:noFill/>
          <a:ln>
            <a:noFill/>
          </a:ln>
        </p:spPr>
      </p:pic>
      <p:pic>
        <p:nvPicPr>
          <p:cNvPr id="372" name="Google Shape;372;p37"/>
          <p:cNvPicPr preferRelativeResize="0"/>
          <p:nvPr/>
        </p:nvPicPr>
        <p:blipFill rotWithShape="1">
          <a:blip r:embed="rId4">
            <a:alphaModFix/>
          </a:blip>
          <a:srcRect b="0" l="0" r="0" t="0"/>
          <a:stretch/>
        </p:blipFill>
        <p:spPr>
          <a:xfrm>
            <a:off x="1439851" y="1949450"/>
            <a:ext cx="6030824" cy="3042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p38"/>
          <p:cNvPicPr preferRelativeResize="0"/>
          <p:nvPr/>
        </p:nvPicPr>
        <p:blipFill rotWithShape="1">
          <a:blip r:embed="rId3">
            <a:alphaModFix/>
          </a:blip>
          <a:srcRect b="0" l="0" r="0" t="0"/>
          <a:stretch/>
        </p:blipFill>
        <p:spPr>
          <a:xfrm>
            <a:off x="1143000" y="228600"/>
            <a:ext cx="5373687" cy="2735262"/>
          </a:xfrm>
          <a:prstGeom prst="rect">
            <a:avLst/>
          </a:prstGeom>
          <a:noFill/>
          <a:ln cap="flat" cmpd="sng" w="9525">
            <a:solidFill>
              <a:schemeClr val="dk1"/>
            </a:solidFill>
            <a:prstDash val="solid"/>
            <a:miter lim="800000"/>
            <a:headEnd len="sm" w="sm" type="none"/>
            <a:tailEnd len="sm" w="sm" type="none"/>
          </a:ln>
        </p:spPr>
      </p:pic>
      <p:sp>
        <p:nvSpPr>
          <p:cNvPr id="378" name="Google Shape;378;p38"/>
          <p:cNvSpPr txBox="1"/>
          <p:nvPr/>
        </p:nvSpPr>
        <p:spPr>
          <a:xfrm>
            <a:off x="0" y="0"/>
            <a:ext cx="0" cy="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Sociālo tīklu mārketings © I.Kotāne,     2023</a:t>
            </a:r>
            <a:endParaRPr/>
          </a:p>
        </p:txBody>
      </p:sp>
      <p:pic>
        <p:nvPicPr>
          <p:cNvPr id="379" name="Google Shape;379;p38"/>
          <p:cNvPicPr preferRelativeResize="0"/>
          <p:nvPr/>
        </p:nvPicPr>
        <p:blipFill rotWithShape="1">
          <a:blip r:embed="rId4">
            <a:alphaModFix/>
          </a:blip>
          <a:srcRect b="0" l="0" r="0" t="0"/>
          <a:stretch/>
        </p:blipFill>
        <p:spPr>
          <a:xfrm>
            <a:off x="2449512" y="2595562"/>
            <a:ext cx="5778501" cy="2700337"/>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39"/>
          <p:cNvPicPr preferRelativeResize="0"/>
          <p:nvPr/>
        </p:nvPicPr>
        <p:blipFill rotWithShape="1">
          <a:blip r:embed="rId3">
            <a:alphaModFix/>
          </a:blip>
          <a:srcRect b="0" l="0" r="0" t="0"/>
          <a:stretch/>
        </p:blipFill>
        <p:spPr>
          <a:xfrm>
            <a:off x="513875" y="397838"/>
            <a:ext cx="6032499" cy="2349499"/>
          </a:xfrm>
          <a:prstGeom prst="rect">
            <a:avLst/>
          </a:prstGeom>
          <a:noFill/>
          <a:ln cap="flat" cmpd="sng" w="9525">
            <a:solidFill>
              <a:schemeClr val="dk1"/>
            </a:solidFill>
            <a:prstDash val="solid"/>
            <a:miter lim="800000"/>
            <a:headEnd len="sm" w="sm" type="none"/>
            <a:tailEnd len="sm" w="sm" type="none"/>
          </a:ln>
        </p:spPr>
      </p:pic>
      <p:sp>
        <p:nvSpPr>
          <p:cNvPr id="385" name="Google Shape;385;p39"/>
          <p:cNvSpPr txBox="1"/>
          <p:nvPr/>
        </p:nvSpPr>
        <p:spPr>
          <a:xfrm>
            <a:off x="0" y="0"/>
            <a:ext cx="0" cy="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Sociālo tīklu mārketings © I.Kotāne,     2023</a:t>
            </a:r>
            <a:endParaRPr/>
          </a:p>
        </p:txBody>
      </p:sp>
      <p:pic>
        <p:nvPicPr>
          <p:cNvPr id="386" name="Google Shape;386;p39"/>
          <p:cNvPicPr preferRelativeResize="0"/>
          <p:nvPr/>
        </p:nvPicPr>
        <p:blipFill rotWithShape="1">
          <a:blip r:embed="rId4">
            <a:alphaModFix/>
          </a:blip>
          <a:srcRect b="0" l="0" r="0" t="0"/>
          <a:stretch/>
        </p:blipFill>
        <p:spPr>
          <a:xfrm>
            <a:off x="3744437" y="2641600"/>
            <a:ext cx="4806950" cy="2578100"/>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4"/>
          <p:cNvSpPr txBox="1"/>
          <p:nvPr/>
        </p:nvSpPr>
        <p:spPr>
          <a:xfrm>
            <a:off x="971550" y="107950"/>
            <a:ext cx="2895600" cy="3397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Calibri"/>
              <a:buNone/>
            </a:pPr>
            <a:r>
              <a:rPr b="0" i="0" lang="en-US" sz="1600" u="sng">
                <a:solidFill>
                  <a:schemeClr val="dk1"/>
                </a:solidFill>
                <a:latin typeface="Calibri"/>
                <a:ea typeface="Calibri"/>
                <a:cs typeface="Calibri"/>
                <a:sym typeface="Calibri"/>
                <a:hlinkClick r:id="rId3">
                  <a:extLst>
                    <a:ext uri="{A12FA001-AC4F-418D-AE19-62706E023703}">
                      <ahyp:hlinkClr val="tx"/>
                    </a:ext>
                  </a:extLst>
                </a:hlinkClick>
              </a:rPr>
              <a:t>https://trends.google.com/trends/</a:t>
            </a:r>
            <a:endParaRPr/>
          </a:p>
        </p:txBody>
      </p:sp>
      <p:pic>
        <p:nvPicPr>
          <p:cNvPr id="97" name="Google Shape;97;p4"/>
          <p:cNvPicPr preferRelativeResize="0"/>
          <p:nvPr/>
        </p:nvPicPr>
        <p:blipFill rotWithShape="1">
          <a:blip r:embed="rId4">
            <a:alphaModFix/>
          </a:blip>
          <a:srcRect b="0" l="0" r="0" t="0"/>
          <a:stretch/>
        </p:blipFill>
        <p:spPr>
          <a:xfrm>
            <a:off x="611187" y="412750"/>
            <a:ext cx="8064500" cy="4364037"/>
          </a:xfrm>
          <a:prstGeom prst="rect">
            <a:avLst/>
          </a:prstGeom>
          <a:noFill/>
          <a:ln>
            <a:noFill/>
          </a:ln>
        </p:spPr>
      </p:pic>
      <p:pic>
        <p:nvPicPr>
          <p:cNvPr id="98" name="Google Shape;98;p4"/>
          <p:cNvPicPr preferRelativeResize="0"/>
          <p:nvPr/>
        </p:nvPicPr>
        <p:blipFill rotWithShape="1">
          <a:blip r:embed="rId5">
            <a:alphaModFix/>
          </a:blip>
          <a:srcRect b="0" l="0" r="0" t="0"/>
          <a:stretch/>
        </p:blipFill>
        <p:spPr>
          <a:xfrm>
            <a:off x="6048375" y="34925"/>
            <a:ext cx="2844800" cy="1422400"/>
          </a:xfrm>
          <a:prstGeom prst="rect">
            <a:avLst/>
          </a:prstGeom>
          <a:noFill/>
          <a:ln cap="flat" cmpd="sng" w="9525">
            <a:solidFill>
              <a:srgbClr val="0033CC"/>
            </a:solidFill>
            <a:prstDash val="solid"/>
            <a:miter lim="800000"/>
            <a:headEnd len="sm" w="sm" type="none"/>
            <a:tailEnd len="sm" w="sm" type="none"/>
          </a:ln>
        </p:spPr>
      </p:pic>
      <p:sp>
        <p:nvSpPr>
          <p:cNvPr id="99" name="Google Shape;99;p4"/>
          <p:cNvSpPr txBox="1"/>
          <p:nvPr/>
        </p:nvSpPr>
        <p:spPr>
          <a:xfrm>
            <a:off x="7235825" y="4711700"/>
            <a:ext cx="1373187" cy="3397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(Wong, 2021) </a:t>
            </a:r>
            <a:endParaRPr/>
          </a:p>
        </p:txBody>
      </p:sp>
    </p:spTree>
  </p:cSld>
  <p:clrMapOvr>
    <a:masterClrMapping/>
  </p:clrMapOvr>
  <p:transition>
    <p:push/>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40"/>
          <p:cNvPicPr preferRelativeResize="0"/>
          <p:nvPr/>
        </p:nvPicPr>
        <p:blipFill rotWithShape="1">
          <a:blip r:embed="rId3">
            <a:alphaModFix/>
          </a:blip>
          <a:srcRect b="0" l="0" r="0" t="0"/>
          <a:stretch/>
        </p:blipFill>
        <p:spPr>
          <a:xfrm>
            <a:off x="2085975" y="2416175"/>
            <a:ext cx="6496051" cy="2781300"/>
          </a:xfrm>
          <a:prstGeom prst="rect">
            <a:avLst/>
          </a:prstGeom>
          <a:noFill/>
          <a:ln>
            <a:noFill/>
          </a:ln>
        </p:spPr>
      </p:pic>
      <p:sp>
        <p:nvSpPr>
          <p:cNvPr id="393" name="Google Shape;393;p40"/>
          <p:cNvSpPr txBox="1"/>
          <p:nvPr/>
        </p:nvSpPr>
        <p:spPr>
          <a:xfrm>
            <a:off x="0" y="0"/>
            <a:ext cx="0" cy="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Sociālo tīklu mārketings © I.Kotāne,     2023</a:t>
            </a:r>
            <a:endParaRPr/>
          </a:p>
        </p:txBody>
      </p:sp>
      <p:pic>
        <p:nvPicPr>
          <p:cNvPr id="394" name="Google Shape;394;p40"/>
          <p:cNvPicPr preferRelativeResize="0"/>
          <p:nvPr/>
        </p:nvPicPr>
        <p:blipFill rotWithShape="1">
          <a:blip r:embed="rId4">
            <a:alphaModFix/>
          </a:blip>
          <a:srcRect b="0" l="0" r="0" t="0"/>
          <a:stretch/>
        </p:blipFill>
        <p:spPr>
          <a:xfrm>
            <a:off x="614362" y="261937"/>
            <a:ext cx="6696074" cy="203041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41"/>
          <p:cNvPicPr preferRelativeResize="0"/>
          <p:nvPr/>
        </p:nvPicPr>
        <p:blipFill rotWithShape="1">
          <a:blip r:embed="rId3">
            <a:alphaModFix/>
          </a:blip>
          <a:srcRect b="0" l="0" r="0" t="0"/>
          <a:stretch/>
        </p:blipFill>
        <p:spPr>
          <a:xfrm>
            <a:off x="1403350" y="123825"/>
            <a:ext cx="7031037" cy="4581525"/>
          </a:xfrm>
          <a:prstGeom prst="rect">
            <a:avLst/>
          </a:prstGeom>
          <a:noFill/>
          <a:ln>
            <a:noFill/>
          </a:ln>
        </p:spPr>
      </p:pic>
      <p:sp>
        <p:nvSpPr>
          <p:cNvPr id="400" name="Google Shape;400;p41"/>
          <p:cNvSpPr txBox="1"/>
          <p:nvPr/>
        </p:nvSpPr>
        <p:spPr>
          <a:xfrm>
            <a:off x="2051050" y="4705350"/>
            <a:ext cx="6481762" cy="33813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dk1"/>
              </a:buClr>
              <a:buSzPts val="1600"/>
              <a:buFont typeface="Calibri"/>
              <a:buNone/>
            </a:pPr>
            <a:r>
              <a:rPr b="0" i="0" lang="en-US" sz="1600" u="sng">
                <a:solidFill>
                  <a:schemeClr val="dk1"/>
                </a:solidFill>
                <a:latin typeface="Calibri"/>
                <a:ea typeface="Calibri"/>
                <a:cs typeface="Calibri"/>
                <a:sym typeface="Calibri"/>
                <a:hlinkClick r:id="rId4">
                  <a:extLst>
                    <a:ext uri="{A12FA001-AC4F-418D-AE19-62706E023703}">
                      <ahyp:hlinkClr val="tx"/>
                    </a:ext>
                  </a:extLst>
                </a:hlinkClick>
              </a:rPr>
              <a:t>https://socialblade.com/facebook/page/madara%20cosmetics</a:t>
            </a:r>
            <a:r>
              <a:rPr b="0" i="0" lang="en-US" sz="1600" u="none">
                <a:solidFill>
                  <a:schemeClr val="dk1"/>
                </a:solidFill>
                <a:latin typeface="Times New Roman"/>
                <a:ea typeface="Times New Roman"/>
                <a:cs typeface="Times New Roman"/>
                <a:sym typeface="Times New Roman"/>
              </a:rPr>
              <a:t>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42"/>
          <p:cNvSpPr txBox="1"/>
          <p:nvPr/>
        </p:nvSpPr>
        <p:spPr>
          <a:xfrm>
            <a:off x="2051050" y="4705350"/>
            <a:ext cx="6481762" cy="33813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dk1"/>
              </a:buClr>
              <a:buSzPts val="1600"/>
              <a:buFont typeface="Calibri"/>
              <a:buNone/>
            </a:pPr>
            <a:r>
              <a:rPr b="0" i="0" lang="en-US" sz="1600" u="sng">
                <a:solidFill>
                  <a:schemeClr val="dk1"/>
                </a:solidFill>
                <a:latin typeface="Calibri"/>
                <a:ea typeface="Calibri"/>
                <a:cs typeface="Calibri"/>
                <a:sym typeface="Calibri"/>
                <a:hlinkClick r:id="rId3">
                  <a:extLst>
                    <a:ext uri="{A12FA001-AC4F-418D-AE19-62706E023703}">
                      <ahyp:hlinkClr val="tx"/>
                    </a:ext>
                  </a:extLst>
                </a:hlinkClick>
              </a:rPr>
              <a:t>https://socialblade.com/facebook/page/madara%20cosmetics</a:t>
            </a:r>
            <a:r>
              <a:rPr b="0" i="0" lang="en-US" sz="1600" u="none">
                <a:solidFill>
                  <a:schemeClr val="dk1"/>
                </a:solidFill>
                <a:latin typeface="Times New Roman"/>
                <a:ea typeface="Times New Roman"/>
                <a:cs typeface="Times New Roman"/>
                <a:sym typeface="Times New Roman"/>
              </a:rPr>
              <a:t> </a:t>
            </a:r>
            <a:endParaRPr/>
          </a:p>
        </p:txBody>
      </p:sp>
      <p:pic>
        <p:nvPicPr>
          <p:cNvPr id="406" name="Google Shape;406;p42"/>
          <p:cNvPicPr preferRelativeResize="0"/>
          <p:nvPr/>
        </p:nvPicPr>
        <p:blipFill rotWithShape="1">
          <a:blip r:embed="rId4">
            <a:alphaModFix/>
          </a:blip>
          <a:srcRect b="0" l="0" r="0" t="0"/>
          <a:stretch/>
        </p:blipFill>
        <p:spPr>
          <a:xfrm>
            <a:off x="152400" y="187325"/>
            <a:ext cx="4567236" cy="4181475"/>
          </a:xfrm>
          <a:prstGeom prst="rect">
            <a:avLst/>
          </a:prstGeom>
          <a:noFill/>
          <a:ln>
            <a:noFill/>
          </a:ln>
        </p:spPr>
      </p:pic>
      <p:pic>
        <p:nvPicPr>
          <p:cNvPr id="407" name="Google Shape;407;p42"/>
          <p:cNvPicPr preferRelativeResize="0"/>
          <p:nvPr/>
        </p:nvPicPr>
        <p:blipFill rotWithShape="1">
          <a:blip r:embed="rId5">
            <a:alphaModFix/>
          </a:blip>
          <a:srcRect b="0" l="0" r="0" t="0"/>
          <a:stretch/>
        </p:blipFill>
        <p:spPr>
          <a:xfrm>
            <a:off x="4348175" y="1304925"/>
            <a:ext cx="4567225" cy="29804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43"/>
          <p:cNvSpPr txBox="1"/>
          <p:nvPr/>
        </p:nvSpPr>
        <p:spPr>
          <a:xfrm>
            <a:off x="517525" y="1126350"/>
            <a:ext cx="6194100" cy="34941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12A3A"/>
              </a:buClr>
              <a:buSzPts val="1700"/>
              <a:buFont typeface="Calibri"/>
              <a:buNone/>
            </a:pPr>
            <a:r>
              <a:rPr b="1" i="0" lang="en-US" sz="1700">
                <a:solidFill>
                  <a:srgbClr val="012A3A"/>
                </a:solidFill>
                <a:uFill>
                  <a:noFill/>
                </a:uFill>
                <a:latin typeface="Calibri"/>
                <a:ea typeface="Calibri"/>
                <a:cs typeface="Calibri"/>
                <a:sym typeface="Calibri"/>
                <a:hlinkClick r:id="rId3">
                  <a:extLst>
                    <a:ext uri="{A12FA001-AC4F-418D-AE19-62706E023703}">
                      <ahyp:hlinkClr val="tx"/>
                    </a:ext>
                  </a:extLst>
                </a:hlinkClick>
              </a:rPr>
              <a:t>1. tendence: </a:t>
            </a:r>
            <a:r>
              <a:rPr b="0" i="0" lang="en-US" sz="1700">
                <a:solidFill>
                  <a:srgbClr val="012A3A"/>
                </a:solidFill>
                <a:uFill>
                  <a:noFill/>
                </a:uFill>
                <a:latin typeface="Calibri"/>
                <a:ea typeface="Calibri"/>
                <a:cs typeface="Calibri"/>
                <a:sym typeface="Calibri"/>
                <a:hlinkClick r:id="rId4">
                  <a:extLst>
                    <a:ext uri="{A12FA001-AC4F-418D-AE19-62706E023703}">
                      <ahyp:hlinkClr val="tx"/>
                    </a:ext>
                  </a:extLst>
                </a:hlinkClick>
              </a:rPr>
              <a:t>rīls vai īsais video ir šeit, lai paliktu</a:t>
            </a:r>
            <a:endParaRPr b="0" i="0" sz="1700">
              <a:solidFill>
                <a:srgbClr val="012A3A"/>
              </a:solidFill>
              <a:latin typeface="Times New Roman"/>
              <a:ea typeface="Times New Roman"/>
              <a:cs typeface="Times New Roman"/>
              <a:sym typeface="Times New Roman"/>
            </a:endParaRPr>
          </a:p>
          <a:p>
            <a:pPr indent="0" lvl="0" marL="0" marR="0" rtl="0" algn="l">
              <a:lnSpc>
                <a:spcPct val="150000"/>
              </a:lnSpc>
              <a:spcBef>
                <a:spcPts val="0"/>
              </a:spcBef>
              <a:spcAft>
                <a:spcPts val="0"/>
              </a:spcAft>
              <a:buClr>
                <a:srgbClr val="012A3A"/>
              </a:buClr>
              <a:buSzPts val="1700"/>
              <a:buFont typeface="Calibri"/>
              <a:buNone/>
            </a:pPr>
            <a:r>
              <a:rPr b="1" i="0" lang="en-US" sz="1700">
                <a:solidFill>
                  <a:srgbClr val="012A3A"/>
                </a:solidFill>
                <a:uFill>
                  <a:noFill/>
                </a:uFill>
                <a:latin typeface="Calibri"/>
                <a:ea typeface="Calibri"/>
                <a:cs typeface="Calibri"/>
                <a:sym typeface="Calibri"/>
                <a:hlinkClick r:id="rId5">
                  <a:extLst>
                    <a:ext uri="{A12FA001-AC4F-418D-AE19-62706E023703}">
                      <ahyp:hlinkClr val="tx"/>
                    </a:ext>
                  </a:extLst>
                </a:hlinkClick>
              </a:rPr>
              <a:t>2. tendence: </a:t>
            </a:r>
            <a:r>
              <a:rPr b="0" i="0" lang="en-US" sz="1700">
                <a:solidFill>
                  <a:srgbClr val="012A3A"/>
                </a:solidFill>
                <a:uFill>
                  <a:noFill/>
                </a:uFill>
                <a:latin typeface="Calibri"/>
                <a:ea typeface="Calibri"/>
                <a:cs typeface="Calibri"/>
                <a:sym typeface="Calibri"/>
                <a:hlinkClick r:id="rId6">
                  <a:extLst>
                    <a:ext uri="{A12FA001-AC4F-418D-AE19-62706E023703}">
                      <ahyp:hlinkClr val="tx"/>
                    </a:ext>
                  </a:extLst>
                </a:hlinkClick>
              </a:rPr>
              <a:t>iepirkšanās klātienē ir mirusi; lai dzīvo Facebook veikali</a:t>
            </a:r>
            <a:endParaRPr b="0" i="0" sz="1700">
              <a:solidFill>
                <a:srgbClr val="012A3A"/>
              </a:solidFill>
              <a:latin typeface="Times New Roman"/>
              <a:ea typeface="Times New Roman"/>
              <a:cs typeface="Times New Roman"/>
              <a:sym typeface="Times New Roman"/>
            </a:endParaRPr>
          </a:p>
          <a:p>
            <a:pPr indent="0" lvl="0" marL="0" marR="0" rtl="0" algn="l">
              <a:lnSpc>
                <a:spcPct val="150000"/>
              </a:lnSpc>
              <a:spcBef>
                <a:spcPts val="0"/>
              </a:spcBef>
              <a:spcAft>
                <a:spcPts val="0"/>
              </a:spcAft>
              <a:buClr>
                <a:srgbClr val="012A3A"/>
              </a:buClr>
              <a:buSzPts val="1700"/>
              <a:buFont typeface="Calibri"/>
              <a:buNone/>
            </a:pPr>
            <a:r>
              <a:rPr b="1" i="0" lang="en-US" sz="1700">
                <a:solidFill>
                  <a:srgbClr val="012A3A"/>
                </a:solidFill>
                <a:uFill>
                  <a:noFill/>
                </a:uFill>
                <a:latin typeface="Calibri"/>
                <a:ea typeface="Calibri"/>
                <a:cs typeface="Calibri"/>
                <a:sym typeface="Calibri"/>
                <a:hlinkClick r:id="rId7">
                  <a:extLst>
                    <a:ext uri="{A12FA001-AC4F-418D-AE19-62706E023703}">
                      <ahyp:hlinkClr val="tx"/>
                    </a:ext>
                  </a:extLst>
                </a:hlinkClick>
              </a:rPr>
              <a:t>3. tendence:</a:t>
            </a:r>
            <a:r>
              <a:rPr b="0" i="0" lang="en-US" sz="1700">
                <a:solidFill>
                  <a:srgbClr val="012A3A"/>
                </a:solidFill>
                <a:uFill>
                  <a:noFill/>
                </a:uFill>
                <a:latin typeface="Calibri"/>
                <a:ea typeface="Calibri"/>
                <a:cs typeface="Calibri"/>
                <a:sym typeface="Calibri"/>
                <a:hlinkClick r:id="rId8">
                  <a:extLst>
                    <a:ext uri="{A12FA001-AC4F-418D-AE19-62706E023703}">
                      <ahyp:hlinkClr val="tx"/>
                    </a:ext>
                  </a:extLst>
                </a:hlinkClick>
              </a:rPr>
              <a:t> Meta Verified nodrošina verifikāciju masām</a:t>
            </a:r>
            <a:endParaRPr b="0" i="0" sz="1700">
              <a:solidFill>
                <a:srgbClr val="012A3A"/>
              </a:solidFill>
              <a:latin typeface="Times New Roman"/>
              <a:ea typeface="Times New Roman"/>
              <a:cs typeface="Times New Roman"/>
              <a:sym typeface="Times New Roman"/>
            </a:endParaRPr>
          </a:p>
          <a:p>
            <a:pPr indent="0" lvl="0" marL="0" marR="0" rtl="0" algn="l">
              <a:lnSpc>
                <a:spcPct val="150000"/>
              </a:lnSpc>
              <a:spcBef>
                <a:spcPts val="0"/>
              </a:spcBef>
              <a:spcAft>
                <a:spcPts val="0"/>
              </a:spcAft>
              <a:buClr>
                <a:srgbClr val="012A3A"/>
              </a:buClr>
              <a:buSzPts val="1700"/>
              <a:buFont typeface="Calibri"/>
              <a:buNone/>
            </a:pPr>
            <a:r>
              <a:rPr b="1" i="0" lang="en-US" sz="1700">
                <a:solidFill>
                  <a:srgbClr val="012A3A"/>
                </a:solidFill>
                <a:uFill>
                  <a:noFill/>
                </a:uFill>
                <a:latin typeface="Calibri"/>
                <a:ea typeface="Calibri"/>
                <a:cs typeface="Calibri"/>
                <a:sym typeface="Calibri"/>
                <a:hlinkClick r:id="rId9">
                  <a:extLst>
                    <a:ext uri="{A12FA001-AC4F-418D-AE19-62706E023703}">
                      <ahyp:hlinkClr val="tx"/>
                    </a:ext>
                  </a:extLst>
                </a:hlinkClick>
              </a:rPr>
              <a:t>4. tendence:</a:t>
            </a:r>
            <a:r>
              <a:rPr b="0" i="0" lang="en-US" sz="1700">
                <a:solidFill>
                  <a:srgbClr val="012A3A"/>
                </a:solidFill>
                <a:uFill>
                  <a:noFill/>
                </a:uFill>
                <a:latin typeface="Calibri"/>
                <a:ea typeface="Calibri"/>
                <a:cs typeface="Calibri"/>
                <a:sym typeface="Calibri"/>
                <a:hlinkClick r:id="rId10">
                  <a:extLst>
                    <a:ext uri="{A12FA001-AC4F-418D-AE19-62706E023703}">
                      <ahyp:hlinkClr val="tx"/>
                    </a:ext>
                  </a:extLst>
                </a:hlinkClick>
              </a:rPr>
              <a:t> AI nodrošinās satura izveidi un atklāšanu</a:t>
            </a:r>
            <a:endParaRPr b="0" i="0" sz="1700">
              <a:solidFill>
                <a:srgbClr val="012A3A"/>
              </a:solidFill>
              <a:latin typeface="Times New Roman"/>
              <a:ea typeface="Times New Roman"/>
              <a:cs typeface="Times New Roman"/>
              <a:sym typeface="Times New Roman"/>
            </a:endParaRPr>
          </a:p>
          <a:p>
            <a:pPr indent="0" lvl="0" marL="0" marR="0" rtl="0" algn="l">
              <a:lnSpc>
                <a:spcPct val="150000"/>
              </a:lnSpc>
              <a:spcBef>
                <a:spcPts val="0"/>
              </a:spcBef>
              <a:spcAft>
                <a:spcPts val="0"/>
              </a:spcAft>
              <a:buClr>
                <a:srgbClr val="012A3A"/>
              </a:buClr>
              <a:buSzPts val="1700"/>
              <a:buFont typeface="Calibri"/>
              <a:buNone/>
            </a:pPr>
            <a:r>
              <a:rPr b="1" i="0" lang="en-US" sz="1700">
                <a:solidFill>
                  <a:srgbClr val="012A3A"/>
                </a:solidFill>
                <a:uFill>
                  <a:noFill/>
                </a:uFill>
                <a:latin typeface="Calibri"/>
                <a:ea typeface="Calibri"/>
                <a:cs typeface="Calibri"/>
                <a:sym typeface="Calibri"/>
                <a:hlinkClick r:id="rId11">
                  <a:extLst>
                    <a:ext uri="{A12FA001-AC4F-418D-AE19-62706E023703}">
                      <ahyp:hlinkClr val="tx"/>
                    </a:ext>
                  </a:extLst>
                </a:hlinkClick>
              </a:rPr>
              <a:t>5. tendence: </a:t>
            </a:r>
            <a:r>
              <a:rPr b="0" i="0" lang="en-US" sz="1700">
                <a:solidFill>
                  <a:srgbClr val="012A3A"/>
                </a:solidFill>
                <a:uFill>
                  <a:noFill/>
                </a:uFill>
                <a:latin typeface="Calibri"/>
                <a:ea typeface="Calibri"/>
                <a:cs typeface="Calibri"/>
                <a:sym typeface="Calibri"/>
                <a:hlinkClick r:id="rId12">
                  <a:extLst>
                    <a:ext uri="{A12FA001-AC4F-418D-AE19-62706E023703}">
                      <ahyp:hlinkClr val="tx"/>
                    </a:ext>
                  </a:extLst>
                </a:hlinkClick>
              </a:rPr>
              <a:t>AI ir vienkāršojis reklāmu kampaņu mērķauditorijas atlasi</a:t>
            </a:r>
            <a:endParaRPr b="0" i="0" sz="1700">
              <a:solidFill>
                <a:srgbClr val="012A3A"/>
              </a:solidFill>
              <a:latin typeface="Times New Roman"/>
              <a:ea typeface="Times New Roman"/>
              <a:cs typeface="Times New Roman"/>
              <a:sym typeface="Times New Roman"/>
            </a:endParaRPr>
          </a:p>
          <a:p>
            <a:pPr indent="0" lvl="0" marL="0" marR="0" rtl="0" algn="l">
              <a:lnSpc>
                <a:spcPct val="150000"/>
              </a:lnSpc>
              <a:spcBef>
                <a:spcPts val="0"/>
              </a:spcBef>
              <a:spcAft>
                <a:spcPts val="0"/>
              </a:spcAft>
              <a:buClr>
                <a:srgbClr val="012A3A"/>
              </a:buClr>
              <a:buSzPts val="1700"/>
              <a:buFont typeface="Calibri"/>
              <a:buNone/>
            </a:pPr>
            <a:r>
              <a:rPr b="1" i="0" lang="en-US" sz="1700">
                <a:solidFill>
                  <a:srgbClr val="012A3A"/>
                </a:solidFill>
                <a:uFill>
                  <a:noFill/>
                </a:uFill>
                <a:latin typeface="Calibri"/>
                <a:ea typeface="Calibri"/>
                <a:cs typeface="Calibri"/>
                <a:sym typeface="Calibri"/>
                <a:hlinkClick r:id="rId13">
                  <a:extLst>
                    <a:ext uri="{A12FA001-AC4F-418D-AE19-62706E023703}">
                      <ahyp:hlinkClr val="tx"/>
                    </a:ext>
                  </a:extLst>
                </a:hlinkClick>
              </a:rPr>
              <a:t>6. tendence: </a:t>
            </a:r>
            <a:r>
              <a:rPr b="0" i="0" lang="en-US" sz="1700">
                <a:solidFill>
                  <a:srgbClr val="012A3A"/>
                </a:solidFill>
                <a:uFill>
                  <a:noFill/>
                </a:uFill>
                <a:latin typeface="Calibri"/>
                <a:ea typeface="Calibri"/>
                <a:cs typeface="Calibri"/>
                <a:sym typeface="Calibri"/>
                <a:hlinkClick r:id="rId14">
                  <a:extLst>
                    <a:ext uri="{A12FA001-AC4F-418D-AE19-62706E023703}">
                      <ahyp:hlinkClr val="tx"/>
                    </a:ext>
                  </a:extLst>
                </a:hlinkClick>
              </a:rPr>
              <a:t>satura veidotāji atrod jaunas izaugsmes iespējas</a:t>
            </a:r>
            <a:endParaRPr b="0" i="0" sz="1700">
              <a:solidFill>
                <a:srgbClr val="012A3A"/>
              </a:solidFill>
              <a:latin typeface="Times New Roman"/>
              <a:ea typeface="Times New Roman"/>
              <a:cs typeface="Times New Roman"/>
              <a:sym typeface="Times New Roman"/>
            </a:endParaRPr>
          </a:p>
          <a:p>
            <a:pPr indent="0" lvl="0" marL="0" marR="0" rtl="0" algn="l">
              <a:lnSpc>
                <a:spcPct val="150000"/>
              </a:lnSpc>
              <a:spcBef>
                <a:spcPts val="0"/>
              </a:spcBef>
              <a:spcAft>
                <a:spcPts val="0"/>
              </a:spcAft>
              <a:buClr>
                <a:srgbClr val="012A3A"/>
              </a:buClr>
              <a:buSzPts val="1700"/>
              <a:buFont typeface="Calibri"/>
              <a:buNone/>
            </a:pPr>
            <a:r>
              <a:rPr b="1" i="0" lang="en-US" sz="1700">
                <a:solidFill>
                  <a:srgbClr val="012A3A"/>
                </a:solidFill>
                <a:uFill>
                  <a:noFill/>
                </a:uFill>
                <a:latin typeface="Calibri"/>
                <a:ea typeface="Calibri"/>
                <a:cs typeface="Calibri"/>
                <a:sym typeface="Calibri"/>
                <a:hlinkClick r:id="rId15">
                  <a:extLst>
                    <a:ext uri="{A12FA001-AC4F-418D-AE19-62706E023703}">
                      <ahyp:hlinkClr val="tx"/>
                    </a:ext>
                  </a:extLst>
                </a:hlinkClick>
              </a:rPr>
              <a:t>7. tendence: </a:t>
            </a:r>
            <a:r>
              <a:rPr b="0" i="0" lang="en-US" sz="1700">
                <a:solidFill>
                  <a:srgbClr val="012A3A"/>
                </a:solidFill>
                <a:uFill>
                  <a:noFill/>
                </a:uFill>
                <a:latin typeface="Calibri"/>
                <a:ea typeface="Calibri"/>
                <a:cs typeface="Calibri"/>
                <a:sym typeface="Calibri"/>
                <a:hlinkClick r:id="rId16">
                  <a:extLst>
                    <a:ext uri="{A12FA001-AC4F-418D-AE19-62706E023703}">
                      <ahyp:hlinkClr val="tx"/>
                    </a:ext>
                  </a:extLst>
                </a:hlinkClick>
              </a:rPr>
              <a:t>Chatbots pārņems klientu apkalpošanu</a:t>
            </a:r>
            <a:endParaRPr b="0" i="0" sz="1700">
              <a:solidFill>
                <a:srgbClr val="012A3A"/>
              </a:solidFill>
              <a:latin typeface="Times New Roman"/>
              <a:ea typeface="Times New Roman"/>
              <a:cs typeface="Times New Roman"/>
              <a:sym typeface="Times New Roman"/>
            </a:endParaRPr>
          </a:p>
          <a:p>
            <a:pPr indent="0" lvl="0" marL="0" marR="0" rtl="0" algn="l">
              <a:lnSpc>
                <a:spcPct val="150000"/>
              </a:lnSpc>
              <a:spcBef>
                <a:spcPts val="0"/>
              </a:spcBef>
              <a:spcAft>
                <a:spcPts val="0"/>
              </a:spcAft>
              <a:buClr>
                <a:srgbClr val="012A3A"/>
              </a:buClr>
              <a:buSzPts val="1700"/>
              <a:buFont typeface="Calibri"/>
              <a:buNone/>
            </a:pPr>
            <a:r>
              <a:rPr b="1" i="0" lang="en-US" sz="1700">
                <a:solidFill>
                  <a:srgbClr val="012A3A"/>
                </a:solidFill>
                <a:uFill>
                  <a:noFill/>
                </a:uFill>
                <a:latin typeface="Calibri"/>
                <a:ea typeface="Calibri"/>
                <a:cs typeface="Calibri"/>
                <a:sym typeface="Calibri"/>
                <a:hlinkClick r:id="rId17">
                  <a:extLst>
                    <a:ext uri="{A12FA001-AC4F-418D-AE19-62706E023703}">
                      <ahyp:hlinkClr val="tx"/>
                    </a:ext>
                  </a:extLst>
                </a:hlinkClick>
              </a:rPr>
              <a:t>8. tendence:</a:t>
            </a:r>
            <a:r>
              <a:rPr b="0" i="0" lang="en-US" sz="1700">
                <a:solidFill>
                  <a:srgbClr val="012A3A"/>
                </a:solidFill>
                <a:uFill>
                  <a:noFill/>
                </a:uFill>
                <a:latin typeface="Calibri"/>
                <a:ea typeface="Calibri"/>
                <a:cs typeface="Calibri"/>
                <a:sym typeface="Calibri"/>
                <a:hlinkClick r:id="rId18">
                  <a:extLst>
                    <a:ext uri="{A12FA001-AC4F-418D-AE19-62706E023703}">
                      <ahyp:hlinkClr val="tx"/>
                    </a:ext>
                  </a:extLst>
                </a:hlinkClick>
              </a:rPr>
              <a:t> ir vieglāk atrast grupas un kopienas</a:t>
            </a:r>
            <a:endParaRPr/>
          </a:p>
        </p:txBody>
      </p:sp>
      <p:sp>
        <p:nvSpPr>
          <p:cNvPr id="413" name="Google Shape;413;p43"/>
          <p:cNvSpPr txBox="1"/>
          <p:nvPr/>
        </p:nvSpPr>
        <p:spPr>
          <a:xfrm>
            <a:off x="517525" y="339725"/>
            <a:ext cx="76413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Times New Roman"/>
              <a:buNone/>
            </a:pPr>
            <a:r>
              <a:rPr lang="en-US" sz="2800">
                <a:solidFill>
                  <a:schemeClr val="accent1"/>
                </a:solidFill>
              </a:rPr>
              <a:t>Astoņas </a:t>
            </a:r>
            <a:r>
              <a:rPr i="1" lang="en-US" sz="2800" u="none">
                <a:solidFill>
                  <a:schemeClr val="accent1"/>
                </a:solidFill>
              </a:rPr>
              <a:t>Facebook </a:t>
            </a:r>
            <a:r>
              <a:rPr i="0" lang="en-US" sz="2800" u="none">
                <a:solidFill>
                  <a:schemeClr val="accent1"/>
                </a:solidFill>
              </a:rPr>
              <a:t>tendences 2023. gadā</a:t>
            </a:r>
            <a:endParaRPr>
              <a:solidFill>
                <a:schemeClr val="accent1"/>
              </a:solidFill>
            </a:endParaRPr>
          </a:p>
        </p:txBody>
      </p:sp>
      <p:pic>
        <p:nvPicPr>
          <p:cNvPr id="414" name="Google Shape;414;p43"/>
          <p:cNvPicPr preferRelativeResize="0"/>
          <p:nvPr/>
        </p:nvPicPr>
        <p:blipFill rotWithShape="1">
          <a:blip r:embed="rId19">
            <a:alphaModFix/>
          </a:blip>
          <a:srcRect b="0" l="0" r="0" t="0"/>
          <a:stretch/>
        </p:blipFill>
        <p:spPr>
          <a:xfrm>
            <a:off x="6516687" y="1974862"/>
            <a:ext cx="2627312" cy="2613025"/>
          </a:xfrm>
          <a:prstGeom prst="rect">
            <a:avLst/>
          </a:prstGeom>
          <a:noFill/>
          <a:ln>
            <a:noFill/>
          </a:ln>
        </p:spPr>
      </p:pic>
      <p:sp>
        <p:nvSpPr>
          <p:cNvPr id="415" name="Google Shape;415;p43"/>
          <p:cNvSpPr txBox="1"/>
          <p:nvPr/>
        </p:nvSpPr>
        <p:spPr>
          <a:xfrm>
            <a:off x="7272337" y="4587875"/>
            <a:ext cx="1871662" cy="3381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(Newberry, 2023b)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44"/>
          <p:cNvPicPr preferRelativeResize="0"/>
          <p:nvPr/>
        </p:nvPicPr>
        <p:blipFill rotWithShape="1">
          <a:blip r:embed="rId3">
            <a:alphaModFix/>
          </a:blip>
          <a:srcRect b="0" l="0" r="0" t="0"/>
          <a:stretch/>
        </p:blipFill>
        <p:spPr>
          <a:xfrm>
            <a:off x="258703" y="388450"/>
            <a:ext cx="3802100" cy="1281600"/>
          </a:xfrm>
          <a:prstGeom prst="rect">
            <a:avLst/>
          </a:prstGeom>
          <a:noFill/>
          <a:ln>
            <a:noFill/>
          </a:ln>
        </p:spPr>
      </p:pic>
      <p:pic>
        <p:nvPicPr>
          <p:cNvPr id="421" name="Google Shape;421;p44"/>
          <p:cNvPicPr preferRelativeResize="0"/>
          <p:nvPr/>
        </p:nvPicPr>
        <p:blipFill rotWithShape="1">
          <a:blip r:embed="rId4">
            <a:alphaModFix/>
          </a:blip>
          <a:srcRect b="0" l="0" r="0" t="0"/>
          <a:stretch/>
        </p:blipFill>
        <p:spPr>
          <a:xfrm>
            <a:off x="5940425" y="203200"/>
            <a:ext cx="1863725" cy="1514475"/>
          </a:xfrm>
          <a:prstGeom prst="rect">
            <a:avLst/>
          </a:prstGeom>
          <a:noFill/>
          <a:ln>
            <a:noFill/>
          </a:ln>
        </p:spPr>
      </p:pic>
      <p:pic>
        <p:nvPicPr>
          <p:cNvPr id="422" name="Google Shape;422;p44"/>
          <p:cNvPicPr preferRelativeResize="0"/>
          <p:nvPr/>
        </p:nvPicPr>
        <p:blipFill rotWithShape="1">
          <a:blip r:embed="rId5">
            <a:alphaModFix/>
          </a:blip>
          <a:srcRect b="0" l="0" r="0" t="0"/>
          <a:stretch/>
        </p:blipFill>
        <p:spPr>
          <a:xfrm>
            <a:off x="4699000" y="1670050"/>
            <a:ext cx="4265612" cy="3228975"/>
          </a:xfrm>
          <a:prstGeom prst="rect">
            <a:avLst/>
          </a:prstGeom>
          <a:noFill/>
          <a:ln>
            <a:noFill/>
          </a:ln>
        </p:spPr>
      </p:pic>
      <p:sp>
        <p:nvSpPr>
          <p:cNvPr id="423" name="Google Shape;423;p44"/>
          <p:cNvSpPr txBox="1"/>
          <p:nvPr/>
        </p:nvSpPr>
        <p:spPr>
          <a:xfrm>
            <a:off x="258700" y="2303162"/>
            <a:ext cx="44403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Times New Roman"/>
              <a:buNone/>
            </a:pPr>
            <a:r>
              <a:rPr b="1" i="0" lang="en-US" sz="2800" u="none">
                <a:solidFill>
                  <a:schemeClr val="accent1"/>
                </a:solidFill>
              </a:rPr>
              <a:t>100 visvairāk </a:t>
            </a:r>
            <a:br>
              <a:rPr b="1" i="0" lang="en-US" sz="2800" u="none">
                <a:solidFill>
                  <a:schemeClr val="accent1"/>
                </a:solidFill>
              </a:rPr>
            </a:br>
            <a:r>
              <a:rPr b="1" i="0" lang="en-US" sz="2800" u="none">
                <a:solidFill>
                  <a:schemeClr val="accent1"/>
                </a:solidFill>
              </a:rPr>
              <a:t>apmeklētās vietnes pasaulē 2022. gadā</a:t>
            </a:r>
            <a:endParaRPr>
              <a:solidFill>
                <a:schemeClr val="accent1"/>
              </a:solidFill>
            </a:endParaRPr>
          </a:p>
        </p:txBody>
      </p:sp>
      <p:sp>
        <p:nvSpPr>
          <p:cNvPr id="424" name="Google Shape;424;p44"/>
          <p:cNvSpPr txBox="1"/>
          <p:nvPr/>
        </p:nvSpPr>
        <p:spPr>
          <a:xfrm>
            <a:off x="2552700" y="4659312"/>
            <a:ext cx="2160587" cy="3397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(Hardwick, 2022)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45"/>
          <p:cNvSpPr txBox="1"/>
          <p:nvPr/>
        </p:nvSpPr>
        <p:spPr>
          <a:xfrm>
            <a:off x="6116637" y="3659187"/>
            <a:ext cx="406500" cy="150900"/>
          </a:xfrm>
          <a:prstGeom prst="rect">
            <a:avLst/>
          </a:prstGeom>
          <a:solidFill>
            <a:schemeClr val="lt1"/>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id="430" name="Google Shape;430;p45"/>
          <p:cNvPicPr preferRelativeResize="0"/>
          <p:nvPr/>
        </p:nvPicPr>
        <p:blipFill rotWithShape="1">
          <a:blip r:embed="rId3">
            <a:alphaModFix/>
          </a:blip>
          <a:srcRect b="0" l="0" r="0" t="0"/>
          <a:stretch/>
        </p:blipFill>
        <p:spPr>
          <a:xfrm>
            <a:off x="684212" y="2790825"/>
            <a:ext cx="2763837" cy="544512"/>
          </a:xfrm>
          <a:prstGeom prst="rect">
            <a:avLst/>
          </a:prstGeom>
          <a:noFill/>
          <a:ln>
            <a:noFill/>
          </a:ln>
        </p:spPr>
      </p:pic>
      <p:pic>
        <p:nvPicPr>
          <p:cNvPr id="431" name="Google Shape;431;p45"/>
          <p:cNvPicPr preferRelativeResize="0"/>
          <p:nvPr/>
        </p:nvPicPr>
        <p:blipFill rotWithShape="1">
          <a:blip r:embed="rId4">
            <a:alphaModFix/>
          </a:blip>
          <a:srcRect b="0" l="0" r="0" t="0"/>
          <a:stretch/>
        </p:blipFill>
        <p:spPr>
          <a:xfrm>
            <a:off x="1493837" y="2109787"/>
            <a:ext cx="803275" cy="220662"/>
          </a:xfrm>
          <a:prstGeom prst="rect">
            <a:avLst/>
          </a:prstGeom>
          <a:noFill/>
          <a:ln>
            <a:noFill/>
          </a:ln>
        </p:spPr>
      </p:pic>
      <p:pic>
        <p:nvPicPr>
          <p:cNvPr id="432" name="Google Shape;432;p45"/>
          <p:cNvPicPr preferRelativeResize="0"/>
          <p:nvPr/>
        </p:nvPicPr>
        <p:blipFill rotWithShape="1">
          <a:blip r:embed="rId5">
            <a:alphaModFix/>
          </a:blip>
          <a:srcRect b="0" l="0" r="0" t="0"/>
          <a:stretch/>
        </p:blipFill>
        <p:spPr>
          <a:xfrm>
            <a:off x="830262" y="4441825"/>
            <a:ext cx="3529012" cy="663575"/>
          </a:xfrm>
          <a:prstGeom prst="rect">
            <a:avLst/>
          </a:prstGeom>
          <a:noFill/>
          <a:ln>
            <a:noFill/>
          </a:ln>
        </p:spPr>
      </p:pic>
      <p:sp>
        <p:nvSpPr>
          <p:cNvPr id="433" name="Google Shape;433;p45"/>
          <p:cNvSpPr txBox="1"/>
          <p:nvPr/>
        </p:nvSpPr>
        <p:spPr>
          <a:xfrm rot="449">
            <a:off x="595306" y="192325"/>
            <a:ext cx="68970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400"/>
              <a:buFont typeface="Times New Roman"/>
              <a:buNone/>
            </a:pPr>
            <a:r>
              <a:rPr i="1" lang="en-US" sz="2800" u="none">
                <a:solidFill>
                  <a:schemeClr val="accent1"/>
                </a:solidFill>
              </a:rPr>
              <a:t>YouTuber</a:t>
            </a:r>
            <a:r>
              <a:rPr i="0" lang="en-US" sz="2800" u="none">
                <a:solidFill>
                  <a:schemeClr val="accent1"/>
                </a:solidFill>
              </a:rPr>
              <a:t> statistika un fakti </a:t>
            </a:r>
            <a:endParaRPr sz="2800">
              <a:solidFill>
                <a:schemeClr val="accent1"/>
              </a:solidFill>
            </a:endParaRPr>
          </a:p>
        </p:txBody>
      </p:sp>
      <p:pic>
        <p:nvPicPr>
          <p:cNvPr id="434" name="Google Shape;434;p45"/>
          <p:cNvPicPr preferRelativeResize="0"/>
          <p:nvPr/>
        </p:nvPicPr>
        <p:blipFill rotWithShape="1">
          <a:blip r:embed="rId6">
            <a:alphaModFix/>
          </a:blip>
          <a:srcRect b="0" l="0" r="0" t="0"/>
          <a:stretch/>
        </p:blipFill>
        <p:spPr>
          <a:xfrm>
            <a:off x="595312" y="1962150"/>
            <a:ext cx="1987550" cy="766762"/>
          </a:xfrm>
          <a:prstGeom prst="rect">
            <a:avLst/>
          </a:prstGeom>
          <a:noFill/>
          <a:ln>
            <a:noFill/>
          </a:ln>
        </p:spPr>
      </p:pic>
      <p:pic>
        <p:nvPicPr>
          <p:cNvPr id="435" name="Google Shape;435;p45"/>
          <p:cNvPicPr preferRelativeResize="0"/>
          <p:nvPr/>
        </p:nvPicPr>
        <p:blipFill rotWithShape="1">
          <a:blip r:embed="rId7">
            <a:alphaModFix/>
          </a:blip>
          <a:srcRect b="0" l="0" r="0" t="0"/>
          <a:stretch/>
        </p:blipFill>
        <p:spPr>
          <a:xfrm>
            <a:off x="595312" y="3494087"/>
            <a:ext cx="4324351" cy="773112"/>
          </a:xfrm>
          <a:prstGeom prst="rect">
            <a:avLst/>
          </a:prstGeom>
          <a:noFill/>
          <a:ln>
            <a:noFill/>
          </a:ln>
        </p:spPr>
      </p:pic>
      <p:pic>
        <p:nvPicPr>
          <p:cNvPr id="436" name="Google Shape;436;p45"/>
          <p:cNvPicPr preferRelativeResize="0"/>
          <p:nvPr/>
        </p:nvPicPr>
        <p:blipFill rotWithShape="1">
          <a:blip r:embed="rId8">
            <a:alphaModFix/>
          </a:blip>
          <a:srcRect b="0" l="0" r="0" t="0"/>
          <a:stretch/>
        </p:blipFill>
        <p:spPr>
          <a:xfrm>
            <a:off x="5861050" y="3324225"/>
            <a:ext cx="2641600" cy="995362"/>
          </a:xfrm>
          <a:prstGeom prst="rect">
            <a:avLst/>
          </a:prstGeom>
          <a:noFill/>
          <a:ln>
            <a:noFill/>
          </a:ln>
        </p:spPr>
      </p:pic>
      <p:sp>
        <p:nvSpPr>
          <p:cNvPr id="437" name="Google Shape;437;p45"/>
          <p:cNvSpPr txBox="1"/>
          <p:nvPr/>
        </p:nvSpPr>
        <p:spPr>
          <a:xfrm>
            <a:off x="5637212" y="4275137"/>
            <a:ext cx="3327300" cy="6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Times New Roman"/>
              <a:buNone/>
            </a:pPr>
            <a:r>
              <a:rPr b="0" i="0" lang="en-US" sz="1100" u="none">
                <a:solidFill>
                  <a:schemeClr val="dk1"/>
                </a:solidFill>
                <a:latin typeface="Times New Roman"/>
                <a:ea typeface="Times New Roman"/>
                <a:cs typeface="Times New Roman"/>
                <a:sym typeface="Times New Roman"/>
              </a:rPr>
              <a:t>Sony Entertainment Television (</a:t>
            </a:r>
            <a:r>
              <a:rPr b="0" i="1" lang="en-US" sz="1100" u="none">
                <a:solidFill>
                  <a:schemeClr val="dk1"/>
                </a:solidFill>
                <a:latin typeface="Times New Roman"/>
                <a:ea typeface="Times New Roman"/>
                <a:cs typeface="Times New Roman"/>
                <a:sym typeface="Times New Roman"/>
              </a:rPr>
              <a:t>SET</a:t>
            </a:r>
            <a:r>
              <a:rPr b="0" i="0" lang="en-US" sz="1100" u="none">
                <a:solidFill>
                  <a:schemeClr val="dk1"/>
                </a:solidFill>
                <a:latin typeface="Times New Roman"/>
                <a:ea typeface="Times New Roman"/>
                <a:cs typeface="Times New Roman"/>
                <a:sym typeface="Times New Roman"/>
              </a:rPr>
              <a:t>) is an </a:t>
            </a:r>
            <a:r>
              <a:rPr b="0" i="1" lang="en-US" sz="1100" u="none">
                <a:solidFill>
                  <a:schemeClr val="dk1"/>
                </a:solidFill>
                <a:latin typeface="Times New Roman"/>
                <a:ea typeface="Times New Roman"/>
                <a:cs typeface="Times New Roman"/>
                <a:sym typeface="Times New Roman"/>
              </a:rPr>
              <a:t>Indian</a:t>
            </a:r>
            <a:r>
              <a:rPr b="0" i="0" lang="en-US" sz="1100" u="none">
                <a:solidFill>
                  <a:schemeClr val="dk1"/>
                </a:solidFill>
                <a:latin typeface="Times New Roman"/>
                <a:ea typeface="Times New Roman"/>
                <a:cs typeface="Times New Roman"/>
                <a:sym typeface="Times New Roman"/>
              </a:rPr>
              <a:t> Hindi-language general entertainment pay television channel, that was launched on 30 September 1995,</a:t>
            </a:r>
            <a:endParaRPr/>
          </a:p>
        </p:txBody>
      </p:sp>
      <p:pic>
        <p:nvPicPr>
          <p:cNvPr id="438" name="Google Shape;438;p45"/>
          <p:cNvPicPr preferRelativeResize="0"/>
          <p:nvPr/>
        </p:nvPicPr>
        <p:blipFill rotWithShape="1">
          <a:blip r:embed="rId9">
            <a:alphaModFix/>
          </a:blip>
          <a:srcRect b="0" l="0" r="0" t="0"/>
          <a:stretch/>
        </p:blipFill>
        <p:spPr>
          <a:xfrm>
            <a:off x="5251450" y="1641475"/>
            <a:ext cx="3413125" cy="1706562"/>
          </a:xfrm>
          <a:prstGeom prst="rect">
            <a:avLst/>
          </a:prstGeom>
          <a:noFill/>
          <a:ln>
            <a:noFill/>
          </a:ln>
        </p:spPr>
      </p:pic>
      <p:pic>
        <p:nvPicPr>
          <p:cNvPr id="439" name="Google Shape;439;p45"/>
          <p:cNvPicPr preferRelativeResize="0"/>
          <p:nvPr/>
        </p:nvPicPr>
        <p:blipFill rotWithShape="1">
          <a:blip r:embed="rId10">
            <a:alphaModFix/>
          </a:blip>
          <a:srcRect b="0" l="0" r="0" t="0"/>
          <a:stretch/>
        </p:blipFill>
        <p:spPr>
          <a:xfrm>
            <a:off x="590550" y="952500"/>
            <a:ext cx="5609836" cy="773125"/>
          </a:xfrm>
          <a:prstGeom prst="rect">
            <a:avLst/>
          </a:prstGeom>
          <a:noFill/>
          <a:ln>
            <a:noFill/>
          </a:ln>
        </p:spPr>
      </p:pic>
      <p:sp>
        <p:nvSpPr>
          <p:cNvPr id="440" name="Google Shape;440;p45"/>
          <p:cNvSpPr txBox="1"/>
          <p:nvPr/>
        </p:nvSpPr>
        <p:spPr>
          <a:xfrm>
            <a:off x="6989762" y="4840287"/>
            <a:ext cx="17271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(Tsvetkova, 2023) </a:t>
            </a:r>
            <a:endParaRP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46"/>
          <p:cNvPicPr preferRelativeResize="0"/>
          <p:nvPr/>
        </p:nvPicPr>
        <p:blipFill rotWithShape="1">
          <a:blip r:embed="rId3">
            <a:alphaModFix/>
          </a:blip>
          <a:srcRect b="0" l="0" r="0" t="0"/>
          <a:stretch/>
        </p:blipFill>
        <p:spPr>
          <a:xfrm>
            <a:off x="198437" y="120650"/>
            <a:ext cx="4837112" cy="917575"/>
          </a:xfrm>
          <a:prstGeom prst="rect">
            <a:avLst/>
          </a:prstGeom>
          <a:noFill/>
          <a:ln>
            <a:noFill/>
          </a:ln>
        </p:spPr>
      </p:pic>
      <p:pic>
        <p:nvPicPr>
          <p:cNvPr id="446" name="Google Shape;446;p46"/>
          <p:cNvPicPr preferRelativeResize="0"/>
          <p:nvPr/>
        </p:nvPicPr>
        <p:blipFill rotWithShape="1">
          <a:blip r:embed="rId4">
            <a:alphaModFix/>
          </a:blip>
          <a:srcRect b="0" l="0" r="0" t="0"/>
          <a:stretch/>
        </p:blipFill>
        <p:spPr>
          <a:xfrm>
            <a:off x="198437" y="1184275"/>
            <a:ext cx="1689100" cy="555625"/>
          </a:xfrm>
          <a:prstGeom prst="rect">
            <a:avLst/>
          </a:prstGeom>
          <a:noFill/>
          <a:ln>
            <a:noFill/>
          </a:ln>
        </p:spPr>
      </p:pic>
      <p:pic>
        <p:nvPicPr>
          <p:cNvPr id="447" name="Google Shape;447;p46"/>
          <p:cNvPicPr preferRelativeResize="0"/>
          <p:nvPr/>
        </p:nvPicPr>
        <p:blipFill rotWithShape="1">
          <a:blip r:embed="rId5">
            <a:alphaModFix/>
          </a:blip>
          <a:srcRect b="0" l="0" r="0" t="0"/>
          <a:stretch/>
        </p:blipFill>
        <p:spPr>
          <a:xfrm>
            <a:off x="1951037" y="1165225"/>
            <a:ext cx="3130550" cy="571500"/>
          </a:xfrm>
          <a:prstGeom prst="rect">
            <a:avLst/>
          </a:prstGeom>
          <a:noFill/>
          <a:ln>
            <a:noFill/>
          </a:ln>
        </p:spPr>
      </p:pic>
      <p:pic>
        <p:nvPicPr>
          <p:cNvPr id="448" name="Google Shape;448;p46"/>
          <p:cNvPicPr preferRelativeResize="0"/>
          <p:nvPr/>
        </p:nvPicPr>
        <p:blipFill rotWithShape="1">
          <a:blip r:embed="rId6">
            <a:alphaModFix/>
          </a:blip>
          <a:srcRect b="0" l="0" r="0" t="0"/>
          <a:stretch/>
        </p:blipFill>
        <p:spPr>
          <a:xfrm>
            <a:off x="539750" y="1890712"/>
            <a:ext cx="1584325" cy="538162"/>
          </a:xfrm>
          <a:prstGeom prst="rect">
            <a:avLst/>
          </a:prstGeom>
          <a:noFill/>
          <a:ln>
            <a:noFill/>
          </a:ln>
        </p:spPr>
      </p:pic>
      <p:pic>
        <p:nvPicPr>
          <p:cNvPr id="449" name="Google Shape;449;p46"/>
          <p:cNvPicPr preferRelativeResize="0"/>
          <p:nvPr/>
        </p:nvPicPr>
        <p:blipFill rotWithShape="1">
          <a:blip r:embed="rId7">
            <a:alphaModFix/>
          </a:blip>
          <a:srcRect b="0" l="0" r="0" t="0"/>
          <a:stretch/>
        </p:blipFill>
        <p:spPr>
          <a:xfrm>
            <a:off x="1016000" y="2635250"/>
            <a:ext cx="2763837" cy="2173287"/>
          </a:xfrm>
          <a:prstGeom prst="rect">
            <a:avLst/>
          </a:prstGeom>
          <a:noFill/>
          <a:ln>
            <a:noFill/>
          </a:ln>
        </p:spPr>
      </p:pic>
      <p:pic>
        <p:nvPicPr>
          <p:cNvPr id="450" name="Google Shape;450;p46"/>
          <p:cNvPicPr preferRelativeResize="0"/>
          <p:nvPr/>
        </p:nvPicPr>
        <p:blipFill rotWithShape="1">
          <a:blip r:embed="rId8">
            <a:alphaModFix/>
          </a:blip>
          <a:srcRect b="0" l="0" r="0" t="0"/>
          <a:stretch/>
        </p:blipFill>
        <p:spPr>
          <a:xfrm>
            <a:off x="5435600" y="223837"/>
            <a:ext cx="3552825" cy="4497387"/>
          </a:xfrm>
          <a:prstGeom prst="rect">
            <a:avLst/>
          </a:prstGeom>
          <a:noFill/>
          <a:ln>
            <a:noFill/>
          </a:ln>
        </p:spPr>
      </p:pic>
      <p:sp>
        <p:nvSpPr>
          <p:cNvPr id="451" name="Google Shape;451;p46"/>
          <p:cNvSpPr txBox="1"/>
          <p:nvPr/>
        </p:nvSpPr>
        <p:spPr>
          <a:xfrm>
            <a:off x="2597150" y="2000250"/>
            <a:ext cx="2106612" cy="3381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(Berg &amp; Brown, 2020).</a:t>
            </a:r>
            <a:endParaRPr/>
          </a:p>
        </p:txBody>
      </p:sp>
      <p:sp>
        <p:nvSpPr>
          <p:cNvPr id="452" name="Google Shape;452;p46"/>
          <p:cNvSpPr txBox="1"/>
          <p:nvPr/>
        </p:nvSpPr>
        <p:spPr>
          <a:xfrm>
            <a:off x="3043237" y="4700587"/>
            <a:ext cx="1257300" cy="3397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(Desk, 2023)</a:t>
            </a:r>
            <a:endParaRPr/>
          </a:p>
        </p:txBody>
      </p:sp>
      <p:sp>
        <p:nvSpPr>
          <p:cNvPr id="453" name="Google Shape;453;p46"/>
          <p:cNvSpPr txBox="1"/>
          <p:nvPr/>
        </p:nvSpPr>
        <p:spPr>
          <a:xfrm>
            <a:off x="7212012" y="4752975"/>
            <a:ext cx="1557337" cy="3397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(Johnson, 2023) </a:t>
            </a:r>
            <a:endParaRP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47"/>
          <p:cNvPicPr preferRelativeResize="0"/>
          <p:nvPr/>
        </p:nvPicPr>
        <p:blipFill rotWithShape="1">
          <a:blip r:embed="rId3">
            <a:alphaModFix/>
          </a:blip>
          <a:srcRect b="0" l="0" r="0" t="0"/>
          <a:stretch/>
        </p:blipFill>
        <p:spPr>
          <a:xfrm>
            <a:off x="179387" y="987425"/>
            <a:ext cx="4311650" cy="3600450"/>
          </a:xfrm>
          <a:prstGeom prst="rect">
            <a:avLst/>
          </a:prstGeom>
          <a:noFill/>
          <a:ln>
            <a:noFill/>
          </a:ln>
        </p:spPr>
      </p:pic>
      <p:pic>
        <p:nvPicPr>
          <p:cNvPr id="459" name="Google Shape;459;p47"/>
          <p:cNvPicPr preferRelativeResize="0"/>
          <p:nvPr/>
        </p:nvPicPr>
        <p:blipFill rotWithShape="1">
          <a:blip r:embed="rId4">
            <a:alphaModFix/>
          </a:blip>
          <a:srcRect b="0" l="0" r="0" t="0"/>
          <a:stretch/>
        </p:blipFill>
        <p:spPr>
          <a:xfrm>
            <a:off x="4662487" y="1131887"/>
            <a:ext cx="4332287" cy="2632075"/>
          </a:xfrm>
          <a:prstGeom prst="rect">
            <a:avLst/>
          </a:prstGeom>
          <a:noFill/>
          <a:ln>
            <a:noFill/>
          </a:ln>
        </p:spPr>
      </p:pic>
      <p:sp>
        <p:nvSpPr>
          <p:cNvPr id="460" name="Google Shape;460;p47"/>
          <p:cNvSpPr txBox="1"/>
          <p:nvPr/>
        </p:nvSpPr>
        <p:spPr>
          <a:xfrm>
            <a:off x="3463925" y="4587875"/>
            <a:ext cx="5530850" cy="3381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Calibri"/>
              <a:buNone/>
            </a:pPr>
            <a:r>
              <a:rPr b="0" i="0" lang="en-US" sz="1600" u="sng">
                <a:solidFill>
                  <a:schemeClr val="dk1"/>
                </a:solidFill>
                <a:latin typeface="Calibri"/>
                <a:ea typeface="Calibri"/>
                <a:cs typeface="Calibri"/>
                <a:sym typeface="Calibri"/>
                <a:hlinkClick r:id="rId5">
                  <a:extLst>
                    <a:ext uri="{A12FA001-AC4F-418D-AE19-62706E023703}">
                      <ahyp:hlinkClr val="tx"/>
                    </a:ext>
                  </a:extLst>
                </a:hlinkClick>
              </a:rPr>
              <a:t>https://www.youtube.com/intl/ALL_lv/howyoutubeworks/</a:t>
            </a:r>
            <a:r>
              <a:rPr b="0" i="0" lang="en-US" sz="1600" u="none">
                <a:solidFill>
                  <a:schemeClr val="dk1"/>
                </a:solidFill>
                <a:latin typeface="Times New Roman"/>
                <a:ea typeface="Times New Roman"/>
                <a:cs typeface="Times New Roman"/>
                <a:sym typeface="Times New Roman"/>
              </a:rPr>
              <a:t>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48"/>
          <p:cNvSpPr txBox="1"/>
          <p:nvPr/>
        </p:nvSpPr>
        <p:spPr>
          <a:xfrm>
            <a:off x="468325" y="219062"/>
            <a:ext cx="5940300" cy="534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2060"/>
              </a:buClr>
              <a:buSzPts val="2800"/>
              <a:buFont typeface="Times New Roman"/>
              <a:buNone/>
            </a:pPr>
            <a:r>
              <a:rPr i="0" lang="en-US" sz="2800" u="none">
                <a:solidFill>
                  <a:schemeClr val="accent1"/>
                </a:solidFill>
              </a:rPr>
              <a:t>Galvenās </a:t>
            </a:r>
            <a:r>
              <a:rPr i="1" lang="en-US" sz="2800" u="none">
                <a:solidFill>
                  <a:schemeClr val="accent1"/>
                </a:solidFill>
              </a:rPr>
              <a:t>Youtube</a:t>
            </a:r>
            <a:r>
              <a:rPr i="0" lang="en-US" sz="2800" u="none">
                <a:solidFill>
                  <a:schemeClr val="accent1"/>
                </a:solidFill>
              </a:rPr>
              <a:t> priekšrocības</a:t>
            </a:r>
            <a:endParaRPr>
              <a:solidFill>
                <a:schemeClr val="accent1"/>
              </a:solidFill>
            </a:endParaRPr>
          </a:p>
        </p:txBody>
      </p:sp>
      <p:sp>
        <p:nvSpPr>
          <p:cNvPr id="466" name="Google Shape;466;p48"/>
          <p:cNvSpPr txBox="1"/>
          <p:nvPr/>
        </p:nvSpPr>
        <p:spPr>
          <a:xfrm>
            <a:off x="323850" y="982662"/>
            <a:ext cx="8640900" cy="35982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Arial"/>
              <a:buChar char="•"/>
            </a:pPr>
            <a:r>
              <a:rPr b="1" i="0" lang="en-US" sz="1400" u="none">
                <a:solidFill>
                  <a:schemeClr val="dk1"/>
                </a:solidFill>
                <a:latin typeface="Times New Roman"/>
                <a:ea typeface="Times New Roman"/>
                <a:cs typeface="Times New Roman"/>
                <a:sym typeface="Times New Roman"/>
              </a:rPr>
              <a:t>Sasniedzamība </a:t>
            </a:r>
            <a:r>
              <a:rPr b="0" i="0" lang="en-US" sz="1400" u="none">
                <a:solidFill>
                  <a:schemeClr val="dk1"/>
                </a:solidFill>
                <a:latin typeface="Times New Roman"/>
                <a:ea typeface="Times New Roman"/>
                <a:cs typeface="Times New Roman"/>
                <a:sym typeface="Times New Roman"/>
              </a:rPr>
              <a:t>(lietotāju skaits)</a:t>
            </a:r>
            <a:endParaRPr/>
          </a:p>
          <a:p>
            <a:pPr indent="-285750" lvl="0" marL="285750" marR="0" rtl="0" algn="l">
              <a:lnSpc>
                <a:spcPct val="107000"/>
              </a:lnSpc>
              <a:spcBef>
                <a:spcPts val="400"/>
              </a:spcBef>
              <a:spcAft>
                <a:spcPts val="0"/>
              </a:spcAft>
              <a:buClr>
                <a:schemeClr val="dk1"/>
              </a:buClr>
              <a:buSzPts val="1400"/>
              <a:buFont typeface="Arial"/>
              <a:buChar char="•"/>
            </a:pPr>
            <a:r>
              <a:rPr b="1" i="0" lang="en-US" sz="1400" u="none">
                <a:solidFill>
                  <a:schemeClr val="dk1"/>
                </a:solidFill>
                <a:latin typeface="Times New Roman"/>
                <a:ea typeface="Times New Roman"/>
                <a:cs typeface="Times New Roman"/>
                <a:sym typeface="Times New Roman"/>
              </a:rPr>
              <a:t>Iespēja atlasīt un sasniegt noteiktu mērķauditoriju</a:t>
            </a:r>
            <a:endParaRPr/>
          </a:p>
          <a:p>
            <a:pPr indent="-285750" lvl="0" marL="285750" marR="0" rtl="0" algn="l">
              <a:lnSpc>
                <a:spcPct val="107000"/>
              </a:lnSpc>
              <a:spcBef>
                <a:spcPts val="400"/>
              </a:spcBef>
              <a:spcAft>
                <a:spcPts val="0"/>
              </a:spcAft>
              <a:buClr>
                <a:schemeClr val="dk1"/>
              </a:buClr>
              <a:buSzPts val="1400"/>
              <a:buFont typeface="Arial"/>
              <a:buChar char="•"/>
            </a:pPr>
            <a:r>
              <a:rPr b="1" i="0" lang="en-US" sz="1400" u="none">
                <a:solidFill>
                  <a:schemeClr val="dk1"/>
                </a:solidFill>
                <a:latin typeface="Times New Roman"/>
                <a:ea typeface="Times New Roman"/>
                <a:cs typeface="Times New Roman"/>
                <a:sym typeface="Times New Roman"/>
              </a:rPr>
              <a:t>Video - efektīvākais informācijas nodošanai - </a:t>
            </a:r>
            <a:r>
              <a:rPr b="0" i="0" lang="en-US" sz="1400" u="none">
                <a:solidFill>
                  <a:schemeClr val="dk1"/>
                </a:solidFill>
                <a:latin typeface="Times New Roman"/>
                <a:ea typeface="Times New Roman"/>
                <a:cs typeface="Times New Roman"/>
                <a:sym typeface="Times New Roman"/>
              </a:rPr>
              <a:t>jau vairākus gadus tieši video ir interneta lietotāju visiecienītākais informācijas saņemšanas formāts. Video reklāmas klipi palīdz viegli informatīvi ietilpīgākas ziņas vai detalizētāk paskaidrot preces vai pakalpojuma priekšrocības, ko grūtāk izdarīt baneru reklāmās.</a:t>
            </a:r>
            <a:endParaRPr b="0" i="0" sz="1400" u="none">
              <a:solidFill>
                <a:schemeClr val="dk1"/>
              </a:solidFill>
              <a:latin typeface="Times New Roman"/>
              <a:ea typeface="Times New Roman"/>
              <a:cs typeface="Times New Roman"/>
              <a:sym typeface="Times New Roman"/>
            </a:endParaRPr>
          </a:p>
          <a:p>
            <a:pPr indent="-285750" lvl="0" marL="285750" marR="0" rtl="0" algn="l">
              <a:lnSpc>
                <a:spcPct val="107000"/>
              </a:lnSpc>
              <a:spcBef>
                <a:spcPts val="400"/>
              </a:spcBef>
              <a:spcAft>
                <a:spcPts val="0"/>
              </a:spcAft>
              <a:buClr>
                <a:schemeClr val="dk1"/>
              </a:buClr>
              <a:buSzPts val="1400"/>
              <a:buFont typeface="Arial"/>
              <a:buChar char="•"/>
            </a:pPr>
            <a:r>
              <a:rPr b="1" i="0" lang="en-US" sz="1400" u="none">
                <a:solidFill>
                  <a:schemeClr val="dk1"/>
                </a:solidFill>
                <a:latin typeface="Times New Roman"/>
                <a:ea typeface="Times New Roman"/>
                <a:cs typeface="Times New Roman"/>
                <a:sym typeface="Times New Roman"/>
              </a:rPr>
              <a:t>Ar video reklāmu ir visērtāk dalīties - </a:t>
            </a:r>
            <a:r>
              <a:rPr b="0" i="0" lang="en-US" sz="1400" u="none">
                <a:solidFill>
                  <a:schemeClr val="dk1"/>
                </a:solidFill>
                <a:latin typeface="Times New Roman"/>
                <a:ea typeface="Times New Roman"/>
                <a:cs typeface="Times New Roman"/>
                <a:sym typeface="Times New Roman"/>
              </a:rPr>
              <a:t>interneta lietotāji reti dalās ar teksta reklāmām vai baneriem - tas ir neērti un lielākoties arī saturs  nav šo pūļu vērts. Savukārt ar interesantu vai smieklīgu video reklāmu dalīties publiski vai pārsūtīt citiem potenciālajiem interesentiem ir daudz vieglāk.</a:t>
            </a:r>
            <a:endParaRPr b="0" i="0" sz="1400" u="none">
              <a:solidFill>
                <a:schemeClr val="dk1"/>
              </a:solidFill>
              <a:latin typeface="Times New Roman"/>
              <a:ea typeface="Times New Roman"/>
              <a:cs typeface="Times New Roman"/>
              <a:sym typeface="Times New Roman"/>
            </a:endParaRPr>
          </a:p>
          <a:p>
            <a:pPr indent="-285750" lvl="0" marL="285750" marR="0" rtl="0" algn="l">
              <a:lnSpc>
                <a:spcPct val="107000"/>
              </a:lnSpc>
              <a:spcBef>
                <a:spcPts val="600"/>
              </a:spcBef>
              <a:spcAft>
                <a:spcPts val="0"/>
              </a:spcAft>
              <a:buClr>
                <a:schemeClr val="dk1"/>
              </a:buClr>
              <a:buSzPts val="1400"/>
              <a:buFont typeface="Arial"/>
              <a:buChar char="•"/>
            </a:pPr>
            <a:r>
              <a:rPr b="1" i="0" lang="en-US" sz="1400" u="none">
                <a:solidFill>
                  <a:schemeClr val="dk1"/>
                </a:solidFill>
                <a:latin typeface="Times New Roman"/>
                <a:ea typeface="Times New Roman"/>
                <a:cs typeface="Times New Roman"/>
                <a:sym typeface="Times New Roman"/>
              </a:rPr>
              <a:t>Rādi daudziem, maksā tikai par tiem, kuri reaģē / Izmantojiet izmaksu efektīvas reklāmas - </a:t>
            </a:r>
            <a:r>
              <a:rPr b="0" i="0" lang="en-US" sz="1400" u="none">
                <a:solidFill>
                  <a:schemeClr val="dk1"/>
                </a:solidFill>
                <a:latin typeface="Times New Roman"/>
                <a:ea typeface="Times New Roman"/>
                <a:cs typeface="Times New Roman"/>
                <a:sym typeface="Times New Roman"/>
              </a:rPr>
              <a:t>Youtube reklāmu apmaksas modelis ļauj jūsu klipus atrādīt ļoti plašai, pēc interesēm un citiem parametriem atlasītai auditorijai, maksājot tikai par tiem lietotājiem, kuri reklāmu noskatījušies līdz galam, vai arī apliecinājuši savu interesi uz tās noklikšķinot un parejot uz jūsu mājaslapu.</a:t>
            </a:r>
            <a:endParaRPr/>
          </a:p>
          <a:p>
            <a:pPr indent="-285750" lvl="0" marL="285750" marR="0" rtl="0" algn="l">
              <a:lnSpc>
                <a:spcPct val="107000"/>
              </a:lnSpc>
              <a:spcBef>
                <a:spcPts val="600"/>
              </a:spcBef>
              <a:spcAft>
                <a:spcPts val="0"/>
              </a:spcAft>
              <a:buClr>
                <a:schemeClr val="dk1"/>
              </a:buClr>
              <a:buSzPts val="1400"/>
              <a:buFont typeface="Arial"/>
              <a:buChar char="•"/>
            </a:pPr>
            <a:r>
              <a:rPr b="1" i="0" lang="en-US" sz="1400" u="none">
                <a:solidFill>
                  <a:schemeClr val="dk1"/>
                </a:solidFill>
                <a:latin typeface="Times New Roman"/>
                <a:ea typeface="Times New Roman"/>
                <a:cs typeface="Times New Roman"/>
                <a:sym typeface="Times New Roman"/>
              </a:rPr>
              <a:t>Padziļināta reklāmu analīze </a:t>
            </a:r>
            <a:r>
              <a:rPr b="0" i="0" lang="en-US" sz="1400" u="none">
                <a:solidFill>
                  <a:schemeClr val="dk1"/>
                </a:solidFill>
                <a:latin typeface="Times New Roman"/>
                <a:ea typeface="Times New Roman"/>
                <a:cs typeface="Times New Roman"/>
                <a:sym typeface="Times New Roman"/>
              </a:rPr>
              <a:t>- atšķirībā no TV reklāmas, YouTube piedāvā plašākas analīzes iespējas ar Google AdWords, Google Analytics un YouTube Analytics rīkiem. </a:t>
            </a:r>
            <a:endParaRPr/>
          </a:p>
        </p:txBody>
      </p:sp>
      <p:sp>
        <p:nvSpPr>
          <p:cNvPr id="467" name="Google Shape;467;p48"/>
          <p:cNvSpPr txBox="1"/>
          <p:nvPr/>
        </p:nvSpPr>
        <p:spPr>
          <a:xfrm>
            <a:off x="269875" y="4659312"/>
            <a:ext cx="8748712" cy="357187"/>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563C1"/>
              </a:buClr>
              <a:buSzPts val="1600"/>
              <a:buFont typeface="Calibri"/>
              <a:buNone/>
            </a:pPr>
            <a:r>
              <a:rPr b="0" i="0" lang="en-US" sz="1600" u="sng">
                <a:solidFill>
                  <a:srgbClr val="0563C1"/>
                </a:solidFill>
                <a:latin typeface="Calibri"/>
                <a:ea typeface="Calibri"/>
                <a:cs typeface="Calibri"/>
                <a:sym typeface="Calibri"/>
                <a:hlinkClick r:id="rId3">
                  <a:extLst>
                    <a:ext uri="{A12FA001-AC4F-418D-AE19-62706E023703}">
                      <ahyp:hlinkClr val="tx"/>
                    </a:ext>
                  </a:extLst>
                </a:hlinkClick>
              </a:rPr>
              <a:t>https://imarketings.lv/5-iemesli-kapec-jaizmanto-youtube-reklamu-klientu-piesaistisanai-youtube-vs-tv/</a:t>
            </a:r>
            <a:r>
              <a:rPr b="0" i="0" lang="en-US" sz="1600" u="none">
                <a:solidFill>
                  <a:schemeClr val="dk1"/>
                </a:solidFill>
                <a:latin typeface="Times New Roman"/>
                <a:ea typeface="Times New Roman"/>
                <a:cs typeface="Times New Roman"/>
                <a:sym typeface="Times New Roman"/>
              </a:rPr>
              <a:t>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49"/>
          <p:cNvSpPr txBox="1"/>
          <p:nvPr/>
        </p:nvSpPr>
        <p:spPr>
          <a:xfrm>
            <a:off x="504825" y="425550"/>
            <a:ext cx="7766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Times New Roman"/>
              <a:buNone/>
            </a:pPr>
            <a:r>
              <a:rPr i="0" lang="en-US" sz="2800" u="none">
                <a:solidFill>
                  <a:schemeClr val="accent1"/>
                </a:solidFill>
              </a:rPr>
              <a:t>Kā izveidot </a:t>
            </a:r>
            <a:r>
              <a:rPr i="1" lang="en-US" sz="2800" u="none">
                <a:solidFill>
                  <a:schemeClr val="accent1"/>
                </a:solidFill>
              </a:rPr>
              <a:t>YouTube</a:t>
            </a:r>
            <a:r>
              <a:rPr i="0" lang="en-US" sz="2800" u="none">
                <a:solidFill>
                  <a:schemeClr val="accent1"/>
                </a:solidFill>
              </a:rPr>
              <a:t> kanālu savam zīmolam</a:t>
            </a:r>
            <a:endParaRPr>
              <a:solidFill>
                <a:schemeClr val="accent1"/>
              </a:solidFill>
            </a:endParaRPr>
          </a:p>
        </p:txBody>
      </p:sp>
      <p:sp>
        <p:nvSpPr>
          <p:cNvPr id="473" name="Google Shape;473;p49"/>
          <p:cNvSpPr txBox="1"/>
          <p:nvPr/>
        </p:nvSpPr>
        <p:spPr>
          <a:xfrm>
            <a:off x="504837" y="1415912"/>
            <a:ext cx="4897500" cy="24474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1800"/>
              <a:buFont typeface="Arial"/>
              <a:buChar char="•"/>
            </a:pPr>
            <a:r>
              <a:rPr b="0" i="0" lang="en-US" sz="1800">
                <a:solidFill>
                  <a:schemeClr val="dk1"/>
                </a:solidFill>
                <a:uFill>
                  <a:noFill/>
                </a:uFill>
                <a:latin typeface="Calibri"/>
                <a:ea typeface="Calibri"/>
                <a:cs typeface="Calibri"/>
                <a:sym typeface="Calibri"/>
                <a:hlinkClick r:id="rId3">
                  <a:extLst>
                    <a:ext uri="{A12FA001-AC4F-418D-AE19-62706E023703}">
                      <ahyp:hlinkClr val="tx"/>
                    </a:ext>
                  </a:extLst>
                </a:hlinkClick>
              </a:rPr>
              <a:t>Pierakstieties </a:t>
            </a:r>
            <a:r>
              <a:rPr b="0" i="1" lang="en-US" sz="1800">
                <a:solidFill>
                  <a:schemeClr val="dk1"/>
                </a:solidFill>
                <a:uFill>
                  <a:noFill/>
                </a:uFill>
                <a:latin typeface="Calibri"/>
                <a:ea typeface="Calibri"/>
                <a:cs typeface="Calibri"/>
                <a:sym typeface="Calibri"/>
                <a:hlinkClick r:id="rId4">
                  <a:extLst>
                    <a:ext uri="{A12FA001-AC4F-418D-AE19-62706E023703}">
                      <ahyp:hlinkClr val="tx"/>
                    </a:ext>
                  </a:extLst>
                </a:hlinkClick>
              </a:rPr>
              <a:t>Google </a:t>
            </a:r>
            <a:r>
              <a:rPr b="0" i="0" lang="en-US" sz="1800">
                <a:solidFill>
                  <a:schemeClr val="dk1"/>
                </a:solidFill>
                <a:uFill>
                  <a:noFill/>
                </a:uFill>
                <a:latin typeface="Calibri"/>
                <a:ea typeface="Calibri"/>
                <a:cs typeface="Calibri"/>
                <a:sym typeface="Calibri"/>
                <a:hlinkClick r:id="rId5">
                  <a:extLst>
                    <a:ext uri="{A12FA001-AC4F-418D-AE19-62706E023703}">
                      <ahyp:hlinkClr val="tx"/>
                    </a:ext>
                  </a:extLst>
                </a:hlinkClick>
              </a:rPr>
              <a:t>kontā</a:t>
            </a:r>
            <a:endParaRPr b="0" i="0" sz="1800">
              <a:solidFill>
                <a:schemeClr val="dk1"/>
              </a:solidFill>
              <a:latin typeface="Times New Roman"/>
              <a:ea typeface="Times New Roman"/>
              <a:cs typeface="Times New Roman"/>
              <a:sym typeface="Times New Roman"/>
            </a:endParaRPr>
          </a:p>
          <a:p>
            <a:pPr indent="-285750" lvl="0" marL="285750" marR="0" rtl="0" algn="l">
              <a:lnSpc>
                <a:spcPct val="150000"/>
              </a:lnSpc>
              <a:spcBef>
                <a:spcPts val="0"/>
              </a:spcBef>
              <a:spcAft>
                <a:spcPts val="0"/>
              </a:spcAft>
              <a:buClr>
                <a:schemeClr val="dk1"/>
              </a:buClr>
              <a:buSzPts val="1800"/>
              <a:buFont typeface="Arial"/>
              <a:buChar char="•"/>
            </a:pPr>
            <a:r>
              <a:rPr b="0" i="0" lang="en-US" sz="1800">
                <a:solidFill>
                  <a:schemeClr val="dk1"/>
                </a:solidFill>
                <a:uFill>
                  <a:noFill/>
                </a:uFill>
                <a:latin typeface="Calibri"/>
                <a:ea typeface="Calibri"/>
                <a:cs typeface="Calibri"/>
                <a:sym typeface="Calibri"/>
                <a:hlinkClick r:id="rId6">
                  <a:extLst>
                    <a:ext uri="{A12FA001-AC4F-418D-AE19-62706E023703}">
                      <ahyp:hlinkClr val="tx"/>
                    </a:ext>
                  </a:extLst>
                </a:hlinkClick>
              </a:rPr>
              <a:t>Izveidojiet jaunu </a:t>
            </a:r>
            <a:r>
              <a:rPr b="0" i="1" lang="en-US" sz="1800">
                <a:solidFill>
                  <a:schemeClr val="dk1"/>
                </a:solidFill>
                <a:uFill>
                  <a:noFill/>
                </a:uFill>
                <a:latin typeface="Calibri"/>
                <a:ea typeface="Calibri"/>
                <a:cs typeface="Calibri"/>
                <a:sym typeface="Calibri"/>
                <a:hlinkClick r:id="rId7">
                  <a:extLst>
                    <a:ext uri="{A12FA001-AC4F-418D-AE19-62706E023703}">
                      <ahyp:hlinkClr val="tx"/>
                    </a:ext>
                  </a:extLst>
                </a:hlinkClick>
              </a:rPr>
              <a:t>YouTube</a:t>
            </a:r>
            <a:r>
              <a:rPr b="0" i="0" lang="en-US" sz="1800">
                <a:solidFill>
                  <a:schemeClr val="dk1"/>
                </a:solidFill>
                <a:uFill>
                  <a:noFill/>
                </a:uFill>
                <a:latin typeface="Calibri"/>
                <a:ea typeface="Calibri"/>
                <a:cs typeface="Calibri"/>
                <a:sym typeface="Calibri"/>
                <a:hlinkClick r:id="rId8">
                  <a:extLst>
                    <a:ext uri="{A12FA001-AC4F-418D-AE19-62706E023703}">
                      <ahyp:hlinkClr val="tx"/>
                    </a:ext>
                  </a:extLst>
                </a:hlinkClick>
              </a:rPr>
              <a:t> kanālu</a:t>
            </a:r>
            <a:endParaRPr b="0" i="0" sz="1800">
              <a:solidFill>
                <a:schemeClr val="dk1"/>
              </a:solidFill>
              <a:latin typeface="Times New Roman"/>
              <a:ea typeface="Times New Roman"/>
              <a:cs typeface="Times New Roman"/>
              <a:sym typeface="Times New Roman"/>
            </a:endParaRPr>
          </a:p>
          <a:p>
            <a:pPr indent="-285750" lvl="0" marL="285750" marR="0" rtl="0" algn="l">
              <a:lnSpc>
                <a:spcPct val="150000"/>
              </a:lnSpc>
              <a:spcBef>
                <a:spcPts val="0"/>
              </a:spcBef>
              <a:spcAft>
                <a:spcPts val="0"/>
              </a:spcAft>
              <a:buClr>
                <a:schemeClr val="dk1"/>
              </a:buClr>
              <a:buSzPts val="1800"/>
              <a:buFont typeface="Arial"/>
              <a:buChar char="•"/>
            </a:pPr>
            <a:r>
              <a:rPr b="0" i="0" lang="en-US" sz="1800">
                <a:solidFill>
                  <a:schemeClr val="dk1"/>
                </a:solidFill>
                <a:uFill>
                  <a:noFill/>
                </a:uFill>
                <a:latin typeface="Calibri"/>
                <a:ea typeface="Calibri"/>
                <a:cs typeface="Calibri"/>
                <a:sym typeface="Calibri"/>
                <a:hlinkClick r:id="rId9">
                  <a:extLst>
                    <a:ext uri="{A12FA001-AC4F-418D-AE19-62706E023703}">
                      <ahyp:hlinkClr val="tx"/>
                    </a:ext>
                  </a:extLst>
                </a:hlinkClick>
              </a:rPr>
              <a:t>Pielāgojiet sava kanāla izkārtojumu</a:t>
            </a:r>
            <a:endParaRPr b="0" i="0" sz="1800">
              <a:solidFill>
                <a:schemeClr val="dk1"/>
              </a:solidFill>
              <a:latin typeface="Times New Roman"/>
              <a:ea typeface="Times New Roman"/>
              <a:cs typeface="Times New Roman"/>
              <a:sym typeface="Times New Roman"/>
            </a:endParaRPr>
          </a:p>
          <a:p>
            <a:pPr indent="-285750" lvl="0" marL="285750" marR="0" rtl="0" algn="l">
              <a:lnSpc>
                <a:spcPct val="150000"/>
              </a:lnSpc>
              <a:spcBef>
                <a:spcPts val="0"/>
              </a:spcBef>
              <a:spcAft>
                <a:spcPts val="0"/>
              </a:spcAft>
              <a:buClr>
                <a:schemeClr val="dk1"/>
              </a:buClr>
              <a:buSzPts val="1800"/>
              <a:buFont typeface="Arial"/>
              <a:buChar char="•"/>
            </a:pPr>
            <a:r>
              <a:rPr b="0" i="0" lang="en-US" sz="1800">
                <a:solidFill>
                  <a:schemeClr val="dk1"/>
                </a:solidFill>
                <a:uFill>
                  <a:noFill/>
                </a:uFill>
                <a:latin typeface="Calibri"/>
                <a:ea typeface="Calibri"/>
                <a:cs typeface="Calibri"/>
                <a:sym typeface="Calibri"/>
                <a:hlinkClick r:id="rId10">
                  <a:extLst>
                    <a:ext uri="{A12FA001-AC4F-418D-AE19-62706E023703}">
                      <ahyp:hlinkClr val="tx"/>
                    </a:ext>
                  </a:extLst>
                </a:hlinkClick>
              </a:rPr>
              <a:t>Pielāgojiet sava kanāla zīmolu</a:t>
            </a:r>
            <a:endParaRPr b="0" i="0" sz="1800">
              <a:solidFill>
                <a:schemeClr val="dk1"/>
              </a:solidFill>
              <a:latin typeface="Times New Roman"/>
              <a:ea typeface="Times New Roman"/>
              <a:cs typeface="Times New Roman"/>
              <a:sym typeface="Times New Roman"/>
            </a:endParaRPr>
          </a:p>
          <a:p>
            <a:pPr indent="-285750" lvl="0" marL="285750" marR="0" rtl="0" algn="l">
              <a:lnSpc>
                <a:spcPct val="150000"/>
              </a:lnSpc>
              <a:spcBef>
                <a:spcPts val="0"/>
              </a:spcBef>
              <a:spcAft>
                <a:spcPts val="0"/>
              </a:spcAft>
              <a:buClr>
                <a:schemeClr val="dk1"/>
              </a:buClr>
              <a:buSzPts val="1800"/>
              <a:buFont typeface="Arial"/>
              <a:buChar char="•"/>
            </a:pPr>
            <a:r>
              <a:rPr b="0" i="0" lang="en-US" sz="1800">
                <a:solidFill>
                  <a:schemeClr val="dk1"/>
                </a:solidFill>
                <a:uFill>
                  <a:noFill/>
                </a:uFill>
                <a:latin typeface="Calibri"/>
                <a:ea typeface="Calibri"/>
                <a:cs typeface="Calibri"/>
                <a:sym typeface="Calibri"/>
                <a:hlinkClick r:id="rId11">
                  <a:extLst>
                    <a:ext uri="{A12FA001-AC4F-418D-AE19-62706E023703}">
                      <ahyp:hlinkClr val="tx"/>
                    </a:ext>
                  </a:extLst>
                </a:hlinkClick>
              </a:rPr>
              <a:t>Pielāgojiet sava kanāla pamatinformāciju</a:t>
            </a:r>
            <a:endParaRPr b="0" i="0" sz="1800">
              <a:solidFill>
                <a:schemeClr val="dk1"/>
              </a:solidFill>
              <a:latin typeface="Times New Roman"/>
              <a:ea typeface="Times New Roman"/>
              <a:cs typeface="Times New Roman"/>
              <a:sym typeface="Times New Roman"/>
            </a:endParaRPr>
          </a:p>
          <a:p>
            <a:pPr indent="-285750" lvl="0" marL="285750" marR="0" rtl="0" algn="l">
              <a:lnSpc>
                <a:spcPct val="150000"/>
              </a:lnSpc>
              <a:spcBef>
                <a:spcPts val="0"/>
              </a:spcBef>
              <a:spcAft>
                <a:spcPts val="0"/>
              </a:spcAft>
              <a:buClr>
                <a:schemeClr val="dk1"/>
              </a:buClr>
              <a:buSzPts val="1800"/>
              <a:buFont typeface="Arial"/>
              <a:buChar char="•"/>
            </a:pPr>
            <a:r>
              <a:rPr b="0" i="0" lang="en-US" sz="1800">
                <a:solidFill>
                  <a:schemeClr val="dk1"/>
                </a:solidFill>
                <a:uFill>
                  <a:noFill/>
                </a:uFill>
                <a:latin typeface="Calibri"/>
                <a:ea typeface="Calibri"/>
                <a:cs typeface="Calibri"/>
                <a:sym typeface="Calibri"/>
                <a:hlinkClick r:id="rId12">
                  <a:extLst>
                    <a:ext uri="{A12FA001-AC4F-418D-AE19-62706E023703}">
                      <ahyp:hlinkClr val="tx"/>
                    </a:ext>
                  </a:extLst>
                </a:hlinkClick>
              </a:rPr>
              <a:t>Kā izveidot </a:t>
            </a:r>
            <a:r>
              <a:rPr b="0" i="1" lang="en-US" sz="1800">
                <a:solidFill>
                  <a:schemeClr val="dk1"/>
                </a:solidFill>
                <a:uFill>
                  <a:noFill/>
                </a:uFill>
                <a:latin typeface="Calibri"/>
                <a:ea typeface="Calibri"/>
                <a:cs typeface="Calibri"/>
                <a:sym typeface="Calibri"/>
                <a:hlinkClick r:id="rId13">
                  <a:extLst>
                    <a:ext uri="{A12FA001-AC4F-418D-AE19-62706E023703}">
                      <ahyp:hlinkClr val="tx"/>
                    </a:ext>
                  </a:extLst>
                </a:hlinkClick>
              </a:rPr>
              <a:t>YouTube</a:t>
            </a:r>
            <a:r>
              <a:rPr b="0" i="0" lang="en-US" sz="1800">
                <a:solidFill>
                  <a:schemeClr val="dk1"/>
                </a:solidFill>
                <a:uFill>
                  <a:noFill/>
                </a:uFill>
                <a:latin typeface="Calibri"/>
                <a:ea typeface="Calibri"/>
                <a:cs typeface="Calibri"/>
                <a:sym typeface="Calibri"/>
                <a:hlinkClick r:id="rId14">
                  <a:extLst>
                    <a:ext uri="{A12FA001-AC4F-418D-AE19-62706E023703}">
                      <ahyp:hlinkClr val="tx"/>
                    </a:ext>
                  </a:extLst>
                </a:hlinkClick>
              </a:rPr>
              <a:t> kanālu, kas ir atrodams</a:t>
            </a:r>
            <a:endParaRPr>
              <a:solidFill>
                <a:schemeClr val="dk1"/>
              </a:solidFill>
            </a:endParaRPr>
          </a:p>
        </p:txBody>
      </p:sp>
      <p:pic>
        <p:nvPicPr>
          <p:cNvPr id="474" name="Google Shape;474;p49"/>
          <p:cNvPicPr preferRelativeResize="0"/>
          <p:nvPr/>
        </p:nvPicPr>
        <p:blipFill rotWithShape="1">
          <a:blip r:embed="rId15">
            <a:alphaModFix/>
          </a:blip>
          <a:srcRect b="0" l="0" r="0" t="0"/>
          <a:stretch/>
        </p:blipFill>
        <p:spPr>
          <a:xfrm>
            <a:off x="5118126" y="1452551"/>
            <a:ext cx="3662325" cy="2947300"/>
          </a:xfrm>
          <a:prstGeom prst="rect">
            <a:avLst/>
          </a:prstGeom>
          <a:noFill/>
          <a:ln>
            <a:noFill/>
          </a:ln>
        </p:spPr>
      </p:pic>
      <p:sp>
        <p:nvSpPr>
          <p:cNvPr id="475" name="Google Shape;475;p49"/>
          <p:cNvSpPr txBox="1"/>
          <p:nvPr/>
        </p:nvSpPr>
        <p:spPr>
          <a:xfrm>
            <a:off x="7596187" y="4516437"/>
            <a:ext cx="1220787" cy="3381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(Hill, 2023)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5"/>
          <p:cNvSpPr txBox="1"/>
          <p:nvPr/>
        </p:nvSpPr>
        <p:spPr>
          <a:xfrm>
            <a:off x="3081323" y="187325"/>
            <a:ext cx="3852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rPr b="0" i="0" lang="en-US" sz="1800" u="sng">
                <a:solidFill>
                  <a:schemeClr val="dk1"/>
                </a:solidFill>
                <a:latin typeface="Calibri"/>
                <a:ea typeface="Calibri"/>
                <a:cs typeface="Calibri"/>
                <a:sym typeface="Calibri"/>
                <a:hlinkClick r:id="rId3">
                  <a:extLst>
                    <a:ext uri="{A12FA001-AC4F-418D-AE19-62706E023703}">
                      <ahyp:hlinkClr val="tx"/>
                    </a:ext>
                  </a:extLst>
                </a:hlinkClick>
              </a:rPr>
              <a:t>https://trends.google.com/trends/</a:t>
            </a:r>
            <a:endParaRPr/>
          </a:p>
        </p:txBody>
      </p:sp>
      <p:pic>
        <p:nvPicPr>
          <p:cNvPr id="105" name="Google Shape;105;p5"/>
          <p:cNvPicPr preferRelativeResize="0"/>
          <p:nvPr/>
        </p:nvPicPr>
        <p:blipFill rotWithShape="1">
          <a:blip r:embed="rId4">
            <a:alphaModFix/>
          </a:blip>
          <a:srcRect b="0" l="0" r="0" t="0"/>
          <a:stretch/>
        </p:blipFill>
        <p:spPr>
          <a:xfrm>
            <a:off x="2465387" y="2211387"/>
            <a:ext cx="4286250" cy="2886075"/>
          </a:xfrm>
          <a:prstGeom prst="rect">
            <a:avLst/>
          </a:prstGeom>
          <a:noFill/>
          <a:ln>
            <a:noFill/>
          </a:ln>
        </p:spPr>
      </p:pic>
      <p:pic>
        <p:nvPicPr>
          <p:cNvPr id="106" name="Google Shape;106;p5"/>
          <p:cNvPicPr preferRelativeResize="0"/>
          <p:nvPr/>
        </p:nvPicPr>
        <p:blipFill rotWithShape="1">
          <a:blip r:embed="rId5">
            <a:alphaModFix/>
          </a:blip>
          <a:srcRect b="0" l="0" r="0" t="0"/>
          <a:stretch/>
        </p:blipFill>
        <p:spPr>
          <a:xfrm>
            <a:off x="3067050" y="1762125"/>
            <a:ext cx="3089275" cy="401637"/>
          </a:xfrm>
          <a:prstGeom prst="rect">
            <a:avLst/>
          </a:prstGeom>
          <a:noFill/>
          <a:ln>
            <a:noFill/>
          </a:ln>
        </p:spPr>
      </p:pic>
      <p:pic>
        <p:nvPicPr>
          <p:cNvPr id="107" name="Google Shape;107;p5"/>
          <p:cNvPicPr preferRelativeResize="0"/>
          <p:nvPr/>
        </p:nvPicPr>
        <p:blipFill rotWithShape="1">
          <a:blip r:embed="rId6">
            <a:alphaModFix/>
          </a:blip>
          <a:srcRect b="0" l="0" r="0" t="0"/>
          <a:stretch/>
        </p:blipFill>
        <p:spPr>
          <a:xfrm>
            <a:off x="107950" y="673100"/>
            <a:ext cx="8929687" cy="996950"/>
          </a:xfrm>
          <a:prstGeom prst="rect">
            <a:avLst/>
          </a:prstGeom>
          <a:noFill/>
          <a:ln cap="flat" cmpd="sng" w="9525">
            <a:solidFill>
              <a:srgbClr val="0033CC"/>
            </a:solidFill>
            <a:prstDash val="solid"/>
            <a:miter lim="800000"/>
            <a:headEnd len="sm" w="sm" type="none"/>
            <a:tailEnd len="sm" w="sm" type="none"/>
          </a:ln>
        </p:spPr>
      </p:pic>
      <p:pic>
        <p:nvPicPr>
          <p:cNvPr id="108" name="Google Shape;108;p5"/>
          <p:cNvPicPr preferRelativeResize="0"/>
          <p:nvPr/>
        </p:nvPicPr>
        <p:blipFill rotWithShape="1">
          <a:blip r:embed="rId7">
            <a:alphaModFix/>
          </a:blip>
          <a:srcRect b="0" l="0" r="0" t="0"/>
          <a:stretch/>
        </p:blipFill>
        <p:spPr>
          <a:xfrm>
            <a:off x="827087" y="2355850"/>
            <a:ext cx="576262" cy="1325562"/>
          </a:xfrm>
          <a:prstGeom prst="rect">
            <a:avLst/>
          </a:prstGeom>
          <a:noFill/>
          <a:ln>
            <a:noFill/>
          </a:ln>
        </p:spPr>
      </p:pic>
    </p:spTree>
  </p:cSld>
  <p:clrMapOvr>
    <a:masterClrMapping/>
  </p:clrMapOvr>
  <p:transition>
    <p:push/>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50"/>
          <p:cNvSpPr txBox="1"/>
          <p:nvPr/>
        </p:nvSpPr>
        <p:spPr>
          <a:xfrm>
            <a:off x="611187" y="1485900"/>
            <a:ext cx="4105275" cy="1800225"/>
          </a:xfrm>
          <a:prstGeom prst="rect">
            <a:avLst/>
          </a:prstGeom>
          <a:solidFill>
            <a:schemeClr val="lt1"/>
          </a:solid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chemeClr val="dk1"/>
              </a:buClr>
              <a:buSzPts val="2000"/>
              <a:buFont typeface="Arial"/>
              <a:buChar char="•"/>
            </a:pPr>
            <a:r>
              <a:rPr b="0" i="0" lang="en-US" sz="2000" u="none">
                <a:solidFill>
                  <a:schemeClr val="dk1"/>
                </a:solidFill>
                <a:latin typeface="Times New Roman"/>
                <a:ea typeface="Times New Roman"/>
                <a:cs typeface="Times New Roman"/>
                <a:sym typeface="Times New Roman"/>
              </a:rPr>
              <a:t>Pārliecinošs nosaukums</a:t>
            </a:r>
            <a:endParaRPr/>
          </a:p>
          <a:p>
            <a:pPr indent="-342900" lvl="0" marL="342900" marR="0" rtl="0" algn="l">
              <a:lnSpc>
                <a:spcPct val="150000"/>
              </a:lnSpc>
              <a:spcBef>
                <a:spcPts val="400"/>
              </a:spcBef>
              <a:spcAft>
                <a:spcPts val="0"/>
              </a:spcAft>
              <a:buClr>
                <a:schemeClr val="dk1"/>
              </a:buClr>
              <a:buSzPts val="2000"/>
              <a:buFont typeface="Arial"/>
              <a:buChar char="•"/>
            </a:pPr>
            <a:r>
              <a:rPr b="0" i="0" lang="en-US" sz="2000" u="none">
                <a:solidFill>
                  <a:schemeClr val="dk1"/>
                </a:solidFill>
                <a:latin typeface="Times New Roman"/>
                <a:ea typeface="Times New Roman"/>
                <a:cs typeface="Times New Roman"/>
                <a:sym typeface="Times New Roman"/>
              </a:rPr>
              <a:t>Piemērots </a:t>
            </a:r>
            <a:r>
              <a:rPr b="0" i="1" lang="en-US" sz="2000" u="none">
                <a:solidFill>
                  <a:schemeClr val="dk1"/>
                </a:solidFill>
                <a:latin typeface="Times New Roman"/>
                <a:ea typeface="Times New Roman"/>
                <a:cs typeface="Times New Roman"/>
                <a:sym typeface="Times New Roman"/>
              </a:rPr>
              <a:t>YouTube</a:t>
            </a:r>
            <a:r>
              <a:rPr b="0" i="0" lang="en-US" sz="2000" u="none">
                <a:solidFill>
                  <a:schemeClr val="dk1"/>
                </a:solidFill>
                <a:latin typeface="Times New Roman"/>
                <a:ea typeface="Times New Roman"/>
                <a:cs typeface="Times New Roman"/>
                <a:sym typeface="Times New Roman"/>
              </a:rPr>
              <a:t> sīktēls</a:t>
            </a:r>
            <a:endParaRPr/>
          </a:p>
          <a:p>
            <a:pPr indent="-342900" lvl="0" marL="342900" marR="0" rtl="0" algn="l">
              <a:lnSpc>
                <a:spcPct val="150000"/>
              </a:lnSpc>
              <a:spcBef>
                <a:spcPts val="400"/>
              </a:spcBef>
              <a:spcAft>
                <a:spcPts val="0"/>
              </a:spcAft>
              <a:buClr>
                <a:schemeClr val="dk1"/>
              </a:buClr>
              <a:buSzPts val="2000"/>
              <a:buFont typeface="Arial"/>
              <a:buChar char="•"/>
            </a:pPr>
            <a:r>
              <a:rPr b="0" i="0" lang="en-US" sz="2000" u="none">
                <a:solidFill>
                  <a:schemeClr val="dk1"/>
                </a:solidFill>
                <a:latin typeface="Times New Roman"/>
                <a:ea typeface="Times New Roman"/>
                <a:cs typeface="Times New Roman"/>
                <a:sym typeface="Times New Roman"/>
              </a:rPr>
              <a:t>Videoklipa garums līdz 5 minūtēm</a:t>
            </a:r>
            <a:endParaRPr/>
          </a:p>
          <a:p>
            <a:pPr indent="-342900" lvl="0" marL="342900" marR="0" rtl="0" algn="l">
              <a:lnSpc>
                <a:spcPct val="150000"/>
              </a:lnSpc>
              <a:spcBef>
                <a:spcPts val="400"/>
              </a:spcBef>
              <a:spcAft>
                <a:spcPts val="0"/>
              </a:spcAft>
              <a:buClr>
                <a:schemeClr val="dk1"/>
              </a:buClr>
              <a:buSzPts val="2000"/>
              <a:buFont typeface="Arial"/>
              <a:buChar char="•"/>
            </a:pPr>
            <a:r>
              <a:rPr b="0" i="0" lang="en-US" sz="2000" u="none">
                <a:solidFill>
                  <a:schemeClr val="dk1"/>
                </a:solidFill>
                <a:latin typeface="Times New Roman"/>
                <a:ea typeface="Times New Roman"/>
                <a:cs typeface="Times New Roman"/>
                <a:sym typeface="Times New Roman"/>
              </a:rPr>
              <a:t>Atzīmējiet savu </a:t>
            </a:r>
            <a:r>
              <a:rPr b="0" i="1" lang="en-US" sz="2000" u="none">
                <a:solidFill>
                  <a:schemeClr val="dk1"/>
                </a:solidFill>
                <a:latin typeface="Times New Roman"/>
                <a:ea typeface="Times New Roman"/>
                <a:cs typeface="Times New Roman"/>
                <a:sym typeface="Times New Roman"/>
              </a:rPr>
              <a:t>YouTube</a:t>
            </a:r>
            <a:r>
              <a:rPr b="0" i="0" lang="en-US" sz="2000" u="none">
                <a:solidFill>
                  <a:schemeClr val="dk1"/>
                </a:solidFill>
                <a:latin typeface="Times New Roman"/>
                <a:ea typeface="Times New Roman"/>
                <a:cs typeface="Times New Roman"/>
                <a:sym typeface="Times New Roman"/>
              </a:rPr>
              <a:t> kanālu</a:t>
            </a:r>
            <a:endParaRPr/>
          </a:p>
          <a:p>
            <a:pPr indent="-342900" lvl="0" marL="342900" marR="0" rtl="0" algn="l">
              <a:lnSpc>
                <a:spcPct val="150000"/>
              </a:lnSpc>
              <a:spcBef>
                <a:spcPts val="400"/>
              </a:spcBef>
              <a:spcAft>
                <a:spcPts val="0"/>
              </a:spcAft>
              <a:buClr>
                <a:schemeClr val="dk1"/>
              </a:buClr>
              <a:buSzPts val="2000"/>
              <a:buFont typeface="Arial"/>
              <a:buChar char="•"/>
            </a:pPr>
            <a:r>
              <a:rPr b="0" i="0" lang="en-US" sz="2000" u="none">
                <a:solidFill>
                  <a:schemeClr val="dk1"/>
                </a:solidFill>
                <a:latin typeface="Times New Roman"/>
                <a:ea typeface="Times New Roman"/>
                <a:cs typeface="Times New Roman"/>
                <a:sym typeface="Times New Roman"/>
              </a:rPr>
              <a:t>Izmantojiet sociālos medijus</a:t>
            </a:r>
            <a:endParaRPr/>
          </a:p>
        </p:txBody>
      </p:sp>
      <p:sp>
        <p:nvSpPr>
          <p:cNvPr id="481" name="Google Shape;481;p50"/>
          <p:cNvSpPr txBox="1"/>
          <p:nvPr/>
        </p:nvSpPr>
        <p:spPr>
          <a:xfrm>
            <a:off x="179373" y="268275"/>
            <a:ext cx="6408900" cy="9846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2060"/>
              </a:buClr>
              <a:buSzPts val="2800"/>
              <a:buFont typeface="Times New Roman"/>
              <a:buNone/>
            </a:pPr>
            <a:r>
              <a:rPr i="0" lang="en-US" sz="2800" u="none">
                <a:solidFill>
                  <a:schemeClr val="accent1"/>
                </a:solidFill>
              </a:rPr>
              <a:t>Efektīvi padomi, kā divkāršot </a:t>
            </a:r>
            <a:br>
              <a:rPr i="0" lang="en-US" sz="2800" u="none">
                <a:solidFill>
                  <a:schemeClr val="accent1"/>
                </a:solidFill>
              </a:rPr>
            </a:br>
            <a:r>
              <a:rPr i="1" lang="en-US" sz="2800" u="none">
                <a:solidFill>
                  <a:schemeClr val="accent1"/>
                </a:solidFill>
              </a:rPr>
              <a:t>YouTube</a:t>
            </a:r>
            <a:r>
              <a:rPr i="0" lang="en-US" sz="2800" u="none">
                <a:solidFill>
                  <a:schemeClr val="accent1"/>
                </a:solidFill>
              </a:rPr>
              <a:t> kanāla abonentu skaitu</a:t>
            </a:r>
            <a:endParaRPr>
              <a:solidFill>
                <a:schemeClr val="accent1"/>
              </a:solidFill>
            </a:endParaRPr>
          </a:p>
        </p:txBody>
      </p:sp>
      <p:sp>
        <p:nvSpPr>
          <p:cNvPr id="482" name="Google Shape;482;p50"/>
          <p:cNvSpPr txBox="1"/>
          <p:nvPr/>
        </p:nvSpPr>
        <p:spPr>
          <a:xfrm>
            <a:off x="1791529" y="4364025"/>
            <a:ext cx="40560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Calibri"/>
              <a:buNone/>
            </a:pPr>
            <a:r>
              <a:rPr b="0" i="0" lang="en-US" sz="1400" u="sng">
                <a:solidFill>
                  <a:schemeClr val="dk1"/>
                </a:solidFill>
                <a:latin typeface="Calibri"/>
                <a:ea typeface="Calibri"/>
                <a:cs typeface="Calibri"/>
                <a:sym typeface="Calibri"/>
                <a:hlinkClick r:id="rId3">
                  <a:extLst>
                    <a:ext uri="{A12FA001-AC4F-418D-AE19-62706E023703}">
                      <ahyp:hlinkClr val="tx"/>
                    </a:ext>
                  </a:extLst>
                </a:hlinkClick>
              </a:rPr>
              <a:t>https://www.alberts.lv/efektivi-padomi-ka-divkarsot-youtube-kanala-abonentu-skaitu/</a:t>
            </a:r>
            <a:r>
              <a:rPr b="0" i="0" lang="en-US" sz="1400" u="none">
                <a:solidFill>
                  <a:schemeClr val="dk1"/>
                </a:solidFill>
                <a:latin typeface="Times New Roman"/>
                <a:ea typeface="Times New Roman"/>
                <a:cs typeface="Times New Roman"/>
                <a:sym typeface="Times New Roman"/>
              </a:rPr>
              <a:t> </a:t>
            </a:r>
            <a:endParaRPr/>
          </a:p>
        </p:txBody>
      </p:sp>
      <p:pic>
        <p:nvPicPr>
          <p:cNvPr id="483" name="Google Shape;483;p50"/>
          <p:cNvPicPr preferRelativeResize="0"/>
          <p:nvPr/>
        </p:nvPicPr>
        <p:blipFill rotWithShape="1">
          <a:blip r:embed="rId4">
            <a:alphaModFix/>
          </a:blip>
          <a:srcRect b="0" l="0" r="0" t="0"/>
          <a:stretch/>
        </p:blipFill>
        <p:spPr>
          <a:xfrm>
            <a:off x="6169025" y="268287"/>
            <a:ext cx="2808286" cy="4235450"/>
          </a:xfrm>
          <a:prstGeom prst="rect">
            <a:avLst/>
          </a:prstGeom>
          <a:noFill/>
          <a:ln>
            <a:noFill/>
          </a:ln>
        </p:spPr>
      </p:pic>
      <p:sp>
        <p:nvSpPr>
          <p:cNvPr id="484" name="Google Shape;484;p50"/>
          <p:cNvSpPr txBox="1"/>
          <p:nvPr/>
        </p:nvSpPr>
        <p:spPr>
          <a:xfrm>
            <a:off x="7035800" y="4672012"/>
            <a:ext cx="1878012"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Times New Roman"/>
              <a:buNone/>
            </a:pPr>
            <a:r>
              <a:rPr b="0" i="1" lang="en-US" sz="1800" u="none">
                <a:solidFill>
                  <a:schemeClr val="dk1"/>
                </a:solidFill>
                <a:latin typeface="Times New Roman"/>
                <a:ea typeface="Times New Roman"/>
                <a:cs typeface="Times New Roman"/>
                <a:sym typeface="Times New Roman"/>
              </a:rPr>
              <a:t>(Barnhart, 2023b)</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id="489" name="Google Shape;489;p51"/>
          <p:cNvPicPr preferRelativeResize="0"/>
          <p:nvPr/>
        </p:nvPicPr>
        <p:blipFill rotWithShape="1">
          <a:blip r:embed="rId3">
            <a:alphaModFix/>
          </a:blip>
          <a:srcRect b="0" l="0" r="0" t="0"/>
          <a:stretch/>
        </p:blipFill>
        <p:spPr>
          <a:xfrm>
            <a:off x="619037" y="881637"/>
            <a:ext cx="6823074" cy="3922713"/>
          </a:xfrm>
          <a:prstGeom prst="rect">
            <a:avLst/>
          </a:prstGeom>
          <a:noFill/>
          <a:ln>
            <a:noFill/>
          </a:ln>
        </p:spPr>
      </p:pic>
      <p:sp>
        <p:nvSpPr>
          <p:cNvPr id="490" name="Google Shape;490;p51"/>
          <p:cNvSpPr txBox="1"/>
          <p:nvPr/>
        </p:nvSpPr>
        <p:spPr>
          <a:xfrm>
            <a:off x="704072" y="4879975"/>
            <a:ext cx="8260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Calibri"/>
              <a:buNone/>
            </a:pPr>
            <a:r>
              <a:rPr b="0" i="0" lang="en-US" sz="1600" u="sng">
                <a:solidFill>
                  <a:schemeClr val="dk1"/>
                </a:solidFill>
                <a:latin typeface="Calibri"/>
                <a:ea typeface="Calibri"/>
                <a:cs typeface="Calibri"/>
                <a:sym typeface="Calibri"/>
                <a:hlinkClick r:id="rId4">
                  <a:extLst>
                    <a:ext uri="{A12FA001-AC4F-418D-AE19-62706E023703}">
                      <ahyp:hlinkClr val="tx"/>
                    </a:ext>
                  </a:extLst>
                </a:hlinkClick>
              </a:rPr>
              <a:t>https://support.google.com/youtube/answer/2467968?hl=lv&amp;ref_topic=1115890</a:t>
            </a:r>
            <a:r>
              <a:rPr b="0" i="0" lang="en-US" sz="1600" u="none">
                <a:solidFill>
                  <a:schemeClr val="dk1"/>
                </a:solidFill>
                <a:latin typeface="Times New Roman"/>
                <a:ea typeface="Times New Roman"/>
                <a:cs typeface="Times New Roman"/>
                <a:sym typeface="Times New Roman"/>
              </a:rPr>
              <a:t> </a:t>
            </a:r>
            <a:endParaRPr/>
          </a:p>
        </p:txBody>
      </p:sp>
      <p:sp>
        <p:nvSpPr>
          <p:cNvPr id="491" name="Google Shape;491;p51"/>
          <p:cNvSpPr txBox="1"/>
          <p:nvPr/>
        </p:nvSpPr>
        <p:spPr>
          <a:xfrm>
            <a:off x="488587" y="173037"/>
            <a:ext cx="58134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2060"/>
              </a:buClr>
              <a:buSzPts val="2800"/>
              <a:buFont typeface="Times New Roman"/>
              <a:buNone/>
            </a:pPr>
            <a:r>
              <a:rPr i="1" lang="en-US" sz="2800" u="none">
                <a:solidFill>
                  <a:schemeClr val="accent1"/>
                </a:solidFill>
              </a:rPr>
              <a:t>YouTube</a:t>
            </a:r>
            <a:r>
              <a:rPr i="0" lang="en-US" sz="2800" u="none">
                <a:solidFill>
                  <a:schemeClr val="accent1"/>
                </a:solidFill>
              </a:rPr>
              <a:t> reklamēšanas formāti</a:t>
            </a:r>
            <a:endParaRPr>
              <a:solidFill>
                <a:schemeClr val="accent1"/>
              </a:solidFill>
            </a:endParaRP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p52"/>
          <p:cNvPicPr preferRelativeResize="0"/>
          <p:nvPr/>
        </p:nvPicPr>
        <p:blipFill rotWithShape="1">
          <a:blip r:embed="rId3">
            <a:alphaModFix/>
          </a:blip>
          <a:srcRect b="0" l="0" r="0" t="0"/>
          <a:stretch/>
        </p:blipFill>
        <p:spPr>
          <a:xfrm>
            <a:off x="100012" y="773112"/>
            <a:ext cx="1763712" cy="1104900"/>
          </a:xfrm>
          <a:prstGeom prst="rect">
            <a:avLst/>
          </a:prstGeom>
          <a:noFill/>
          <a:ln>
            <a:noFill/>
          </a:ln>
        </p:spPr>
      </p:pic>
      <p:pic>
        <p:nvPicPr>
          <p:cNvPr id="497" name="Google Shape;497;p52"/>
          <p:cNvPicPr preferRelativeResize="0"/>
          <p:nvPr/>
        </p:nvPicPr>
        <p:blipFill rotWithShape="1">
          <a:blip r:embed="rId4">
            <a:alphaModFix/>
          </a:blip>
          <a:srcRect b="0" l="0" r="0" t="0"/>
          <a:stretch/>
        </p:blipFill>
        <p:spPr>
          <a:xfrm>
            <a:off x="2060575" y="911225"/>
            <a:ext cx="1658937" cy="1314450"/>
          </a:xfrm>
          <a:prstGeom prst="rect">
            <a:avLst/>
          </a:prstGeom>
          <a:noFill/>
          <a:ln>
            <a:noFill/>
          </a:ln>
        </p:spPr>
      </p:pic>
      <p:pic>
        <p:nvPicPr>
          <p:cNvPr id="498" name="Google Shape;498;p52"/>
          <p:cNvPicPr preferRelativeResize="0"/>
          <p:nvPr/>
        </p:nvPicPr>
        <p:blipFill rotWithShape="1">
          <a:blip r:embed="rId5">
            <a:alphaModFix/>
          </a:blip>
          <a:srcRect b="0" l="0" r="0" t="0"/>
          <a:stretch/>
        </p:blipFill>
        <p:spPr>
          <a:xfrm>
            <a:off x="3943350" y="890587"/>
            <a:ext cx="1571625" cy="1350962"/>
          </a:xfrm>
          <a:prstGeom prst="rect">
            <a:avLst/>
          </a:prstGeom>
          <a:noFill/>
          <a:ln>
            <a:noFill/>
          </a:ln>
        </p:spPr>
      </p:pic>
      <p:pic>
        <p:nvPicPr>
          <p:cNvPr id="499" name="Google Shape;499;p52"/>
          <p:cNvPicPr preferRelativeResize="0"/>
          <p:nvPr/>
        </p:nvPicPr>
        <p:blipFill rotWithShape="1">
          <a:blip r:embed="rId6">
            <a:alphaModFix/>
          </a:blip>
          <a:srcRect b="0" l="0" r="0" t="0"/>
          <a:stretch/>
        </p:blipFill>
        <p:spPr>
          <a:xfrm>
            <a:off x="168275" y="2241550"/>
            <a:ext cx="1608137" cy="1193800"/>
          </a:xfrm>
          <a:prstGeom prst="rect">
            <a:avLst/>
          </a:prstGeom>
          <a:noFill/>
          <a:ln>
            <a:noFill/>
          </a:ln>
        </p:spPr>
      </p:pic>
      <p:pic>
        <p:nvPicPr>
          <p:cNvPr id="500" name="Google Shape;500;p52"/>
          <p:cNvPicPr preferRelativeResize="0"/>
          <p:nvPr/>
        </p:nvPicPr>
        <p:blipFill rotWithShape="1">
          <a:blip r:embed="rId7">
            <a:alphaModFix/>
          </a:blip>
          <a:srcRect b="0" l="0" r="0" t="0"/>
          <a:stretch/>
        </p:blipFill>
        <p:spPr>
          <a:xfrm>
            <a:off x="5707062" y="906462"/>
            <a:ext cx="1511300" cy="1279525"/>
          </a:xfrm>
          <a:prstGeom prst="rect">
            <a:avLst/>
          </a:prstGeom>
          <a:noFill/>
          <a:ln>
            <a:noFill/>
          </a:ln>
        </p:spPr>
      </p:pic>
      <p:pic>
        <p:nvPicPr>
          <p:cNvPr id="501" name="Google Shape;501;p52"/>
          <p:cNvPicPr preferRelativeResize="0"/>
          <p:nvPr/>
        </p:nvPicPr>
        <p:blipFill rotWithShape="1">
          <a:blip r:embed="rId8">
            <a:alphaModFix/>
          </a:blip>
          <a:srcRect b="0" l="0" r="0" t="0"/>
          <a:stretch/>
        </p:blipFill>
        <p:spPr>
          <a:xfrm>
            <a:off x="3748087" y="2390775"/>
            <a:ext cx="1525587" cy="1306512"/>
          </a:xfrm>
          <a:prstGeom prst="rect">
            <a:avLst/>
          </a:prstGeom>
          <a:noFill/>
          <a:ln>
            <a:noFill/>
          </a:ln>
        </p:spPr>
      </p:pic>
      <p:pic>
        <p:nvPicPr>
          <p:cNvPr id="502" name="Google Shape;502;p52"/>
          <p:cNvPicPr preferRelativeResize="0"/>
          <p:nvPr/>
        </p:nvPicPr>
        <p:blipFill rotWithShape="1">
          <a:blip r:embed="rId9">
            <a:alphaModFix/>
          </a:blip>
          <a:srcRect b="0" l="0" r="0" t="0"/>
          <a:stretch/>
        </p:blipFill>
        <p:spPr>
          <a:xfrm>
            <a:off x="1898650" y="2297112"/>
            <a:ext cx="1628775" cy="1231900"/>
          </a:xfrm>
          <a:prstGeom prst="rect">
            <a:avLst/>
          </a:prstGeom>
          <a:noFill/>
          <a:ln>
            <a:noFill/>
          </a:ln>
        </p:spPr>
      </p:pic>
      <p:pic>
        <p:nvPicPr>
          <p:cNvPr id="503" name="Google Shape;503;p52"/>
          <p:cNvPicPr preferRelativeResize="0"/>
          <p:nvPr/>
        </p:nvPicPr>
        <p:blipFill rotWithShape="1">
          <a:blip r:embed="rId10">
            <a:alphaModFix/>
          </a:blip>
          <a:srcRect b="0" l="0" r="0" t="0"/>
          <a:stretch/>
        </p:blipFill>
        <p:spPr>
          <a:xfrm>
            <a:off x="4462462" y="3762375"/>
            <a:ext cx="1622425" cy="1323975"/>
          </a:xfrm>
          <a:prstGeom prst="rect">
            <a:avLst/>
          </a:prstGeom>
          <a:noFill/>
          <a:ln>
            <a:noFill/>
          </a:ln>
        </p:spPr>
      </p:pic>
      <p:pic>
        <p:nvPicPr>
          <p:cNvPr id="504" name="Google Shape;504;p52"/>
          <p:cNvPicPr preferRelativeResize="0"/>
          <p:nvPr/>
        </p:nvPicPr>
        <p:blipFill rotWithShape="1">
          <a:blip r:embed="rId11">
            <a:alphaModFix/>
          </a:blip>
          <a:srcRect b="0" l="0" r="0" t="0"/>
          <a:stretch/>
        </p:blipFill>
        <p:spPr>
          <a:xfrm>
            <a:off x="7451725" y="2320925"/>
            <a:ext cx="1577975" cy="1273175"/>
          </a:xfrm>
          <a:prstGeom prst="rect">
            <a:avLst/>
          </a:prstGeom>
          <a:noFill/>
          <a:ln>
            <a:noFill/>
          </a:ln>
        </p:spPr>
      </p:pic>
      <p:pic>
        <p:nvPicPr>
          <p:cNvPr id="505" name="Google Shape;505;p52"/>
          <p:cNvPicPr preferRelativeResize="0"/>
          <p:nvPr/>
        </p:nvPicPr>
        <p:blipFill rotWithShape="1">
          <a:blip r:embed="rId12">
            <a:alphaModFix/>
          </a:blip>
          <a:srcRect b="0" l="0" r="0" t="0"/>
          <a:stretch/>
        </p:blipFill>
        <p:spPr>
          <a:xfrm>
            <a:off x="468312" y="3643312"/>
            <a:ext cx="1611312" cy="1335087"/>
          </a:xfrm>
          <a:prstGeom prst="rect">
            <a:avLst/>
          </a:prstGeom>
          <a:noFill/>
          <a:ln>
            <a:noFill/>
          </a:ln>
        </p:spPr>
      </p:pic>
      <p:pic>
        <p:nvPicPr>
          <p:cNvPr id="506" name="Google Shape;506;p52"/>
          <p:cNvPicPr preferRelativeResize="0"/>
          <p:nvPr/>
        </p:nvPicPr>
        <p:blipFill rotWithShape="1">
          <a:blip r:embed="rId13">
            <a:alphaModFix/>
          </a:blip>
          <a:srcRect b="0" l="0" r="0" t="0"/>
          <a:stretch/>
        </p:blipFill>
        <p:spPr>
          <a:xfrm>
            <a:off x="5430837" y="2395537"/>
            <a:ext cx="1782762" cy="1371600"/>
          </a:xfrm>
          <a:prstGeom prst="rect">
            <a:avLst/>
          </a:prstGeom>
          <a:noFill/>
          <a:ln>
            <a:noFill/>
          </a:ln>
        </p:spPr>
      </p:pic>
      <p:pic>
        <p:nvPicPr>
          <p:cNvPr id="507" name="Google Shape;507;p52"/>
          <p:cNvPicPr preferRelativeResize="0"/>
          <p:nvPr/>
        </p:nvPicPr>
        <p:blipFill rotWithShape="1">
          <a:blip r:embed="rId14">
            <a:alphaModFix/>
          </a:blip>
          <a:srcRect b="0" l="0" r="0" t="0"/>
          <a:stretch/>
        </p:blipFill>
        <p:spPr>
          <a:xfrm>
            <a:off x="7316787" y="809625"/>
            <a:ext cx="1712912" cy="1398587"/>
          </a:xfrm>
          <a:prstGeom prst="rect">
            <a:avLst/>
          </a:prstGeom>
          <a:noFill/>
          <a:ln>
            <a:noFill/>
          </a:ln>
        </p:spPr>
      </p:pic>
      <p:pic>
        <p:nvPicPr>
          <p:cNvPr id="508" name="Google Shape;508;p52"/>
          <p:cNvPicPr preferRelativeResize="0"/>
          <p:nvPr/>
        </p:nvPicPr>
        <p:blipFill rotWithShape="1">
          <a:blip r:embed="rId15">
            <a:alphaModFix/>
          </a:blip>
          <a:srcRect b="0" l="0" r="0" t="0"/>
          <a:stretch/>
        </p:blipFill>
        <p:spPr>
          <a:xfrm>
            <a:off x="2533650" y="3783012"/>
            <a:ext cx="1603375" cy="1247775"/>
          </a:xfrm>
          <a:prstGeom prst="rect">
            <a:avLst/>
          </a:prstGeom>
          <a:noFill/>
          <a:ln>
            <a:noFill/>
          </a:ln>
        </p:spPr>
      </p:pic>
      <p:sp>
        <p:nvSpPr>
          <p:cNvPr id="509" name="Google Shape;509;p52"/>
          <p:cNvSpPr txBox="1"/>
          <p:nvPr/>
        </p:nvSpPr>
        <p:spPr>
          <a:xfrm>
            <a:off x="468325" y="199450"/>
            <a:ext cx="65991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Times New Roman"/>
              <a:buNone/>
            </a:pPr>
            <a:r>
              <a:rPr i="0" lang="en-US" sz="2800" u="none">
                <a:solidFill>
                  <a:schemeClr val="accent1"/>
                </a:solidFill>
              </a:rPr>
              <a:t>Populārākie </a:t>
            </a:r>
            <a:r>
              <a:rPr i="1" lang="en-US" sz="2800" u="none">
                <a:solidFill>
                  <a:schemeClr val="accent1"/>
                </a:solidFill>
              </a:rPr>
              <a:t>YouTube</a:t>
            </a:r>
            <a:r>
              <a:rPr i="0" lang="en-US" sz="2800" u="none">
                <a:solidFill>
                  <a:schemeClr val="accent1"/>
                </a:solidFill>
              </a:rPr>
              <a:t> videoklipu veidi</a:t>
            </a:r>
            <a:endParaRPr>
              <a:solidFill>
                <a:schemeClr val="accent1"/>
              </a:solidFill>
            </a:endParaRPr>
          </a:p>
        </p:txBody>
      </p:sp>
      <p:sp>
        <p:nvSpPr>
          <p:cNvPr id="510" name="Google Shape;510;p52"/>
          <p:cNvSpPr txBox="1"/>
          <p:nvPr/>
        </p:nvSpPr>
        <p:spPr>
          <a:xfrm>
            <a:off x="6284912" y="4424362"/>
            <a:ext cx="2497137" cy="3381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(Sukhraj, 2021; Wise, 2023)</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53"/>
          <p:cNvSpPr txBox="1"/>
          <p:nvPr>
            <p:ph type="title"/>
          </p:nvPr>
        </p:nvSpPr>
        <p:spPr>
          <a:xfrm>
            <a:off x="421649" y="387475"/>
            <a:ext cx="7389000" cy="600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2060"/>
              </a:buClr>
              <a:buSzPts val="2800"/>
              <a:buFont typeface="Times New Roman"/>
              <a:buNone/>
            </a:pPr>
            <a:r>
              <a:rPr i="1" lang="en-US" sz="2800" u="none">
                <a:solidFill>
                  <a:schemeClr val="accent1"/>
                </a:solidFill>
              </a:rPr>
              <a:t>YouTube</a:t>
            </a:r>
            <a:r>
              <a:rPr i="0" lang="en-US" sz="2800" u="none">
                <a:solidFill>
                  <a:schemeClr val="accent1"/>
                </a:solidFill>
              </a:rPr>
              <a:t> partneru programmas                    kopsavilkums un piemērotības prasības</a:t>
            </a:r>
            <a:endParaRPr>
              <a:solidFill>
                <a:schemeClr val="accent1"/>
              </a:solidFill>
            </a:endParaRPr>
          </a:p>
        </p:txBody>
      </p:sp>
      <p:sp>
        <p:nvSpPr>
          <p:cNvPr id="516" name="Google Shape;516;p53"/>
          <p:cNvSpPr txBox="1"/>
          <p:nvPr/>
        </p:nvSpPr>
        <p:spPr>
          <a:xfrm>
            <a:off x="517525" y="1233475"/>
            <a:ext cx="8462700" cy="252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Times New Roman"/>
              <a:buNone/>
            </a:pPr>
            <a:r>
              <a:rPr b="1" i="0" lang="en-US" sz="1800" u="none">
                <a:solidFill>
                  <a:schemeClr val="dk1"/>
                </a:solidFill>
              </a:rPr>
              <a:t>Kas nepieciešams, lai pievienotos </a:t>
            </a:r>
            <a:r>
              <a:rPr b="1" i="1" lang="en-US" sz="1800" u="none">
                <a:solidFill>
                  <a:schemeClr val="dk1"/>
                </a:solidFill>
              </a:rPr>
              <a:t>YouTube</a:t>
            </a:r>
            <a:r>
              <a:rPr b="1" i="0" lang="en-US" sz="1800" u="none">
                <a:solidFill>
                  <a:schemeClr val="dk1"/>
                </a:solidFill>
              </a:rPr>
              <a:t> partneru programmai</a:t>
            </a:r>
            <a:endParaRPr>
              <a:solidFill>
                <a:schemeClr val="dk1"/>
              </a:solidFill>
            </a:endParaRPr>
          </a:p>
          <a:p>
            <a:pPr indent="-88900" lvl="0" marL="0" marR="0" rtl="0" algn="l">
              <a:lnSpc>
                <a:spcPct val="100000"/>
              </a:lnSpc>
              <a:spcBef>
                <a:spcPts val="0"/>
              </a:spcBef>
              <a:spcAft>
                <a:spcPts val="0"/>
              </a:spcAft>
              <a:buClr>
                <a:schemeClr val="dk1"/>
              </a:buClr>
              <a:buSzPts val="1400"/>
              <a:buFont typeface="Calibri"/>
              <a:buAutoNum type="arabicPeriod"/>
            </a:pPr>
            <a:r>
              <a:rPr lang="en-US">
                <a:solidFill>
                  <a:schemeClr val="dk1"/>
                </a:solidFill>
                <a:latin typeface="Times New Roman"/>
                <a:ea typeface="Times New Roman"/>
                <a:cs typeface="Times New Roman"/>
                <a:sym typeface="Times New Roman"/>
              </a:rPr>
              <a:t> </a:t>
            </a:r>
            <a:r>
              <a:rPr b="0" i="0" lang="en-US" sz="1400" u="none">
                <a:solidFill>
                  <a:schemeClr val="dk1"/>
                </a:solidFill>
                <a:latin typeface="Times New Roman"/>
                <a:ea typeface="Times New Roman"/>
                <a:cs typeface="Times New Roman"/>
                <a:sym typeface="Times New Roman"/>
              </a:rPr>
              <a:t>Jāievēro </a:t>
            </a:r>
            <a:r>
              <a:rPr b="0" i="1" lang="en-US" sz="1400" u="sng">
                <a:solidFill>
                  <a:schemeClr val="dk1"/>
                </a:solidFill>
                <a:latin typeface="Calibri"/>
                <a:ea typeface="Calibri"/>
                <a:cs typeface="Calibri"/>
                <a:sym typeface="Calibri"/>
                <a:hlinkClick r:id="rId3">
                  <a:extLst>
                    <a:ext uri="{A12FA001-AC4F-418D-AE19-62706E023703}">
                      <ahyp:hlinkClr val="tx"/>
                    </a:ext>
                  </a:extLst>
                </a:hlinkClick>
              </a:rPr>
              <a:t>YouTube</a:t>
            </a:r>
            <a:r>
              <a:rPr b="0" i="0" lang="en-US" sz="1400" u="sng">
                <a:solidFill>
                  <a:schemeClr val="dk1"/>
                </a:solidFill>
                <a:latin typeface="Calibri"/>
                <a:ea typeface="Calibri"/>
                <a:cs typeface="Calibri"/>
                <a:sym typeface="Calibri"/>
                <a:hlinkClick r:id="rId4">
                  <a:extLst>
                    <a:ext uri="{A12FA001-AC4F-418D-AE19-62706E023703}">
                      <ahyp:hlinkClr val="tx"/>
                    </a:ext>
                  </a:extLst>
                </a:hlinkClick>
              </a:rPr>
              <a:t> kanāla monetizācijas politikas</a:t>
            </a:r>
            <a:r>
              <a:rPr b="0" i="0" lang="en-US" sz="1400" u="none">
                <a:solidFill>
                  <a:schemeClr val="dk1"/>
                </a:solidFill>
                <a:latin typeface="Times New Roman"/>
                <a:ea typeface="Times New Roman"/>
                <a:cs typeface="Times New Roman"/>
                <a:sym typeface="Times New Roman"/>
              </a:rPr>
              <a:t>. </a:t>
            </a:r>
            <a:endParaRPr/>
          </a:p>
          <a:p>
            <a:pPr indent="0" lvl="1" marL="457200" marR="0" rtl="0" algn="l">
              <a:lnSpc>
                <a:spcPct val="100000"/>
              </a:lnSpc>
              <a:spcBef>
                <a:spcPts val="0"/>
              </a:spcBef>
              <a:spcAft>
                <a:spcPts val="0"/>
              </a:spcAft>
              <a:buClr>
                <a:schemeClr val="dk1"/>
              </a:buClr>
              <a:buSzPts val="1400"/>
              <a:buFont typeface="Times New Roman"/>
              <a:buNone/>
            </a:pPr>
            <a:r>
              <a:rPr b="0" i="1" lang="en-US" sz="1400" u="none" cap="none" strike="noStrike">
                <a:solidFill>
                  <a:schemeClr val="dk1"/>
                </a:solidFill>
                <a:latin typeface="Times New Roman"/>
                <a:ea typeface="Times New Roman"/>
                <a:cs typeface="Times New Roman"/>
                <a:sym typeface="Times New Roman"/>
              </a:rPr>
              <a:t>YouTube</a:t>
            </a:r>
            <a:r>
              <a:rPr b="0" i="0" lang="en-US" sz="1400" u="none" cap="none" strike="noStrike">
                <a:solidFill>
                  <a:schemeClr val="dk1"/>
                </a:solidFill>
                <a:latin typeface="Times New Roman"/>
                <a:ea typeface="Times New Roman"/>
                <a:cs typeface="Times New Roman"/>
                <a:sym typeface="Times New Roman"/>
              </a:rPr>
              <a:t> kanāla monetizācijas politikas ir politiku un vadlīniju kopums, kas ļauj monetizēt saturu pakalpojumā </a:t>
            </a:r>
            <a:r>
              <a:rPr b="0" i="1" lang="en-US" sz="1400" u="none" cap="none" strike="noStrike">
                <a:solidFill>
                  <a:schemeClr val="dk1"/>
                </a:solidFill>
                <a:latin typeface="Times New Roman"/>
                <a:ea typeface="Times New Roman"/>
                <a:cs typeface="Times New Roman"/>
                <a:sym typeface="Times New Roman"/>
              </a:rPr>
              <a:t>YouTube</a:t>
            </a:r>
            <a:r>
              <a:rPr b="0" i="0" lang="en-US" sz="1400" u="none" cap="none" strike="noStrike">
                <a:solidFill>
                  <a:schemeClr val="dk1"/>
                </a:solidFill>
                <a:latin typeface="Times New Roman"/>
                <a:ea typeface="Times New Roman"/>
                <a:cs typeface="Times New Roman"/>
                <a:sym typeface="Times New Roman"/>
              </a:rPr>
              <a:t>, un, piekrītot partnerības līgumam ar uzņēmumu </a:t>
            </a:r>
            <a:r>
              <a:rPr b="0" i="1" lang="en-US" sz="1400" u="none" cap="none" strike="noStrike">
                <a:solidFill>
                  <a:schemeClr val="dk1"/>
                </a:solidFill>
                <a:latin typeface="Times New Roman"/>
                <a:ea typeface="Times New Roman"/>
                <a:cs typeface="Times New Roman"/>
                <a:sym typeface="Times New Roman"/>
              </a:rPr>
              <a:t>YouTube</a:t>
            </a:r>
            <a:r>
              <a:rPr b="0" i="0" lang="en-US" sz="1400" u="none" cap="none" strike="noStrike">
                <a:solidFill>
                  <a:schemeClr val="dk1"/>
                </a:solidFill>
                <a:latin typeface="Times New Roman"/>
                <a:ea typeface="Times New Roman"/>
                <a:cs typeface="Times New Roman"/>
                <a:sym typeface="Times New Roman"/>
              </a:rPr>
              <a:t>, ir jānodrošina   atbilstība šīm politikām.</a:t>
            </a:r>
            <a:endParaRPr/>
          </a:p>
          <a:p>
            <a:pPr indent="-88900" lvl="0" marL="0" marR="0" rtl="0" algn="l">
              <a:lnSpc>
                <a:spcPct val="100000"/>
              </a:lnSpc>
              <a:spcBef>
                <a:spcPts val="0"/>
              </a:spcBef>
              <a:spcAft>
                <a:spcPts val="0"/>
              </a:spcAft>
              <a:buClr>
                <a:schemeClr val="dk1"/>
              </a:buClr>
              <a:buSzPts val="1400"/>
              <a:buFont typeface="Calibri"/>
              <a:buAutoNum type="arabicPeriod"/>
            </a:pPr>
            <a:r>
              <a:rPr lang="en-US">
                <a:solidFill>
                  <a:schemeClr val="dk1"/>
                </a:solidFill>
                <a:latin typeface="Times New Roman"/>
                <a:ea typeface="Times New Roman"/>
                <a:cs typeface="Times New Roman"/>
                <a:sym typeface="Times New Roman"/>
              </a:rPr>
              <a:t> </a:t>
            </a:r>
            <a:r>
              <a:rPr b="0" i="0" lang="en-US" sz="1400" u="none">
                <a:solidFill>
                  <a:schemeClr val="dk1"/>
                </a:solidFill>
                <a:latin typeface="Times New Roman"/>
                <a:ea typeface="Times New Roman"/>
                <a:cs typeface="Times New Roman"/>
                <a:sym typeface="Times New Roman"/>
              </a:rPr>
              <a:t>Jums ir jādzīvo valstī vai reģionā, </a:t>
            </a:r>
            <a:r>
              <a:rPr b="0" i="0" lang="en-US" sz="1400" u="sng">
                <a:solidFill>
                  <a:schemeClr val="dk1"/>
                </a:solidFill>
                <a:latin typeface="Calibri"/>
                <a:ea typeface="Calibri"/>
                <a:cs typeface="Calibri"/>
                <a:sym typeface="Calibri"/>
                <a:hlinkClick r:id="rId5">
                  <a:extLst>
                    <a:ext uri="{A12FA001-AC4F-418D-AE19-62706E023703}">
                      <ahyp:hlinkClr val="tx"/>
                    </a:ext>
                  </a:extLst>
                </a:hlinkClick>
              </a:rPr>
              <a:t>kur ir pieejama </a:t>
            </a:r>
            <a:r>
              <a:rPr b="0" i="1" lang="en-US" sz="1400" u="sng">
                <a:solidFill>
                  <a:schemeClr val="dk1"/>
                </a:solidFill>
                <a:latin typeface="Calibri"/>
                <a:ea typeface="Calibri"/>
                <a:cs typeface="Calibri"/>
                <a:sym typeface="Calibri"/>
                <a:hlinkClick r:id="rId6">
                  <a:extLst>
                    <a:ext uri="{A12FA001-AC4F-418D-AE19-62706E023703}">
                      <ahyp:hlinkClr val="tx"/>
                    </a:ext>
                  </a:extLst>
                </a:hlinkClick>
              </a:rPr>
              <a:t>YouTube</a:t>
            </a:r>
            <a:r>
              <a:rPr b="0" i="0" lang="en-US" sz="1400" u="sng">
                <a:solidFill>
                  <a:schemeClr val="dk1"/>
                </a:solidFill>
                <a:latin typeface="Calibri"/>
                <a:ea typeface="Calibri"/>
                <a:cs typeface="Calibri"/>
                <a:sym typeface="Calibri"/>
                <a:hlinkClick r:id="rId7">
                  <a:extLst>
                    <a:ext uri="{A12FA001-AC4F-418D-AE19-62706E023703}">
                      <ahyp:hlinkClr val="tx"/>
                    </a:ext>
                  </a:extLst>
                </a:hlinkClick>
              </a:rPr>
              <a:t> partneru programma</a:t>
            </a:r>
            <a:r>
              <a:rPr b="0" i="0" lang="en-US" sz="1400" u="none">
                <a:solidFill>
                  <a:schemeClr val="dk1"/>
                </a:solidFill>
                <a:latin typeface="Times New Roman"/>
                <a:ea typeface="Times New Roman"/>
                <a:cs typeface="Times New Roman"/>
                <a:sym typeface="Times New Roman"/>
              </a:rPr>
              <a:t>.</a:t>
            </a:r>
            <a:endParaRPr/>
          </a:p>
          <a:p>
            <a:pPr indent="-88900" lvl="0" marL="0" marR="0" rtl="0" algn="l">
              <a:lnSpc>
                <a:spcPct val="100000"/>
              </a:lnSpc>
              <a:spcBef>
                <a:spcPts val="0"/>
              </a:spcBef>
              <a:spcAft>
                <a:spcPts val="0"/>
              </a:spcAft>
              <a:buClr>
                <a:schemeClr val="dk1"/>
              </a:buClr>
              <a:buSzPts val="1400"/>
              <a:buFont typeface="Calibri"/>
              <a:buAutoNum type="arabicPeriod"/>
            </a:pPr>
            <a:r>
              <a:rPr lang="en-US">
                <a:solidFill>
                  <a:schemeClr val="dk1"/>
                </a:solidFill>
                <a:latin typeface="Times New Roman"/>
                <a:ea typeface="Times New Roman"/>
                <a:cs typeface="Times New Roman"/>
                <a:sym typeface="Times New Roman"/>
              </a:rPr>
              <a:t> </a:t>
            </a:r>
            <a:r>
              <a:rPr b="0" i="0" lang="en-US" sz="1400" u="none">
                <a:solidFill>
                  <a:schemeClr val="dk1"/>
                </a:solidFill>
                <a:latin typeface="Times New Roman"/>
                <a:ea typeface="Times New Roman"/>
                <a:cs typeface="Times New Roman"/>
                <a:sym typeface="Times New Roman"/>
              </a:rPr>
              <a:t>Jūsu kanālā nedrīkst būt aktīvu </a:t>
            </a:r>
            <a:r>
              <a:rPr b="0" i="0" lang="en-US" sz="1400" u="sng">
                <a:solidFill>
                  <a:schemeClr val="dk1"/>
                </a:solidFill>
                <a:latin typeface="Calibri"/>
                <a:ea typeface="Calibri"/>
                <a:cs typeface="Calibri"/>
                <a:sym typeface="Calibri"/>
                <a:hlinkClick r:id="rId8">
                  <a:extLst>
                    <a:ext uri="{A12FA001-AC4F-418D-AE19-62706E023703}">
                      <ahyp:hlinkClr val="tx"/>
                    </a:ext>
                  </a:extLst>
                </a:hlinkClick>
              </a:rPr>
              <a:t>brīdinājumu par kopienas vadlīniju neievērošanu</a:t>
            </a:r>
            <a:r>
              <a:rPr b="0" i="0" lang="en-US" sz="1400" u="none">
                <a:solidFill>
                  <a:schemeClr val="dk1"/>
                </a:solidFill>
                <a:latin typeface="Times New Roman"/>
                <a:ea typeface="Times New Roman"/>
                <a:cs typeface="Times New Roman"/>
                <a:sym typeface="Times New Roman"/>
              </a:rPr>
              <a:t>.</a:t>
            </a:r>
            <a:endParaRPr/>
          </a:p>
          <a:p>
            <a:pPr indent="-88900" lvl="0" marL="0" marR="0" rtl="0" algn="l">
              <a:lnSpc>
                <a:spcPct val="100000"/>
              </a:lnSpc>
              <a:spcBef>
                <a:spcPts val="0"/>
              </a:spcBef>
              <a:spcAft>
                <a:spcPts val="0"/>
              </a:spcAft>
              <a:buClr>
                <a:schemeClr val="dk1"/>
              </a:buClr>
              <a:buSzPts val="1400"/>
              <a:buFont typeface="Calibri"/>
              <a:buAutoNum type="arabicPeriod"/>
            </a:pPr>
            <a:r>
              <a:rPr lang="en-US">
                <a:solidFill>
                  <a:schemeClr val="dk1"/>
                </a:solidFill>
                <a:latin typeface="Times New Roman"/>
                <a:ea typeface="Times New Roman"/>
                <a:cs typeface="Times New Roman"/>
                <a:sym typeface="Times New Roman"/>
              </a:rPr>
              <a:t> </a:t>
            </a:r>
            <a:r>
              <a:rPr b="0" i="0" lang="en-US" sz="1400" u="none">
                <a:solidFill>
                  <a:schemeClr val="dk1"/>
                </a:solidFill>
                <a:latin typeface="Times New Roman"/>
                <a:ea typeface="Times New Roman"/>
                <a:cs typeface="Times New Roman"/>
                <a:sym typeface="Times New Roman"/>
              </a:rPr>
              <a:t>Pārliecinieties, ka jūsu </a:t>
            </a:r>
            <a:r>
              <a:rPr b="0" i="1" lang="en-US" sz="1400" u="none">
                <a:solidFill>
                  <a:schemeClr val="dk1"/>
                </a:solidFill>
                <a:latin typeface="Times New Roman"/>
                <a:ea typeface="Times New Roman"/>
                <a:cs typeface="Times New Roman"/>
                <a:sym typeface="Times New Roman"/>
              </a:rPr>
              <a:t>Google </a:t>
            </a:r>
            <a:r>
              <a:rPr b="0" i="0" lang="en-US" sz="1400" u="none">
                <a:solidFill>
                  <a:schemeClr val="dk1"/>
                </a:solidFill>
                <a:latin typeface="Times New Roman"/>
                <a:ea typeface="Times New Roman"/>
                <a:cs typeface="Times New Roman"/>
                <a:sym typeface="Times New Roman"/>
              </a:rPr>
              <a:t>kontam ir ieslēgta </a:t>
            </a:r>
            <a:r>
              <a:rPr b="0" i="0" lang="en-US" sz="1400" u="sng">
                <a:solidFill>
                  <a:schemeClr val="dk1"/>
                </a:solidFill>
                <a:latin typeface="Calibri"/>
                <a:ea typeface="Calibri"/>
                <a:cs typeface="Calibri"/>
                <a:sym typeface="Calibri"/>
                <a:hlinkClick r:id="rId9">
                  <a:extLst>
                    <a:ext uri="{A12FA001-AC4F-418D-AE19-62706E023703}">
                      <ahyp:hlinkClr val="tx"/>
                    </a:ext>
                  </a:extLst>
                </a:hlinkClick>
              </a:rPr>
              <a:t>divpakāpju verifikācija</a:t>
            </a:r>
            <a:r>
              <a:rPr b="0" i="0" lang="en-US" sz="1400" u="none">
                <a:solidFill>
                  <a:schemeClr val="dk1"/>
                </a:solidFill>
                <a:latin typeface="Times New Roman"/>
                <a:ea typeface="Times New Roman"/>
                <a:cs typeface="Times New Roman"/>
                <a:sym typeface="Times New Roman"/>
              </a:rPr>
              <a:t>.</a:t>
            </a:r>
            <a:endParaRPr/>
          </a:p>
          <a:p>
            <a:pPr indent="-88900" lvl="0" marL="0" marR="0" rtl="0" algn="l">
              <a:lnSpc>
                <a:spcPct val="100000"/>
              </a:lnSpc>
              <a:spcBef>
                <a:spcPts val="0"/>
              </a:spcBef>
              <a:spcAft>
                <a:spcPts val="0"/>
              </a:spcAft>
              <a:buClr>
                <a:schemeClr val="dk1"/>
              </a:buClr>
              <a:buSzPts val="1400"/>
              <a:buFont typeface="Calibri"/>
              <a:buAutoNum type="arabicPeriod"/>
            </a:pPr>
            <a:r>
              <a:rPr lang="en-US">
                <a:solidFill>
                  <a:schemeClr val="dk1"/>
                </a:solidFill>
                <a:latin typeface="Times New Roman"/>
                <a:ea typeface="Times New Roman"/>
                <a:cs typeface="Times New Roman"/>
                <a:sym typeface="Times New Roman"/>
              </a:rPr>
              <a:t> </a:t>
            </a:r>
            <a:r>
              <a:rPr b="0" i="0" lang="en-US" sz="1400" u="none">
                <a:solidFill>
                  <a:schemeClr val="dk1"/>
                </a:solidFill>
                <a:latin typeface="Times New Roman"/>
                <a:ea typeface="Times New Roman"/>
                <a:cs typeface="Times New Roman"/>
                <a:sym typeface="Times New Roman"/>
              </a:rPr>
              <a:t>Jābūt aktīvam </a:t>
            </a:r>
            <a:r>
              <a:rPr b="0" i="1" lang="en-US" sz="1400" u="sng">
                <a:solidFill>
                  <a:schemeClr val="dk1"/>
                </a:solidFill>
                <a:latin typeface="Calibri"/>
                <a:ea typeface="Calibri"/>
                <a:cs typeface="Calibri"/>
                <a:sym typeface="Calibri"/>
                <a:hlinkClick r:id="rId10">
                  <a:extLst>
                    <a:ext uri="{A12FA001-AC4F-418D-AE19-62706E023703}">
                      <ahyp:hlinkClr val="tx"/>
                    </a:ext>
                  </a:extLst>
                </a:hlinkClick>
              </a:rPr>
              <a:t>AdSense </a:t>
            </a:r>
            <a:r>
              <a:rPr b="0" i="0" lang="en-US" sz="1400" u="sng">
                <a:solidFill>
                  <a:schemeClr val="dk1"/>
                </a:solidFill>
                <a:latin typeface="Calibri"/>
                <a:ea typeface="Calibri"/>
                <a:cs typeface="Calibri"/>
                <a:sym typeface="Calibri"/>
                <a:hlinkClick r:id="rId11">
                  <a:extLst>
                    <a:ext uri="{A12FA001-AC4F-418D-AE19-62706E023703}">
                      <ahyp:hlinkClr val="tx"/>
                    </a:ext>
                  </a:extLst>
                </a:hlinkClick>
              </a:rPr>
              <a:t>kontam</a:t>
            </a:r>
            <a:r>
              <a:rPr b="0" i="0" lang="en-US" sz="1400" u="none">
                <a:solidFill>
                  <a:schemeClr val="dk1"/>
                </a:solidFill>
                <a:latin typeface="Times New Roman"/>
                <a:ea typeface="Times New Roman"/>
                <a:cs typeface="Times New Roman"/>
                <a:sym typeface="Times New Roman"/>
              </a:rPr>
              <a:t>Jābūt aktīvam </a:t>
            </a:r>
            <a:r>
              <a:rPr b="0" i="1" lang="en-US" sz="1400" u="none">
                <a:solidFill>
                  <a:schemeClr val="dk1"/>
                </a:solidFill>
                <a:latin typeface="Times New Roman"/>
                <a:ea typeface="Times New Roman"/>
                <a:cs typeface="Times New Roman"/>
                <a:sym typeface="Times New Roman"/>
              </a:rPr>
              <a:t>AdSense </a:t>
            </a:r>
            <a:r>
              <a:rPr b="0" i="0" lang="en-US" sz="1400" u="none">
                <a:solidFill>
                  <a:schemeClr val="dk1"/>
                </a:solidFill>
                <a:latin typeface="Times New Roman"/>
                <a:ea typeface="Times New Roman"/>
                <a:cs typeface="Times New Roman"/>
                <a:sym typeface="Times New Roman"/>
              </a:rPr>
              <a:t>kontam, kuru saistīsiet ar savu kanālu. Ja jums vēl nav </a:t>
            </a:r>
            <a:r>
              <a:rPr b="0" i="1" lang="en-US" sz="1400" u="none">
                <a:solidFill>
                  <a:schemeClr val="dk1"/>
                </a:solidFill>
                <a:latin typeface="Times New Roman"/>
                <a:ea typeface="Times New Roman"/>
                <a:cs typeface="Times New Roman"/>
                <a:sym typeface="Times New Roman"/>
              </a:rPr>
              <a:t>AdSense </a:t>
            </a:r>
            <a:r>
              <a:rPr b="0" i="0" lang="en-US" sz="1400" u="none">
                <a:solidFill>
                  <a:schemeClr val="dk1"/>
                </a:solidFill>
                <a:latin typeface="Times New Roman"/>
                <a:ea typeface="Times New Roman"/>
                <a:cs typeface="Times New Roman"/>
                <a:sym typeface="Times New Roman"/>
              </a:rPr>
              <a:t>konta, tas    būs jāizveido lietotnē </a:t>
            </a:r>
            <a:r>
              <a:rPr b="0" i="1" lang="en-US" sz="1400" u="none">
                <a:solidFill>
                  <a:schemeClr val="dk1"/>
                </a:solidFill>
                <a:latin typeface="Times New Roman"/>
                <a:ea typeface="Times New Roman"/>
                <a:cs typeface="Times New Roman"/>
                <a:sym typeface="Times New Roman"/>
              </a:rPr>
              <a:t>YouTube Studio </a:t>
            </a:r>
            <a:r>
              <a:rPr b="0" i="0" lang="en-US" sz="1400" u="none">
                <a:solidFill>
                  <a:schemeClr val="dk1"/>
                </a:solidFill>
                <a:latin typeface="Times New Roman"/>
                <a:ea typeface="Times New Roman"/>
                <a:cs typeface="Times New Roman"/>
                <a:sym typeface="Times New Roman"/>
              </a:rPr>
              <a:t>(jaunu </a:t>
            </a:r>
            <a:r>
              <a:rPr b="0" i="1" lang="en-US" sz="1400" u="none">
                <a:solidFill>
                  <a:schemeClr val="dk1"/>
                </a:solidFill>
                <a:latin typeface="Times New Roman"/>
                <a:ea typeface="Times New Roman"/>
                <a:cs typeface="Times New Roman"/>
                <a:sym typeface="Times New Roman"/>
              </a:rPr>
              <a:t>AdSense </a:t>
            </a:r>
            <a:r>
              <a:rPr b="0" i="0" lang="en-US" sz="1400" u="none">
                <a:solidFill>
                  <a:schemeClr val="dk1"/>
                </a:solidFill>
                <a:latin typeface="Times New Roman"/>
                <a:ea typeface="Times New Roman"/>
                <a:cs typeface="Times New Roman"/>
                <a:sym typeface="Times New Roman"/>
              </a:rPr>
              <a:t>kontu veidojiet tikai lietotnē </a:t>
            </a:r>
            <a:r>
              <a:rPr b="0" i="1" lang="en-US" sz="1400" u="none">
                <a:solidFill>
                  <a:schemeClr val="dk1"/>
                </a:solidFill>
                <a:latin typeface="Times New Roman"/>
                <a:ea typeface="Times New Roman"/>
                <a:cs typeface="Times New Roman"/>
                <a:sym typeface="Times New Roman"/>
              </a:rPr>
              <a:t>YouTube </a:t>
            </a:r>
            <a:r>
              <a:rPr b="0" i="0" lang="en-US" sz="1400" u="none">
                <a:solidFill>
                  <a:schemeClr val="dk1"/>
                </a:solidFill>
                <a:latin typeface="Times New Roman"/>
                <a:ea typeface="Times New Roman"/>
                <a:cs typeface="Times New Roman"/>
                <a:sym typeface="Times New Roman"/>
              </a:rPr>
              <a:t>Studio </a:t>
            </a:r>
            <a:r>
              <a:rPr lang="en-US">
                <a:solidFill>
                  <a:schemeClr val="dk1"/>
                </a:solidFill>
                <a:latin typeface="Times New Roman"/>
                <a:ea typeface="Times New Roman"/>
                <a:cs typeface="Times New Roman"/>
                <a:sym typeface="Times New Roman"/>
              </a:rPr>
              <a:t>–</a:t>
            </a:r>
            <a:r>
              <a:rPr b="0" i="0" lang="en-US" sz="1400" u="none">
                <a:solidFill>
                  <a:schemeClr val="dk1"/>
                </a:solidFill>
                <a:latin typeface="Times New Roman"/>
                <a:ea typeface="Times New Roman"/>
                <a:cs typeface="Times New Roman"/>
                <a:sym typeface="Times New Roman"/>
              </a:rPr>
              <a:t> </a:t>
            </a:r>
            <a:r>
              <a:rPr b="0" i="0" lang="en-US" sz="1400" u="sng">
                <a:solidFill>
                  <a:schemeClr val="dk1"/>
                </a:solidFill>
                <a:latin typeface="Calibri"/>
                <a:ea typeface="Calibri"/>
                <a:cs typeface="Calibri"/>
                <a:sym typeface="Calibri"/>
                <a:hlinkClick r:id="rId12">
                  <a:extLst>
                    <a:ext uri="{A12FA001-AC4F-418D-AE19-62706E023703}">
                      <ahyp:hlinkClr val="tx"/>
                    </a:ext>
                  </a:extLst>
                </a:hlinkClick>
              </a:rPr>
              <a:t>uzziniet vairāk</a:t>
            </a:r>
            <a:r>
              <a:rPr b="0" i="0" lang="en-US" sz="1400" u="none">
                <a:solidFill>
                  <a:schemeClr val="dk1"/>
                </a:solidFill>
                <a:latin typeface="Times New Roman"/>
                <a:ea typeface="Times New Roman"/>
                <a:cs typeface="Times New Roman"/>
                <a:sym typeface="Times New Roman"/>
              </a:rPr>
              <a:t>).</a:t>
            </a:r>
            <a:endParaRPr/>
          </a:p>
        </p:txBody>
      </p:sp>
      <p:sp>
        <p:nvSpPr>
          <p:cNvPr id="517" name="Google Shape;517;p53"/>
          <p:cNvSpPr txBox="1"/>
          <p:nvPr/>
        </p:nvSpPr>
        <p:spPr>
          <a:xfrm>
            <a:off x="548550" y="3806275"/>
            <a:ext cx="8584200" cy="800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Times New Roman"/>
              <a:buNone/>
            </a:pPr>
            <a:r>
              <a:rPr b="1" i="0" lang="en-US" sz="1800" u="none">
                <a:solidFill>
                  <a:schemeClr val="dk1"/>
                </a:solidFill>
              </a:rPr>
              <a:t>Kas nepieciešams, lai atbilstu pievienošanās prasībām</a:t>
            </a:r>
            <a:endParaRPr>
              <a:solidFill>
                <a:schemeClr val="dk1"/>
              </a:solidFill>
            </a:endParaRPr>
          </a:p>
          <a:p>
            <a:pPr indent="-88900" lvl="0" marL="0" marR="0" rtl="0" algn="l">
              <a:lnSpc>
                <a:spcPct val="100000"/>
              </a:lnSpc>
              <a:spcBef>
                <a:spcPts val="0"/>
              </a:spcBef>
              <a:spcAft>
                <a:spcPts val="0"/>
              </a:spcAft>
              <a:buClr>
                <a:schemeClr val="dk1"/>
              </a:buClr>
              <a:buSzPts val="1400"/>
              <a:buFont typeface="Times New Roman"/>
              <a:buAutoNum type="arabicPeriod"/>
            </a:pPr>
            <a:r>
              <a:rPr lang="en-US">
                <a:solidFill>
                  <a:schemeClr val="dk1"/>
                </a:solidFill>
                <a:latin typeface="Times New Roman"/>
                <a:ea typeface="Times New Roman"/>
                <a:cs typeface="Times New Roman"/>
                <a:sym typeface="Times New Roman"/>
              </a:rPr>
              <a:t> </a:t>
            </a:r>
            <a:r>
              <a:rPr b="0" i="0" lang="en-US" sz="1400" u="none">
                <a:solidFill>
                  <a:schemeClr val="dk1"/>
                </a:solidFill>
                <a:latin typeface="Times New Roman"/>
                <a:ea typeface="Times New Roman"/>
                <a:cs typeface="Times New Roman"/>
                <a:sym typeface="Times New Roman"/>
              </a:rPr>
              <a:t>Jāiegūst 1000 abonentu ar 4000 derīgu publiskās skatīšanās stundu pēdējo 12 mēnešu laikā.           </a:t>
            </a:r>
            <a:r>
              <a:rPr b="1" i="0" lang="en-US" sz="1400" u="sng">
                <a:solidFill>
                  <a:schemeClr val="dk1"/>
                </a:solidFill>
                <a:latin typeface="Times New Roman"/>
                <a:ea typeface="Times New Roman"/>
                <a:cs typeface="Times New Roman"/>
                <a:sym typeface="Times New Roman"/>
              </a:rPr>
              <a:t>VAI</a:t>
            </a:r>
            <a:endParaRPr/>
          </a:p>
          <a:p>
            <a:pPr indent="-88900" lvl="0" marL="0" marR="0" rtl="0" algn="l">
              <a:lnSpc>
                <a:spcPct val="100000"/>
              </a:lnSpc>
              <a:spcBef>
                <a:spcPts val="0"/>
              </a:spcBef>
              <a:spcAft>
                <a:spcPts val="0"/>
              </a:spcAft>
              <a:buClr>
                <a:schemeClr val="dk1"/>
              </a:buClr>
              <a:buSzPts val="1400"/>
              <a:buFont typeface="Times New Roman"/>
              <a:buAutoNum type="arabicPeriod"/>
            </a:pPr>
            <a:r>
              <a:rPr lang="en-US">
                <a:solidFill>
                  <a:schemeClr val="dk1"/>
                </a:solidFill>
                <a:latin typeface="Times New Roman"/>
                <a:ea typeface="Times New Roman"/>
                <a:cs typeface="Times New Roman"/>
                <a:sym typeface="Times New Roman"/>
              </a:rPr>
              <a:t> </a:t>
            </a:r>
            <a:r>
              <a:rPr b="0" i="0" lang="en-US" sz="1400" u="none">
                <a:solidFill>
                  <a:schemeClr val="dk1"/>
                </a:solidFill>
                <a:latin typeface="Times New Roman"/>
                <a:ea typeface="Times New Roman"/>
                <a:cs typeface="Times New Roman"/>
                <a:sym typeface="Times New Roman"/>
              </a:rPr>
              <a:t>Jāiegūst 1000 abonentu ar 10 miljoniem derīgu publisko īso videoklipu skatījumu pēdējo  90 dienu laikā.</a:t>
            </a:r>
            <a:endParaRPr/>
          </a:p>
        </p:txBody>
      </p:sp>
      <p:sp>
        <p:nvSpPr>
          <p:cNvPr id="518" name="Google Shape;518;p53"/>
          <p:cNvSpPr txBox="1"/>
          <p:nvPr/>
        </p:nvSpPr>
        <p:spPr>
          <a:xfrm>
            <a:off x="430512" y="4601587"/>
            <a:ext cx="62658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Calibri"/>
              <a:buNone/>
            </a:pPr>
            <a:r>
              <a:rPr b="0" i="0" lang="en-US" sz="1600" u="sng">
                <a:solidFill>
                  <a:schemeClr val="dk1"/>
                </a:solidFill>
                <a:latin typeface="Calibri"/>
                <a:ea typeface="Calibri"/>
                <a:cs typeface="Calibri"/>
                <a:sym typeface="Calibri"/>
                <a:hlinkClick r:id="rId13">
                  <a:extLst>
                    <a:ext uri="{A12FA001-AC4F-418D-AE19-62706E023703}">
                      <ahyp:hlinkClr val="tx"/>
                    </a:ext>
                  </a:extLst>
                </a:hlinkClick>
              </a:rPr>
              <a:t>https://support.google.com/youtube/answer/72851?hl=lv</a:t>
            </a:r>
            <a:r>
              <a:rPr b="0" i="0" lang="en-US" sz="1600" u="none">
                <a:solidFill>
                  <a:schemeClr val="dk1"/>
                </a:solidFill>
                <a:latin typeface="Times New Roman"/>
                <a:ea typeface="Times New Roman"/>
                <a:cs typeface="Times New Roman"/>
                <a:sym typeface="Times New Roman"/>
              </a:rPr>
              <a:t> </a:t>
            </a:r>
            <a:endParaRP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54"/>
          <p:cNvSpPr txBox="1"/>
          <p:nvPr>
            <p:ph type="title"/>
          </p:nvPr>
        </p:nvSpPr>
        <p:spPr>
          <a:xfrm>
            <a:off x="404025" y="415925"/>
            <a:ext cx="6309900" cy="552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2060"/>
              </a:buClr>
              <a:buSzPts val="2800"/>
              <a:buFont typeface="Times New Roman"/>
              <a:buNone/>
            </a:pPr>
            <a:r>
              <a:rPr i="0" lang="en-US" sz="2800" u="none">
                <a:solidFill>
                  <a:schemeClr val="accent1"/>
                </a:solidFill>
              </a:rPr>
              <a:t>Peļņas gūšanas veidi </a:t>
            </a:r>
            <a:r>
              <a:rPr i="1" lang="en-US" sz="2800" u="none">
                <a:solidFill>
                  <a:schemeClr val="accent1"/>
                </a:solidFill>
              </a:rPr>
              <a:t>YouTube</a:t>
            </a:r>
            <a:r>
              <a:rPr i="0" lang="en-US" sz="2800" u="none">
                <a:solidFill>
                  <a:schemeClr val="accent1"/>
                </a:solidFill>
              </a:rPr>
              <a:t> partneru programmā</a:t>
            </a:r>
            <a:endParaRPr>
              <a:solidFill>
                <a:schemeClr val="accent1"/>
              </a:solidFill>
            </a:endParaRPr>
          </a:p>
        </p:txBody>
      </p:sp>
      <p:sp>
        <p:nvSpPr>
          <p:cNvPr id="524" name="Google Shape;524;p54"/>
          <p:cNvSpPr txBox="1"/>
          <p:nvPr/>
        </p:nvSpPr>
        <p:spPr>
          <a:xfrm>
            <a:off x="404025" y="4045162"/>
            <a:ext cx="64644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Calibri"/>
              <a:buNone/>
            </a:pPr>
            <a:r>
              <a:rPr b="0" i="0" lang="en-US" sz="1600" u="sng">
                <a:solidFill>
                  <a:schemeClr val="dk1"/>
                </a:solidFill>
                <a:latin typeface="Calibri"/>
                <a:ea typeface="Calibri"/>
                <a:cs typeface="Calibri"/>
                <a:sym typeface="Calibri"/>
                <a:hlinkClick r:id="rId3">
                  <a:extLst>
                    <a:ext uri="{A12FA001-AC4F-418D-AE19-62706E023703}">
                      <ahyp:hlinkClr val="tx"/>
                    </a:ext>
                  </a:extLst>
                </a:hlinkClick>
              </a:rPr>
              <a:t>https://support.google.com/youtube/answer/72857?hl=lv#requirements</a:t>
            </a:r>
            <a:r>
              <a:rPr b="0" i="0" lang="en-US" sz="1600" u="none">
                <a:solidFill>
                  <a:schemeClr val="dk1"/>
                </a:solidFill>
                <a:latin typeface="Times New Roman"/>
                <a:ea typeface="Times New Roman"/>
                <a:cs typeface="Times New Roman"/>
                <a:sym typeface="Times New Roman"/>
              </a:rPr>
              <a:t> </a:t>
            </a:r>
            <a:endParaRPr/>
          </a:p>
        </p:txBody>
      </p:sp>
      <p:pic>
        <p:nvPicPr>
          <p:cNvPr id="525" name="Google Shape;525;p54"/>
          <p:cNvPicPr preferRelativeResize="0"/>
          <p:nvPr/>
        </p:nvPicPr>
        <p:blipFill rotWithShape="1">
          <a:blip r:embed="rId4">
            <a:alphaModFix/>
          </a:blip>
          <a:srcRect b="0" l="0" r="0" t="0"/>
          <a:stretch/>
        </p:blipFill>
        <p:spPr>
          <a:xfrm>
            <a:off x="370676" y="1416050"/>
            <a:ext cx="7726826" cy="2311400"/>
          </a:xfrm>
          <a:prstGeom prst="rect">
            <a:avLst/>
          </a:prstGeom>
          <a:noFill/>
          <a:ln>
            <a:noFill/>
          </a:ln>
        </p:spPr>
      </p:pic>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55"/>
          <p:cNvSpPr txBox="1"/>
          <p:nvPr>
            <p:ph type="title"/>
          </p:nvPr>
        </p:nvSpPr>
        <p:spPr>
          <a:xfrm>
            <a:off x="250825" y="188912"/>
            <a:ext cx="8858400" cy="600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2060"/>
              </a:buClr>
              <a:buSzPts val="2800"/>
              <a:buFont typeface="Times New Roman"/>
              <a:buNone/>
            </a:pPr>
            <a:r>
              <a:rPr i="0" lang="en-US" sz="2800" u="none">
                <a:solidFill>
                  <a:schemeClr val="accent1"/>
                </a:solidFill>
              </a:rPr>
              <a:t>Minimālās piemērotības prasības, </a:t>
            </a:r>
            <a:br>
              <a:rPr i="0" lang="en-US" sz="2800" u="none">
                <a:solidFill>
                  <a:schemeClr val="accent1"/>
                </a:solidFill>
              </a:rPr>
            </a:br>
            <a:r>
              <a:rPr i="0" lang="en-US" sz="2800" u="none">
                <a:solidFill>
                  <a:schemeClr val="accent1"/>
                </a:solidFill>
              </a:rPr>
              <a:t>lai  ieslēgtu monetizācijas funkcijas</a:t>
            </a:r>
            <a:endParaRPr>
              <a:solidFill>
                <a:schemeClr val="accent1"/>
              </a:solidFill>
            </a:endParaRPr>
          </a:p>
        </p:txBody>
      </p:sp>
      <p:graphicFrame>
        <p:nvGraphicFramePr>
          <p:cNvPr id="531" name="Google Shape;531;p55"/>
          <p:cNvGraphicFramePr/>
          <p:nvPr/>
        </p:nvGraphicFramePr>
        <p:xfrm>
          <a:off x="356616" y="1072987"/>
          <a:ext cx="3000000" cy="3000000"/>
        </p:xfrm>
        <a:graphic>
          <a:graphicData uri="http://schemas.openxmlformats.org/drawingml/2006/table">
            <a:tbl>
              <a:tblPr>
                <a:noFill/>
                <a:tableStyleId>{6440F3C1-6A5D-4D52-A232-C453EA62F0AF}</a:tableStyleId>
              </a:tblPr>
              <a:tblGrid>
                <a:gridCol w="1491000"/>
                <a:gridCol w="7002275"/>
              </a:tblGrid>
              <a:tr h="686025">
                <a:tc>
                  <a:txBody>
                    <a:bodyPr/>
                    <a:lstStyle/>
                    <a:p>
                      <a:pPr indent="0" lvl="0" marL="91440" marR="0" rtl="0" algn="l">
                        <a:lnSpc>
                          <a:spcPct val="100000"/>
                        </a:lnSpc>
                        <a:spcBef>
                          <a:spcPts val="0"/>
                        </a:spcBef>
                        <a:spcAft>
                          <a:spcPts val="0"/>
                        </a:spcAft>
                        <a:buClr>
                          <a:schemeClr val="dk1"/>
                        </a:buClr>
                        <a:buSzPts val="1300"/>
                        <a:buFont typeface="Times New Roman"/>
                        <a:buNone/>
                      </a:pPr>
                      <a:r>
                        <a:rPr b="1" i="0" lang="en-US" sz="1200" u="none" cap="none" strike="noStrike">
                          <a:solidFill>
                            <a:schemeClr val="dk1"/>
                          </a:solidFill>
                          <a:latin typeface="Times New Roman"/>
                          <a:ea typeface="Times New Roman"/>
                          <a:cs typeface="Times New Roman"/>
                          <a:sym typeface="Times New Roman"/>
                        </a:rPr>
                        <a:t>Reklāmu</a:t>
                      </a:r>
                      <a:endParaRPr sz="1300"/>
                    </a:p>
                    <a:p>
                      <a:pPr indent="0" lvl="0" marL="91440" marR="0" rtl="0" algn="l">
                        <a:lnSpc>
                          <a:spcPct val="100000"/>
                        </a:lnSpc>
                        <a:spcBef>
                          <a:spcPts val="0"/>
                        </a:spcBef>
                        <a:spcAft>
                          <a:spcPts val="0"/>
                        </a:spcAft>
                        <a:buClr>
                          <a:schemeClr val="dk1"/>
                        </a:buClr>
                        <a:buSzPts val="1300"/>
                        <a:buFont typeface="Times New Roman"/>
                        <a:buNone/>
                      </a:pPr>
                      <a:r>
                        <a:rPr b="1" i="0" lang="en-US" sz="1200" u="none" cap="none" strike="noStrike">
                          <a:solidFill>
                            <a:schemeClr val="dk1"/>
                          </a:solidFill>
                          <a:latin typeface="Times New Roman"/>
                          <a:ea typeface="Times New Roman"/>
                          <a:cs typeface="Times New Roman"/>
                          <a:sym typeface="Times New Roman"/>
                        </a:rPr>
                        <a:t> ieņēmumi</a:t>
                      </a:r>
                      <a:endParaRPr sz="1300"/>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2700" lvl="0" marL="91440" marR="0" rtl="0" algn="l">
                        <a:lnSpc>
                          <a:spcPct val="100000"/>
                        </a:lnSpc>
                        <a:spcBef>
                          <a:spcPts val="0"/>
                        </a:spcBef>
                        <a:spcAft>
                          <a:spcPts val="0"/>
                        </a:spcAft>
                        <a:buClr>
                          <a:schemeClr val="dk1"/>
                        </a:buClr>
                        <a:buSzPts val="200"/>
                        <a:buFont typeface="Noto Sans Symbols"/>
                        <a:buChar char="∙"/>
                      </a:pPr>
                      <a:r>
                        <a:rPr b="0" i="0" lang="en-US" sz="1200" u="none" cap="none" strike="noStrike">
                          <a:solidFill>
                            <a:schemeClr val="dk1"/>
                          </a:solidFill>
                          <a:latin typeface="Times New Roman"/>
                          <a:ea typeface="Times New Roman"/>
                          <a:cs typeface="Times New Roman"/>
                          <a:sym typeface="Times New Roman"/>
                        </a:rPr>
                        <a:t>Jums ir vismaz 18 gadu vai jums ir vismaz 18 gadu vecs aizbildnis, kas var  apstrādāt jūsu maksājumus, izmantojot pakalpojumu AdSense.</a:t>
                      </a:r>
                      <a:endParaRPr sz="1300"/>
                    </a:p>
                    <a:p>
                      <a:pPr indent="-12700" lvl="0" marL="91440" marR="0" rtl="0" algn="l">
                        <a:lnSpc>
                          <a:spcPct val="100000"/>
                        </a:lnSpc>
                        <a:spcBef>
                          <a:spcPts val="0"/>
                        </a:spcBef>
                        <a:spcAft>
                          <a:spcPts val="0"/>
                        </a:spcAft>
                        <a:buClr>
                          <a:schemeClr val="dk1"/>
                        </a:buClr>
                        <a:buSzPts val="200"/>
                        <a:buFont typeface="Noto Sans Symbols"/>
                        <a:buChar char="∙"/>
                      </a:pPr>
                      <a:r>
                        <a:rPr b="0" i="0" lang="en-US" sz="1200" u="none" cap="none" strike="noStrike">
                          <a:solidFill>
                            <a:schemeClr val="dk1"/>
                          </a:solidFill>
                          <a:latin typeface="Times New Roman"/>
                          <a:ea typeface="Times New Roman"/>
                          <a:cs typeface="Times New Roman"/>
                          <a:sym typeface="Times New Roman"/>
                        </a:rPr>
                        <a:t>Jūs piekrītat atbilstošajiem līguma moduļiem.</a:t>
                      </a:r>
                      <a:endParaRPr sz="1300"/>
                    </a:p>
                    <a:p>
                      <a:pPr indent="-12700" lvl="0" marL="91440" marR="0" rtl="0" algn="l">
                        <a:lnSpc>
                          <a:spcPct val="100000"/>
                        </a:lnSpc>
                        <a:spcBef>
                          <a:spcPts val="0"/>
                        </a:spcBef>
                        <a:spcAft>
                          <a:spcPts val="0"/>
                        </a:spcAft>
                        <a:buClr>
                          <a:schemeClr val="dk1"/>
                        </a:buClr>
                        <a:buSzPts val="200"/>
                        <a:buFont typeface="Noto Sans Symbols"/>
                        <a:buChar char="∙"/>
                      </a:pPr>
                      <a:r>
                        <a:rPr b="0" i="0" lang="en-US" sz="1200" u="none" cap="none" strike="noStrike">
                          <a:solidFill>
                            <a:schemeClr val="dk1"/>
                          </a:solidFill>
                          <a:latin typeface="Times New Roman"/>
                          <a:ea typeface="Times New Roman"/>
                          <a:cs typeface="Times New Roman"/>
                          <a:sym typeface="Times New Roman"/>
                        </a:rPr>
                        <a:t>Jums ir jāveido saturs, kas atbilst mūsu </a:t>
                      </a:r>
                      <a:r>
                        <a:rPr b="0" i="0" lang="en-US" sz="1200" u="sng" cap="none" strike="noStrike">
                          <a:solidFill>
                            <a:schemeClr val="dk1"/>
                          </a:solidFill>
                          <a:hlinkClick r:id="rId3">
                            <a:extLst>
                              <a:ext uri="{A12FA001-AC4F-418D-AE19-62706E023703}">
                                <ahyp:hlinkClr val="tx"/>
                              </a:ext>
                            </a:extLst>
                          </a:hlinkClick>
                        </a:rPr>
                        <a:t>reklāmdevējiem piemērota satura vadlīnijām</a:t>
                      </a:r>
                      <a:r>
                        <a:rPr b="0" i="0" lang="en-US" sz="1200" u="none" cap="none" strike="noStrike">
                          <a:solidFill>
                            <a:schemeClr val="dk1"/>
                          </a:solidFill>
                          <a:latin typeface="Times New Roman"/>
                          <a:ea typeface="Times New Roman"/>
                          <a:cs typeface="Times New Roman"/>
                          <a:sym typeface="Times New Roman"/>
                        </a:rPr>
                        <a:t>.</a:t>
                      </a:r>
                      <a:endParaRPr sz="1300"/>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857525">
                <a:tc>
                  <a:txBody>
                    <a:bodyPr/>
                    <a:lstStyle/>
                    <a:p>
                      <a:pPr indent="0" lvl="0" marL="91440" marR="0" rtl="0" algn="l">
                        <a:lnSpc>
                          <a:spcPct val="100000"/>
                        </a:lnSpc>
                        <a:spcBef>
                          <a:spcPts val="0"/>
                        </a:spcBef>
                        <a:spcAft>
                          <a:spcPts val="0"/>
                        </a:spcAft>
                        <a:buClr>
                          <a:schemeClr val="dk1"/>
                        </a:buClr>
                        <a:buSzPts val="1300"/>
                        <a:buFont typeface="Times New Roman"/>
                        <a:buNone/>
                      </a:pPr>
                      <a:r>
                        <a:rPr b="1" i="0" lang="en-US" sz="1200" u="none" cap="none" strike="noStrike">
                          <a:solidFill>
                            <a:schemeClr val="dk1"/>
                          </a:solidFill>
                          <a:latin typeface="Times New Roman"/>
                          <a:ea typeface="Times New Roman"/>
                          <a:cs typeface="Times New Roman"/>
                          <a:sym typeface="Times New Roman"/>
                        </a:rPr>
                        <a:t>Dalība kanālā</a:t>
                      </a:r>
                      <a:endParaRPr sz="1300"/>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2700" lvl="0" marL="91440" marR="0" rtl="0" algn="l">
                        <a:lnSpc>
                          <a:spcPct val="100000"/>
                        </a:lnSpc>
                        <a:spcBef>
                          <a:spcPts val="0"/>
                        </a:spcBef>
                        <a:spcAft>
                          <a:spcPts val="0"/>
                        </a:spcAft>
                        <a:buClr>
                          <a:schemeClr val="dk1"/>
                        </a:buClr>
                        <a:buSzPts val="200"/>
                        <a:buFont typeface="Noto Sans Symbols"/>
                        <a:buChar char="∙"/>
                      </a:pPr>
                      <a:r>
                        <a:rPr b="0" i="0" lang="en-US" sz="1200" u="none" cap="none" strike="noStrike">
                          <a:solidFill>
                            <a:schemeClr val="dk1"/>
                          </a:solidFill>
                          <a:latin typeface="Times New Roman"/>
                          <a:ea typeface="Times New Roman"/>
                          <a:cs typeface="Times New Roman"/>
                          <a:sym typeface="Times New Roman"/>
                        </a:rPr>
                        <a:t>Jums ir vismaz 18 gadu.</a:t>
                      </a:r>
                      <a:endParaRPr sz="1300"/>
                    </a:p>
                    <a:p>
                      <a:pPr indent="-12700" lvl="0" marL="91440" marR="0" rtl="0" algn="l">
                        <a:lnSpc>
                          <a:spcPct val="100000"/>
                        </a:lnSpc>
                        <a:spcBef>
                          <a:spcPts val="0"/>
                        </a:spcBef>
                        <a:spcAft>
                          <a:spcPts val="0"/>
                        </a:spcAft>
                        <a:buClr>
                          <a:schemeClr val="dk1"/>
                        </a:buClr>
                        <a:buSzPts val="200"/>
                        <a:buFont typeface="Noto Sans Symbols"/>
                        <a:buChar char="∙"/>
                      </a:pPr>
                      <a:r>
                        <a:rPr b="0" i="0" lang="en-US" sz="1200" u="none" cap="none" strike="noStrike">
                          <a:solidFill>
                            <a:schemeClr val="dk1"/>
                          </a:solidFill>
                          <a:latin typeface="Times New Roman"/>
                          <a:ea typeface="Times New Roman"/>
                          <a:cs typeface="Times New Roman"/>
                          <a:sym typeface="Times New Roman"/>
                        </a:rPr>
                        <a:t>Jums ir jādzīvo valstī/reģionā, kur </a:t>
                      </a:r>
                      <a:r>
                        <a:rPr b="0" i="0" lang="en-US" sz="1200" u="sng" cap="none" strike="noStrike">
                          <a:solidFill>
                            <a:schemeClr val="dk1"/>
                          </a:solidFill>
                          <a:hlinkClick r:id="rId4">
                            <a:extLst>
                              <a:ext uri="{A12FA001-AC4F-418D-AE19-62706E023703}">
                                <ahyp:hlinkClr val="tx"/>
                              </a:ext>
                            </a:extLst>
                          </a:hlinkClick>
                        </a:rPr>
                        <a:t>pieejama</a:t>
                      </a:r>
                      <a:r>
                        <a:rPr b="0" i="0" lang="en-US" sz="1200" u="none" cap="none" strike="noStrike">
                          <a:solidFill>
                            <a:schemeClr val="dk1"/>
                          </a:solidFill>
                          <a:latin typeface="Times New Roman"/>
                          <a:ea typeface="Times New Roman"/>
                          <a:cs typeface="Times New Roman"/>
                          <a:sym typeface="Times New Roman"/>
                        </a:rPr>
                        <a:t> funkcija Dalība kanālā.</a:t>
                      </a:r>
                      <a:endParaRPr sz="1300"/>
                    </a:p>
                    <a:p>
                      <a:pPr indent="-12700" lvl="0" marL="91440" marR="0" rtl="0" algn="l">
                        <a:lnSpc>
                          <a:spcPct val="100000"/>
                        </a:lnSpc>
                        <a:spcBef>
                          <a:spcPts val="0"/>
                        </a:spcBef>
                        <a:spcAft>
                          <a:spcPts val="0"/>
                        </a:spcAft>
                        <a:buClr>
                          <a:schemeClr val="dk1"/>
                        </a:buClr>
                        <a:buSzPts val="200"/>
                        <a:buFont typeface="Noto Sans Symbols"/>
                        <a:buChar char="∙"/>
                      </a:pPr>
                      <a:r>
                        <a:rPr b="0" i="0" lang="en-US" sz="1200" u="none" cap="none" strike="noStrike">
                          <a:solidFill>
                            <a:schemeClr val="dk1"/>
                          </a:solidFill>
                          <a:latin typeface="Times New Roman"/>
                          <a:ea typeface="Times New Roman"/>
                          <a:cs typeface="Times New Roman"/>
                          <a:sym typeface="Times New Roman"/>
                        </a:rPr>
                        <a:t>Kanāls nav iestatīts kā </a:t>
                      </a:r>
                      <a:r>
                        <a:rPr b="0" i="0" lang="en-US" sz="1200" u="sng" cap="none" strike="noStrike">
                          <a:solidFill>
                            <a:schemeClr val="dk1"/>
                          </a:solidFill>
                          <a:hlinkClick r:id="rId5">
                            <a:extLst>
                              <a:ext uri="{A12FA001-AC4F-418D-AE19-62706E023703}">
                                <ahyp:hlinkClr val="tx"/>
                              </a:ext>
                            </a:extLst>
                          </a:hlinkClick>
                        </a:rPr>
                        <a:t>izstrādāts bērniem</a:t>
                      </a:r>
                      <a:r>
                        <a:rPr b="0" i="0" lang="en-US" sz="1200" u="none" cap="none" strike="noStrike">
                          <a:solidFill>
                            <a:schemeClr val="dk1"/>
                          </a:solidFill>
                          <a:latin typeface="Times New Roman"/>
                          <a:ea typeface="Times New Roman"/>
                          <a:cs typeface="Times New Roman"/>
                          <a:sym typeface="Times New Roman"/>
                        </a:rPr>
                        <a:t>, un tam nav ievērojama skaita videoklipu, kas iestatīti kā izstrādāti bērniem.</a:t>
                      </a:r>
                      <a:endParaRPr sz="1300"/>
                    </a:p>
                    <a:p>
                      <a:pPr indent="-12700" lvl="0" marL="91440" marR="0" rtl="0" algn="l">
                        <a:lnSpc>
                          <a:spcPct val="100000"/>
                        </a:lnSpc>
                        <a:spcBef>
                          <a:spcPts val="0"/>
                        </a:spcBef>
                        <a:spcAft>
                          <a:spcPts val="0"/>
                        </a:spcAft>
                        <a:buClr>
                          <a:schemeClr val="dk1"/>
                        </a:buClr>
                        <a:buSzPts val="200"/>
                        <a:buFont typeface="Noto Sans Symbols"/>
                        <a:buChar char="∙"/>
                      </a:pPr>
                      <a:r>
                        <a:rPr b="0" i="0" lang="en-US" sz="1200" u="none" cap="none" strike="noStrike">
                          <a:solidFill>
                            <a:schemeClr val="dk1"/>
                          </a:solidFill>
                          <a:latin typeface="Times New Roman"/>
                          <a:ea typeface="Times New Roman"/>
                          <a:cs typeface="Times New Roman"/>
                          <a:sym typeface="Times New Roman"/>
                        </a:rPr>
                        <a:t>Jūs neesat mūzikas kanāls atbilstoši līgumam SRAV.</a:t>
                      </a:r>
                      <a:endParaRPr sz="1300"/>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14525">
                <a:tc>
                  <a:txBody>
                    <a:bodyPr/>
                    <a:lstStyle/>
                    <a:p>
                      <a:pPr indent="0" lvl="0" marL="91440" marR="0" rtl="0" algn="l">
                        <a:lnSpc>
                          <a:spcPct val="100000"/>
                        </a:lnSpc>
                        <a:spcBef>
                          <a:spcPts val="0"/>
                        </a:spcBef>
                        <a:spcAft>
                          <a:spcPts val="0"/>
                        </a:spcAft>
                        <a:buClr>
                          <a:schemeClr val="dk1"/>
                        </a:buClr>
                        <a:buSzPts val="1300"/>
                        <a:buFont typeface="Times New Roman"/>
                        <a:buNone/>
                      </a:pPr>
                      <a:r>
                        <a:rPr b="1" i="0" lang="en-US" sz="1200" u="none" cap="none" strike="noStrike">
                          <a:solidFill>
                            <a:schemeClr val="dk1"/>
                          </a:solidFill>
                          <a:latin typeface="Times New Roman"/>
                          <a:ea typeface="Times New Roman"/>
                          <a:cs typeface="Times New Roman"/>
                          <a:sym typeface="Times New Roman"/>
                        </a:rPr>
                        <a:t>Pirkumu</a:t>
                      </a:r>
                      <a:endParaRPr sz="1300"/>
                    </a:p>
                    <a:p>
                      <a:pPr indent="0" lvl="0" marL="91440" marR="0" rtl="0" algn="l">
                        <a:lnSpc>
                          <a:spcPct val="100000"/>
                        </a:lnSpc>
                        <a:spcBef>
                          <a:spcPts val="0"/>
                        </a:spcBef>
                        <a:spcAft>
                          <a:spcPts val="0"/>
                        </a:spcAft>
                        <a:buClr>
                          <a:schemeClr val="dk1"/>
                        </a:buClr>
                        <a:buSzPts val="1300"/>
                        <a:buFont typeface="Times New Roman"/>
                        <a:buNone/>
                      </a:pPr>
                      <a:r>
                        <a:rPr b="1" i="0" lang="en-US" sz="1200" u="none" cap="none" strike="noStrike">
                          <a:solidFill>
                            <a:schemeClr val="dk1"/>
                          </a:solidFill>
                          <a:latin typeface="Times New Roman"/>
                          <a:ea typeface="Times New Roman"/>
                          <a:cs typeface="Times New Roman"/>
                          <a:sym typeface="Times New Roman"/>
                        </a:rPr>
                        <a:t> kampaņas</a:t>
                      </a:r>
                      <a:endParaRPr sz="1300"/>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2700" lvl="0" marL="91440" marR="0" rtl="0" algn="l">
                        <a:lnSpc>
                          <a:spcPct val="100000"/>
                        </a:lnSpc>
                        <a:spcBef>
                          <a:spcPts val="0"/>
                        </a:spcBef>
                        <a:spcAft>
                          <a:spcPts val="0"/>
                        </a:spcAft>
                        <a:buClr>
                          <a:schemeClr val="dk1"/>
                        </a:buClr>
                        <a:buSzPts val="200"/>
                        <a:buFont typeface="Noto Sans Symbols"/>
                        <a:buChar char="∙"/>
                      </a:pPr>
                      <a:r>
                        <a:rPr b="0" i="0" lang="en-US" sz="1200" u="none" cap="none" strike="noStrike">
                          <a:solidFill>
                            <a:schemeClr val="dk1"/>
                          </a:solidFill>
                          <a:latin typeface="Times New Roman"/>
                          <a:ea typeface="Times New Roman"/>
                          <a:cs typeface="Times New Roman"/>
                          <a:sym typeface="Times New Roman"/>
                        </a:rPr>
                        <a:t>Jūsu kanālam ir jābūt vairāk nekā 1000 abonentiem vai arī jums jābūt </a:t>
                      </a:r>
                      <a:r>
                        <a:rPr b="0" i="0" lang="en-US" sz="1200" u="sng" cap="none" strike="noStrike">
                          <a:solidFill>
                            <a:schemeClr val="dk1"/>
                          </a:solidFill>
                          <a:hlinkClick r:id="rId6">
                            <a:extLst>
                              <a:ext uri="{A12FA001-AC4F-418D-AE19-62706E023703}">
                                <ahyp:hlinkClr val="tx"/>
                              </a:ext>
                            </a:extLst>
                          </a:hlinkClick>
                        </a:rPr>
                        <a:t>oficiālajam izpildītāja kanālam</a:t>
                      </a:r>
                      <a:r>
                        <a:rPr b="0" i="0" lang="en-US" sz="1200" u="none" cap="none" strike="noStrike">
                          <a:solidFill>
                            <a:schemeClr val="dk1"/>
                          </a:solidFill>
                          <a:latin typeface="Times New Roman"/>
                          <a:ea typeface="Times New Roman"/>
                          <a:cs typeface="Times New Roman"/>
                          <a:sym typeface="Times New Roman"/>
                        </a:rPr>
                        <a:t>.</a:t>
                      </a:r>
                      <a:endParaRPr sz="1300"/>
                    </a:p>
                    <a:p>
                      <a:pPr indent="-12700" lvl="0" marL="91440" marR="0" rtl="0" algn="l">
                        <a:lnSpc>
                          <a:spcPct val="100000"/>
                        </a:lnSpc>
                        <a:spcBef>
                          <a:spcPts val="0"/>
                        </a:spcBef>
                        <a:spcAft>
                          <a:spcPts val="0"/>
                        </a:spcAft>
                        <a:buClr>
                          <a:schemeClr val="dk1"/>
                        </a:buClr>
                        <a:buSzPts val="200"/>
                        <a:buFont typeface="Noto Sans Symbols"/>
                        <a:buChar char="∙"/>
                      </a:pPr>
                      <a:r>
                        <a:rPr b="0" i="0" lang="en-US" sz="1200" u="none" cap="none" strike="noStrike">
                          <a:solidFill>
                            <a:schemeClr val="dk1"/>
                          </a:solidFill>
                          <a:latin typeface="Times New Roman"/>
                          <a:ea typeface="Times New Roman"/>
                          <a:cs typeface="Times New Roman"/>
                          <a:sym typeface="Times New Roman"/>
                        </a:rPr>
                        <a:t>Kanāls nav iestatīts kā </a:t>
                      </a:r>
                      <a:r>
                        <a:rPr b="0" i="0" lang="en-US" sz="1200" u="sng" cap="none" strike="noStrike">
                          <a:solidFill>
                            <a:schemeClr val="dk1"/>
                          </a:solidFill>
                          <a:hlinkClick r:id="rId7">
                            <a:extLst>
                              <a:ext uri="{A12FA001-AC4F-418D-AE19-62706E023703}">
                                <ahyp:hlinkClr val="tx"/>
                              </a:ext>
                            </a:extLst>
                          </a:hlinkClick>
                        </a:rPr>
                        <a:t>izstrādāts bērniem</a:t>
                      </a:r>
                      <a:r>
                        <a:rPr b="0" i="0" lang="en-US" sz="1200" u="none" cap="none" strike="noStrike">
                          <a:solidFill>
                            <a:schemeClr val="dk1"/>
                          </a:solidFill>
                          <a:latin typeface="Times New Roman"/>
                          <a:ea typeface="Times New Roman"/>
                          <a:cs typeface="Times New Roman"/>
                          <a:sym typeface="Times New Roman"/>
                        </a:rPr>
                        <a:t>, un tam nav ievērojama skaita videoklipu, kas iestatīti kā izstrādāti bērniem.</a:t>
                      </a:r>
                      <a:endParaRPr sz="1300"/>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43000">
                <a:tc>
                  <a:txBody>
                    <a:bodyPr/>
                    <a:lstStyle/>
                    <a:p>
                      <a:pPr indent="0" lvl="0" marL="91440" marR="0" rtl="0" algn="l">
                        <a:lnSpc>
                          <a:spcPct val="100000"/>
                        </a:lnSpc>
                        <a:spcBef>
                          <a:spcPts val="0"/>
                        </a:spcBef>
                        <a:spcAft>
                          <a:spcPts val="0"/>
                        </a:spcAft>
                        <a:buClr>
                          <a:schemeClr val="dk1"/>
                        </a:buClr>
                        <a:buSzPts val="1300"/>
                        <a:buFont typeface="Times New Roman"/>
                        <a:buNone/>
                      </a:pPr>
                      <a:r>
                        <a:rPr b="1" i="0" lang="en-US" sz="1200" u="none" cap="none" strike="noStrike">
                          <a:solidFill>
                            <a:schemeClr val="dk1"/>
                          </a:solidFill>
                          <a:latin typeface="Times New Roman"/>
                          <a:ea typeface="Times New Roman"/>
                          <a:cs typeface="Times New Roman"/>
                          <a:sym typeface="Times New Roman"/>
                        </a:rPr>
                        <a:t>Super Chat un </a:t>
                      </a:r>
                      <a:endParaRPr sz="1300"/>
                    </a:p>
                    <a:p>
                      <a:pPr indent="0" lvl="0" marL="91440" marR="0" rtl="0" algn="l">
                        <a:lnSpc>
                          <a:spcPct val="100000"/>
                        </a:lnSpc>
                        <a:spcBef>
                          <a:spcPts val="0"/>
                        </a:spcBef>
                        <a:spcAft>
                          <a:spcPts val="0"/>
                        </a:spcAft>
                        <a:buClr>
                          <a:schemeClr val="dk1"/>
                        </a:buClr>
                        <a:buSzPts val="1300"/>
                        <a:buFont typeface="Times New Roman"/>
                        <a:buNone/>
                      </a:pPr>
                      <a:r>
                        <a:rPr b="1" i="0" lang="en-US" sz="1200" u="none" cap="none" strike="noStrike">
                          <a:solidFill>
                            <a:schemeClr val="dk1"/>
                          </a:solidFill>
                          <a:latin typeface="Times New Roman"/>
                          <a:ea typeface="Times New Roman"/>
                          <a:cs typeface="Times New Roman"/>
                          <a:sym typeface="Times New Roman"/>
                        </a:rPr>
                        <a:t>Super Stickers</a:t>
                      </a:r>
                      <a:endParaRPr sz="1300"/>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2700" lvl="0" marL="91440" marR="0" rtl="0" algn="l">
                        <a:lnSpc>
                          <a:spcPct val="100000"/>
                        </a:lnSpc>
                        <a:spcBef>
                          <a:spcPts val="0"/>
                        </a:spcBef>
                        <a:spcAft>
                          <a:spcPts val="0"/>
                        </a:spcAft>
                        <a:buClr>
                          <a:schemeClr val="dk1"/>
                        </a:buClr>
                        <a:buSzPts val="200"/>
                        <a:buFont typeface="Noto Sans Symbols"/>
                        <a:buChar char="∙"/>
                      </a:pPr>
                      <a:r>
                        <a:rPr b="0" i="0" lang="en-US" sz="1200" u="none" cap="none" strike="noStrike">
                          <a:solidFill>
                            <a:schemeClr val="dk1"/>
                          </a:solidFill>
                          <a:latin typeface="Times New Roman"/>
                          <a:ea typeface="Times New Roman"/>
                          <a:cs typeface="Times New Roman"/>
                          <a:sym typeface="Times New Roman"/>
                        </a:rPr>
                        <a:t>Jums ir vismaz 18 gadu.</a:t>
                      </a:r>
                      <a:endParaRPr sz="1300"/>
                    </a:p>
                    <a:p>
                      <a:pPr indent="-12700" lvl="0" marL="91440" marR="0" rtl="0" algn="l">
                        <a:lnSpc>
                          <a:spcPct val="100000"/>
                        </a:lnSpc>
                        <a:spcBef>
                          <a:spcPts val="0"/>
                        </a:spcBef>
                        <a:spcAft>
                          <a:spcPts val="0"/>
                        </a:spcAft>
                        <a:buClr>
                          <a:schemeClr val="dk1"/>
                        </a:buClr>
                        <a:buSzPts val="200"/>
                        <a:buFont typeface="Noto Sans Symbols"/>
                        <a:buChar char="∙"/>
                      </a:pPr>
                      <a:r>
                        <a:rPr b="0" i="0" lang="en-US" sz="1200" u="none" cap="none" strike="noStrike">
                          <a:solidFill>
                            <a:schemeClr val="dk1"/>
                          </a:solidFill>
                          <a:latin typeface="Times New Roman"/>
                          <a:ea typeface="Times New Roman"/>
                          <a:cs typeface="Times New Roman"/>
                          <a:sym typeface="Times New Roman"/>
                        </a:rPr>
                        <a:t>Jums ir jādzīvo valstī/reģionā, kur </a:t>
                      </a:r>
                      <a:r>
                        <a:rPr b="0" i="0" lang="en-US" sz="1200" u="sng" cap="none" strike="noStrike">
                          <a:solidFill>
                            <a:schemeClr val="dk1"/>
                          </a:solidFill>
                          <a:hlinkClick r:id="rId8">
                            <a:extLst>
                              <a:ext uri="{A12FA001-AC4F-418D-AE19-62706E023703}">
                                <ahyp:hlinkClr val="tx"/>
                              </a:ext>
                            </a:extLst>
                          </a:hlinkClick>
                        </a:rPr>
                        <a:t>pieejamas</a:t>
                      </a:r>
                      <a:r>
                        <a:rPr b="0" i="0" lang="en-US" sz="1200" u="none" cap="none" strike="noStrike">
                          <a:solidFill>
                            <a:schemeClr val="dk1"/>
                          </a:solidFill>
                          <a:latin typeface="Times New Roman"/>
                          <a:ea typeface="Times New Roman"/>
                          <a:cs typeface="Times New Roman"/>
                          <a:sym typeface="Times New Roman"/>
                        </a:rPr>
                        <a:t> funkcijas Super Chat un Super Stickers.</a:t>
                      </a:r>
                      <a:endParaRPr sz="1300"/>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14525">
                <a:tc>
                  <a:txBody>
                    <a:bodyPr/>
                    <a:lstStyle/>
                    <a:p>
                      <a:pPr indent="0" lvl="0" marL="91440" marR="0" rtl="0" algn="l">
                        <a:lnSpc>
                          <a:spcPct val="100000"/>
                        </a:lnSpc>
                        <a:spcBef>
                          <a:spcPts val="0"/>
                        </a:spcBef>
                        <a:spcAft>
                          <a:spcPts val="0"/>
                        </a:spcAft>
                        <a:buClr>
                          <a:schemeClr val="dk1"/>
                        </a:buClr>
                        <a:buSzPts val="1300"/>
                        <a:buFont typeface="Times New Roman"/>
                        <a:buNone/>
                      </a:pPr>
                      <a:r>
                        <a:rPr b="1" i="0" lang="en-US" sz="1200" u="none" cap="none" strike="noStrike">
                          <a:solidFill>
                            <a:schemeClr val="dk1"/>
                          </a:solidFill>
                          <a:latin typeface="Times New Roman"/>
                          <a:ea typeface="Times New Roman"/>
                          <a:cs typeface="Times New Roman"/>
                          <a:sym typeface="Times New Roman"/>
                        </a:rPr>
                        <a:t>Funkcija “Liels paldies”</a:t>
                      </a:r>
                      <a:endParaRPr sz="1300"/>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2700" lvl="0" marL="91440" marR="0" rtl="0" algn="l">
                        <a:lnSpc>
                          <a:spcPct val="100000"/>
                        </a:lnSpc>
                        <a:spcBef>
                          <a:spcPts val="0"/>
                        </a:spcBef>
                        <a:spcAft>
                          <a:spcPts val="0"/>
                        </a:spcAft>
                        <a:buClr>
                          <a:schemeClr val="dk1"/>
                        </a:buClr>
                        <a:buSzPts val="200"/>
                        <a:buFont typeface="Noto Sans Symbols"/>
                        <a:buChar char="∙"/>
                      </a:pPr>
                      <a:r>
                        <a:rPr b="0" i="0" lang="en-US" sz="1200" u="none" cap="none" strike="noStrike">
                          <a:solidFill>
                            <a:schemeClr val="dk1"/>
                          </a:solidFill>
                          <a:latin typeface="Times New Roman"/>
                          <a:ea typeface="Times New Roman"/>
                          <a:cs typeface="Times New Roman"/>
                          <a:sym typeface="Times New Roman"/>
                        </a:rPr>
                        <a:t>Jums ir vismaz 18 gadu.</a:t>
                      </a:r>
                      <a:endParaRPr sz="1300"/>
                    </a:p>
                    <a:p>
                      <a:pPr indent="-12700" lvl="0" marL="91440" marR="0" rtl="0" algn="l">
                        <a:lnSpc>
                          <a:spcPct val="100000"/>
                        </a:lnSpc>
                        <a:spcBef>
                          <a:spcPts val="0"/>
                        </a:spcBef>
                        <a:spcAft>
                          <a:spcPts val="0"/>
                        </a:spcAft>
                        <a:buClr>
                          <a:schemeClr val="dk1"/>
                        </a:buClr>
                        <a:buSzPts val="200"/>
                        <a:buFont typeface="Noto Sans Symbols"/>
                        <a:buChar char="∙"/>
                      </a:pPr>
                      <a:r>
                        <a:rPr b="0" i="0" lang="en-US" sz="1200" u="none" cap="none" strike="noStrike">
                          <a:solidFill>
                            <a:schemeClr val="dk1"/>
                          </a:solidFill>
                          <a:latin typeface="Times New Roman"/>
                          <a:ea typeface="Times New Roman"/>
                          <a:cs typeface="Times New Roman"/>
                          <a:sym typeface="Times New Roman"/>
                        </a:rPr>
                        <a:t>Jums ir jādzīvo valstī vai reģionā, kur </a:t>
                      </a:r>
                      <a:r>
                        <a:rPr b="0" i="0" lang="en-US" sz="1200" u="sng" cap="none" strike="noStrike">
                          <a:solidFill>
                            <a:schemeClr val="dk1"/>
                          </a:solidFill>
                          <a:hlinkClick r:id="rId9">
                            <a:extLst>
                              <a:ext uri="{A12FA001-AC4F-418D-AE19-62706E023703}">
                                <ahyp:hlinkClr val="tx"/>
                              </a:ext>
                            </a:extLst>
                          </a:hlinkClick>
                        </a:rPr>
                        <a:t>pieejama</a:t>
                      </a:r>
                      <a:r>
                        <a:rPr b="0" i="0" lang="en-US" sz="1200" u="none" cap="none" strike="noStrike">
                          <a:solidFill>
                            <a:schemeClr val="dk1"/>
                          </a:solidFill>
                          <a:latin typeface="Times New Roman"/>
                          <a:ea typeface="Times New Roman"/>
                          <a:cs typeface="Times New Roman"/>
                          <a:sym typeface="Times New Roman"/>
                        </a:rPr>
                        <a:t> funkcija “Liels paldies”.</a:t>
                      </a:r>
                      <a:endParaRPr sz="1300"/>
                    </a:p>
                    <a:p>
                      <a:pPr indent="-12700" lvl="0" marL="91440" marR="0" rtl="0" algn="l">
                        <a:lnSpc>
                          <a:spcPct val="100000"/>
                        </a:lnSpc>
                        <a:spcBef>
                          <a:spcPts val="0"/>
                        </a:spcBef>
                        <a:spcAft>
                          <a:spcPts val="0"/>
                        </a:spcAft>
                        <a:buClr>
                          <a:schemeClr val="dk1"/>
                        </a:buClr>
                        <a:buSzPts val="200"/>
                        <a:buFont typeface="Noto Sans Symbols"/>
                        <a:buChar char="∙"/>
                      </a:pPr>
                      <a:r>
                        <a:rPr b="0" i="0" lang="en-US" sz="1200" u="none" cap="none" strike="noStrike">
                          <a:solidFill>
                            <a:schemeClr val="dk1"/>
                          </a:solidFill>
                          <a:latin typeface="Times New Roman"/>
                          <a:ea typeface="Times New Roman"/>
                          <a:cs typeface="Times New Roman"/>
                          <a:sym typeface="Times New Roman"/>
                        </a:rPr>
                        <a:t>Jūs neesat mūzikas kanāls atbilstoši līgumam SRAV.</a:t>
                      </a:r>
                      <a:endParaRPr sz="1300"/>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43000">
                <a:tc>
                  <a:txBody>
                    <a:bodyPr/>
                    <a:lstStyle/>
                    <a:p>
                      <a:pPr indent="0" lvl="0" marL="91440" marR="0" rtl="0" algn="l">
                        <a:lnSpc>
                          <a:spcPct val="100000"/>
                        </a:lnSpc>
                        <a:spcBef>
                          <a:spcPts val="0"/>
                        </a:spcBef>
                        <a:spcAft>
                          <a:spcPts val="0"/>
                        </a:spcAft>
                        <a:buClr>
                          <a:schemeClr val="dk1"/>
                        </a:buClr>
                        <a:buSzPts val="1300"/>
                        <a:buFont typeface="Times New Roman"/>
                        <a:buNone/>
                      </a:pPr>
                      <a:r>
                        <a:rPr b="1" i="0" lang="en-US" sz="1200" u="none" cap="none" strike="noStrike">
                          <a:solidFill>
                            <a:schemeClr val="dk1"/>
                          </a:solidFill>
                          <a:latin typeface="Times New Roman"/>
                          <a:ea typeface="Times New Roman"/>
                          <a:cs typeface="Times New Roman"/>
                          <a:sym typeface="Times New Roman"/>
                        </a:rPr>
                        <a:t>YouTube Premium ieņēmumi</a:t>
                      </a:r>
                      <a:endParaRPr sz="1300"/>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2700" lvl="0" marL="91440" marR="0" rtl="0" algn="l">
                        <a:lnSpc>
                          <a:spcPct val="100000"/>
                        </a:lnSpc>
                        <a:spcBef>
                          <a:spcPts val="0"/>
                        </a:spcBef>
                        <a:spcAft>
                          <a:spcPts val="0"/>
                        </a:spcAft>
                        <a:buClr>
                          <a:schemeClr val="dk1"/>
                        </a:buClr>
                        <a:buSzPts val="200"/>
                        <a:buFont typeface="Noto Sans Symbols"/>
                        <a:buChar char="∙"/>
                      </a:pPr>
                      <a:r>
                        <a:rPr b="0" i="0" lang="en-US" sz="1200" u="none" cap="none" strike="noStrike">
                          <a:solidFill>
                            <a:schemeClr val="dk1"/>
                          </a:solidFill>
                          <a:latin typeface="Times New Roman"/>
                          <a:ea typeface="Times New Roman"/>
                          <a:cs typeface="Times New Roman"/>
                          <a:sym typeface="Times New Roman"/>
                        </a:rPr>
                        <a:t>Jums ir jāizveido saturs, kuru noskatās YouTube Premium abonents.</a:t>
                      </a:r>
                      <a:endParaRPr sz="1300"/>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532" name="Google Shape;532;p55"/>
          <p:cNvSpPr txBox="1"/>
          <p:nvPr/>
        </p:nvSpPr>
        <p:spPr>
          <a:xfrm>
            <a:off x="336550" y="4711700"/>
            <a:ext cx="65706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Calibri"/>
              <a:buNone/>
            </a:pPr>
            <a:r>
              <a:rPr b="0" i="0" lang="en-US" sz="1600" u="sng">
                <a:solidFill>
                  <a:schemeClr val="dk1"/>
                </a:solidFill>
                <a:latin typeface="Calibri"/>
                <a:ea typeface="Calibri"/>
                <a:cs typeface="Calibri"/>
                <a:sym typeface="Calibri"/>
                <a:hlinkClick r:id="rId10">
                  <a:extLst>
                    <a:ext uri="{A12FA001-AC4F-418D-AE19-62706E023703}">
                      <ahyp:hlinkClr val="tx"/>
                    </a:ext>
                  </a:extLst>
                </a:hlinkClick>
              </a:rPr>
              <a:t>https://support.google.com/youtube/answer/72857?hl=lv#requirements</a:t>
            </a:r>
            <a:r>
              <a:rPr b="0" i="0" lang="en-US" sz="1600" u="none">
                <a:solidFill>
                  <a:schemeClr val="dk1"/>
                </a:solidFill>
                <a:latin typeface="Times New Roman"/>
                <a:ea typeface="Times New Roman"/>
                <a:cs typeface="Times New Roman"/>
                <a:sym typeface="Times New Roman"/>
              </a:rPr>
              <a:t> </a:t>
            </a:r>
            <a:endParaRP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descr="&quot;&quot;" id="537" name="Google Shape;537;p56"/>
          <p:cNvPicPr preferRelativeResize="0"/>
          <p:nvPr/>
        </p:nvPicPr>
        <p:blipFill rotWithShape="1">
          <a:blip r:embed="rId3">
            <a:alphaModFix/>
          </a:blip>
          <a:srcRect b="0" l="0" r="0" t="0"/>
          <a:stretch/>
        </p:blipFill>
        <p:spPr>
          <a:xfrm>
            <a:off x="11358562" y="-881062"/>
            <a:ext cx="228600" cy="228600"/>
          </a:xfrm>
          <a:prstGeom prst="rect">
            <a:avLst/>
          </a:prstGeom>
          <a:noFill/>
          <a:ln>
            <a:noFill/>
          </a:ln>
        </p:spPr>
      </p:pic>
      <p:sp>
        <p:nvSpPr>
          <p:cNvPr id="538" name="Google Shape;538;p56"/>
          <p:cNvSpPr txBox="1"/>
          <p:nvPr/>
        </p:nvSpPr>
        <p:spPr>
          <a:xfrm>
            <a:off x="404587" y="739337"/>
            <a:ext cx="8713800" cy="3771000"/>
          </a:xfrm>
          <a:prstGeom prst="rect">
            <a:avLst/>
          </a:prstGeom>
          <a:noFill/>
          <a:ln>
            <a:noFill/>
          </a:ln>
        </p:spPr>
        <p:txBody>
          <a:bodyPr anchorCtr="0" anchor="t" bIns="45700" lIns="91425" spcFirstLastPara="1" rIns="91425" wrap="square" tIns="45700">
            <a:spAutoFit/>
          </a:bodyPr>
          <a:lstStyle/>
          <a:p>
            <a:pPr indent="-95250" lvl="0" marL="0" marR="0" rtl="0" algn="l">
              <a:lnSpc>
                <a:spcPct val="100000"/>
              </a:lnSpc>
              <a:spcBef>
                <a:spcPts val="0"/>
              </a:spcBef>
              <a:spcAft>
                <a:spcPts val="0"/>
              </a:spcAft>
              <a:buClr>
                <a:srgbClr val="1F1F1F"/>
              </a:buClr>
              <a:buSzPts val="1500"/>
              <a:buFont typeface="Times New Roman"/>
              <a:buAutoNum type="arabicPeriod"/>
            </a:pPr>
            <a:r>
              <a:rPr b="0" i="0" lang="en-US" sz="1500" u="none">
                <a:solidFill>
                  <a:srgbClr val="1F1F1F"/>
                </a:solidFill>
                <a:latin typeface="Times New Roman"/>
                <a:ea typeface="Times New Roman"/>
                <a:cs typeface="Times New Roman"/>
                <a:sym typeface="Times New Roman"/>
              </a:rPr>
              <a:t>Pierakstieties lietotnē </a:t>
            </a:r>
            <a:r>
              <a:rPr b="0" i="0" lang="en-US" sz="1500" u="sng">
                <a:solidFill>
                  <a:srgbClr val="0B57D0"/>
                </a:solidFill>
                <a:latin typeface="Calibri"/>
                <a:ea typeface="Calibri"/>
                <a:cs typeface="Calibri"/>
                <a:sym typeface="Calibri"/>
                <a:hlinkClick r:id="rId4">
                  <a:extLst>
                    <a:ext uri="{A12FA001-AC4F-418D-AE19-62706E023703}">
                      <ahyp:hlinkClr val="tx"/>
                    </a:ext>
                  </a:extLst>
                </a:hlinkClick>
              </a:rPr>
              <a:t>YouTube Studio</a:t>
            </a:r>
            <a:r>
              <a:rPr b="0" i="0" lang="en-US" sz="1500" u="none">
                <a:solidFill>
                  <a:srgbClr val="1F1F1F"/>
                </a:solidFill>
                <a:latin typeface="Times New Roman"/>
                <a:ea typeface="Times New Roman"/>
                <a:cs typeface="Times New Roman"/>
                <a:sym typeface="Times New Roman"/>
              </a:rPr>
              <a:t>.</a:t>
            </a:r>
            <a:endParaRPr sz="1300"/>
          </a:p>
          <a:p>
            <a:pPr indent="-95250" lvl="0" marL="0" marR="0" rtl="0" algn="l">
              <a:lnSpc>
                <a:spcPct val="100000"/>
              </a:lnSpc>
              <a:spcBef>
                <a:spcPts val="0"/>
              </a:spcBef>
              <a:spcAft>
                <a:spcPts val="0"/>
              </a:spcAft>
              <a:buClr>
                <a:srgbClr val="1F1F1F"/>
              </a:buClr>
              <a:buSzPts val="1500"/>
              <a:buFont typeface="Times New Roman"/>
              <a:buAutoNum type="arabicPeriod"/>
            </a:pPr>
            <a:r>
              <a:rPr b="0" i="0" lang="en-US" sz="1500" u="none">
                <a:solidFill>
                  <a:srgbClr val="1F1F1F"/>
                </a:solidFill>
                <a:latin typeface="Times New Roman"/>
                <a:ea typeface="Times New Roman"/>
                <a:cs typeface="Times New Roman"/>
                <a:sym typeface="Times New Roman"/>
              </a:rPr>
              <a:t>Kreisās puses izvēlnē atlasiet vienumu </a:t>
            </a:r>
            <a:r>
              <a:rPr b="1" i="0" lang="en-US" sz="1500" u="none">
                <a:solidFill>
                  <a:srgbClr val="1F1F1F"/>
                </a:solidFill>
                <a:latin typeface="Times New Roman"/>
                <a:ea typeface="Times New Roman"/>
                <a:cs typeface="Times New Roman"/>
                <a:sym typeface="Times New Roman"/>
              </a:rPr>
              <a:t>Analytics</a:t>
            </a:r>
            <a:r>
              <a:rPr b="0" i="0" lang="en-US" sz="1500" u="none">
                <a:solidFill>
                  <a:srgbClr val="1F1F1F"/>
                </a:solidFill>
                <a:latin typeface="Times New Roman"/>
                <a:ea typeface="Times New Roman"/>
                <a:cs typeface="Times New Roman"/>
                <a:sym typeface="Times New Roman"/>
              </a:rPr>
              <a:t>.</a:t>
            </a:r>
            <a:endParaRPr sz="1300"/>
          </a:p>
          <a:p>
            <a:pPr indent="-101600" lvl="0" marL="0" marR="0" rtl="0" algn="l">
              <a:lnSpc>
                <a:spcPct val="100000"/>
              </a:lnSpc>
              <a:spcBef>
                <a:spcPts val="0"/>
              </a:spcBef>
              <a:spcAft>
                <a:spcPts val="0"/>
              </a:spcAft>
              <a:buClr>
                <a:srgbClr val="1F1F1F"/>
              </a:buClr>
              <a:buSzPts val="1600"/>
              <a:buFont typeface="Times New Roman"/>
              <a:buAutoNum type="arabicPeriod"/>
            </a:pPr>
            <a:r>
              <a:rPr b="0" i="0" lang="en-US" sz="1500" u="none">
                <a:solidFill>
                  <a:srgbClr val="1F1F1F"/>
                </a:solidFill>
                <a:latin typeface="Times New Roman"/>
                <a:ea typeface="Times New Roman"/>
                <a:cs typeface="Times New Roman"/>
                <a:sym typeface="Times New Roman"/>
              </a:rPr>
              <a:t>Pēc noklusējuma tiks rādīta cilne </a:t>
            </a:r>
            <a:r>
              <a:rPr b="1" i="0" lang="en-US" sz="1500" u="none">
                <a:solidFill>
                  <a:srgbClr val="1F1F1F"/>
                </a:solidFill>
                <a:latin typeface="Times New Roman"/>
                <a:ea typeface="Times New Roman"/>
                <a:cs typeface="Times New Roman"/>
                <a:sym typeface="Times New Roman"/>
              </a:rPr>
              <a:t>Kopsavilkums</a:t>
            </a:r>
            <a:r>
              <a:rPr b="0" i="0" lang="en-US" sz="1500" u="none">
                <a:solidFill>
                  <a:srgbClr val="1F1F1F"/>
                </a:solidFill>
                <a:latin typeface="Times New Roman"/>
                <a:ea typeface="Times New Roman"/>
                <a:cs typeface="Times New Roman"/>
                <a:sym typeface="Times New Roman"/>
              </a:rPr>
              <a:t>. Svarīgāko metriku kartītē būs redzamas ikonas, kas norāda, kad publicējat videoklipu, piemēram, tiešraides straumi   </a:t>
            </a:r>
            <a:r>
              <a:rPr b="0" i="0" lang="en-US" sz="1300" u="none">
                <a:solidFill>
                  <a:srgbClr val="1F1F1F"/>
                </a:solidFill>
                <a:latin typeface="Times New Roman"/>
                <a:ea typeface="Times New Roman"/>
                <a:cs typeface="Times New Roman"/>
                <a:sym typeface="Times New Roman"/>
              </a:rPr>
              <a:t>.</a:t>
            </a:r>
            <a:endParaRPr sz="1300"/>
          </a:p>
          <a:p>
            <a:pPr indent="0" lvl="0" marL="0" marR="0" rtl="0" algn="l">
              <a:lnSpc>
                <a:spcPct val="100000"/>
              </a:lnSpc>
              <a:spcBef>
                <a:spcPts val="0"/>
              </a:spcBef>
              <a:spcAft>
                <a:spcPts val="0"/>
              </a:spcAft>
              <a:buClr>
                <a:schemeClr val="dk1"/>
              </a:buClr>
              <a:buSzPts val="1400"/>
              <a:buFont typeface="Calibri"/>
              <a:buNone/>
            </a:pPr>
            <a:r>
              <a:t/>
            </a:r>
            <a:endParaRPr b="1" i="0" sz="1300" u="none">
              <a:solidFill>
                <a:srgbClr val="1F1F1F"/>
              </a:solidFill>
              <a:latin typeface="Times New Roman"/>
              <a:ea typeface="Times New Roman"/>
              <a:cs typeface="Times New Roman"/>
              <a:sym typeface="Times New Roman"/>
            </a:endParaRPr>
          </a:p>
          <a:p>
            <a:pPr indent="-95250" lvl="0" marL="0" marR="0" rtl="0" algn="l">
              <a:lnSpc>
                <a:spcPct val="100000"/>
              </a:lnSpc>
              <a:spcBef>
                <a:spcPts val="0"/>
              </a:spcBef>
              <a:spcAft>
                <a:spcPts val="0"/>
              </a:spcAft>
              <a:buClr>
                <a:srgbClr val="1F1F1F"/>
              </a:buClr>
              <a:buSzPts val="1500"/>
              <a:buFont typeface="Arial"/>
              <a:buChar char="•"/>
            </a:pPr>
            <a:r>
              <a:rPr b="1" i="0" lang="en-US" sz="1500" u="none">
                <a:solidFill>
                  <a:srgbClr val="1F1F1F"/>
                </a:solidFill>
                <a:latin typeface="Times New Roman"/>
                <a:ea typeface="Times New Roman"/>
                <a:cs typeface="Times New Roman"/>
                <a:sym typeface="Times New Roman"/>
              </a:rPr>
              <a:t>Populārākie videoklipi - </a:t>
            </a:r>
            <a:r>
              <a:rPr b="0" i="0" lang="en-US" sz="1500" u="none">
                <a:solidFill>
                  <a:srgbClr val="1F1F1F"/>
                </a:solidFill>
                <a:latin typeface="Times New Roman"/>
                <a:ea typeface="Times New Roman"/>
                <a:cs typeface="Times New Roman"/>
                <a:sym typeface="Times New Roman"/>
              </a:rPr>
              <a:t>pārskatā ir izcelti jūsu populārākie videoklipi. Pēc noklusējuma pārskatā ir parādīti populārākie videoklipi pēc skatīšanās laika.</a:t>
            </a:r>
            <a:endParaRPr sz="1300"/>
          </a:p>
          <a:p>
            <a:pPr indent="-95250" lvl="0" marL="0" marR="0" rtl="0" algn="l">
              <a:lnSpc>
                <a:spcPct val="100000"/>
              </a:lnSpc>
              <a:spcBef>
                <a:spcPts val="0"/>
              </a:spcBef>
              <a:spcAft>
                <a:spcPts val="0"/>
              </a:spcAft>
              <a:buClr>
                <a:srgbClr val="1F1F1F"/>
              </a:buClr>
              <a:buSzPts val="1500"/>
              <a:buFont typeface="Arial"/>
              <a:buChar char="•"/>
            </a:pPr>
            <a:r>
              <a:rPr b="1" i="0" lang="en-US" sz="1500" u="none">
                <a:solidFill>
                  <a:srgbClr val="1F1F1F"/>
                </a:solidFill>
                <a:latin typeface="Times New Roman"/>
                <a:ea typeface="Times New Roman"/>
                <a:cs typeface="Times New Roman"/>
                <a:sym typeface="Times New Roman"/>
              </a:rPr>
              <a:t>Reāllaiks - </a:t>
            </a:r>
            <a:r>
              <a:rPr b="0" i="0" lang="en-US" sz="1500" u="none">
                <a:solidFill>
                  <a:srgbClr val="1F1F1F"/>
                </a:solidFill>
                <a:latin typeface="Times New Roman"/>
                <a:ea typeface="Times New Roman"/>
                <a:cs typeface="Times New Roman"/>
                <a:sym typeface="Times New Roman"/>
              </a:rPr>
              <a:t>reāllaika pārskatā varat gūt agrīnu ieskatu par savu jaunāko publicēto videoklipu veiktspēju. Pārskatā ir sniegta informācija arī par populārākajiem videoklipiem un </a:t>
            </a:r>
            <a:r>
              <a:rPr b="0" i="0" lang="en-US" sz="1500" u="sng">
                <a:solidFill>
                  <a:srgbClr val="0B57D0"/>
                </a:solidFill>
                <a:latin typeface="Calibri"/>
                <a:ea typeface="Calibri"/>
                <a:cs typeface="Calibri"/>
                <a:sym typeface="Calibri"/>
                <a:hlinkClick r:id="rId5">
                  <a:extLst>
                    <a:ext uri="{A12FA001-AC4F-418D-AE19-62706E023703}">
                      <ahyp:hlinkClr val="tx"/>
                    </a:ext>
                  </a:extLst>
                </a:hlinkClick>
              </a:rPr>
              <a:t>abonentu skaitu</a:t>
            </a:r>
            <a:r>
              <a:rPr b="0" i="0" lang="en-US" sz="1500" u="none">
                <a:solidFill>
                  <a:srgbClr val="1F1F1F"/>
                </a:solidFill>
                <a:latin typeface="Times New Roman"/>
                <a:ea typeface="Times New Roman"/>
                <a:cs typeface="Times New Roman"/>
                <a:sym typeface="Times New Roman"/>
              </a:rPr>
              <a:t>. Varat arī skatīt </a:t>
            </a:r>
            <a:r>
              <a:rPr b="0" i="0" lang="en-US" sz="1500" u="sng">
                <a:solidFill>
                  <a:srgbClr val="0B57D0"/>
                </a:solidFill>
                <a:latin typeface="Calibri"/>
                <a:ea typeface="Calibri"/>
                <a:cs typeface="Calibri"/>
                <a:sym typeface="Calibri"/>
                <a:hlinkClick r:id="rId6">
                  <a:extLst>
                    <a:ext uri="{A12FA001-AC4F-418D-AE19-62706E023703}">
                      <ahyp:hlinkClr val="tx"/>
                    </a:ext>
                  </a:extLst>
                </a:hlinkClick>
              </a:rPr>
              <a:t>izvērsto Analytics pārskatu</a:t>
            </a:r>
            <a:r>
              <a:rPr b="0" i="0" lang="en-US" sz="1500" u="none">
                <a:solidFill>
                  <a:srgbClr val="1F1F1F"/>
                </a:solidFill>
                <a:latin typeface="Times New Roman"/>
                <a:ea typeface="Times New Roman"/>
                <a:cs typeface="Times New Roman"/>
                <a:sym typeface="Times New Roman"/>
              </a:rPr>
              <a:t>, lai salīdzinātu 60 minūšu un 48 stundu veiktspēju.</a:t>
            </a:r>
            <a:endParaRPr sz="1300"/>
          </a:p>
          <a:p>
            <a:pPr indent="-95250" lvl="0" marL="0" marR="0" rtl="0" algn="l">
              <a:lnSpc>
                <a:spcPct val="100000"/>
              </a:lnSpc>
              <a:spcBef>
                <a:spcPts val="0"/>
              </a:spcBef>
              <a:spcAft>
                <a:spcPts val="0"/>
              </a:spcAft>
              <a:buClr>
                <a:srgbClr val="1F1F1F"/>
              </a:buClr>
              <a:buSzPts val="1500"/>
              <a:buFont typeface="Arial"/>
              <a:buChar char="•"/>
            </a:pPr>
            <a:r>
              <a:rPr b="1" i="0" lang="en-US" sz="1500" u="none">
                <a:solidFill>
                  <a:srgbClr val="1F1F1F"/>
                </a:solidFill>
                <a:latin typeface="Times New Roman"/>
                <a:ea typeface="Times New Roman"/>
                <a:cs typeface="Times New Roman"/>
                <a:sym typeface="Times New Roman"/>
              </a:rPr>
              <a:t>Jaunākais saturs - </a:t>
            </a:r>
            <a:r>
              <a:rPr b="0" i="0" lang="en-US" sz="1500" u="none">
                <a:solidFill>
                  <a:srgbClr val="1F1F1F"/>
                </a:solidFill>
                <a:latin typeface="Times New Roman"/>
                <a:ea typeface="Times New Roman"/>
                <a:cs typeface="Times New Roman"/>
                <a:sym typeface="Times New Roman"/>
              </a:rPr>
              <a:t>sniegts jaunākā videoklipa skatījumu momentuzņēmums. Pārskatā ir sniegta informācija arī par seansu vidējo klikšķu skaitu un vidējo skatīšanās ilgumu.</a:t>
            </a:r>
            <a:endParaRPr sz="1300"/>
          </a:p>
          <a:p>
            <a:pPr indent="-95250" lvl="0" marL="0" marR="0" rtl="0" algn="l">
              <a:lnSpc>
                <a:spcPct val="100000"/>
              </a:lnSpc>
              <a:spcBef>
                <a:spcPts val="0"/>
              </a:spcBef>
              <a:spcAft>
                <a:spcPts val="0"/>
              </a:spcAft>
              <a:buClr>
                <a:srgbClr val="1F1F1F"/>
              </a:buClr>
              <a:buSzPts val="1500"/>
              <a:buFont typeface="Arial"/>
              <a:buChar char="•"/>
            </a:pPr>
            <a:r>
              <a:rPr b="1" i="0" lang="en-US" sz="1500" u="none">
                <a:solidFill>
                  <a:srgbClr val="1F1F1F"/>
                </a:solidFill>
                <a:latin typeface="Times New Roman"/>
                <a:ea typeface="Times New Roman"/>
                <a:cs typeface="Times New Roman"/>
                <a:sym typeface="Times New Roman"/>
              </a:rPr>
              <a:t>Stāsti - </a:t>
            </a:r>
            <a:r>
              <a:rPr b="0" i="0" lang="en-US" sz="1500" u="none">
                <a:solidFill>
                  <a:srgbClr val="1F1F1F"/>
                </a:solidFill>
                <a:latin typeface="Times New Roman"/>
                <a:ea typeface="Times New Roman"/>
                <a:cs typeface="Times New Roman"/>
                <a:sym typeface="Times New Roman"/>
              </a:rPr>
              <a:t>pārskatā ir izcelts pēdējo septiņu dienu laikā pievienoto skatījumu, komentāru, atzīmju Patīk un iegūto abonentu skaits.</a:t>
            </a:r>
            <a:endParaRPr sz="1300"/>
          </a:p>
          <a:p>
            <a:pPr indent="-95250" lvl="0" marL="0" marR="0" rtl="0" algn="l">
              <a:lnSpc>
                <a:spcPct val="100000"/>
              </a:lnSpc>
              <a:spcBef>
                <a:spcPts val="0"/>
              </a:spcBef>
              <a:spcAft>
                <a:spcPts val="0"/>
              </a:spcAft>
              <a:buClr>
                <a:srgbClr val="1F1F1F"/>
              </a:buClr>
              <a:buSzPts val="1500"/>
              <a:buFont typeface="Arial"/>
              <a:buChar char="•"/>
            </a:pPr>
            <a:r>
              <a:rPr b="1" i="0" lang="en-US" sz="1500" u="none">
                <a:solidFill>
                  <a:srgbClr val="1F1F1F"/>
                </a:solidFill>
                <a:latin typeface="Times New Roman"/>
                <a:ea typeface="Times New Roman"/>
                <a:cs typeface="Times New Roman"/>
                <a:sym typeface="Times New Roman"/>
              </a:rPr>
              <a:t>Populārākie remiksi - </a:t>
            </a:r>
            <a:r>
              <a:rPr b="0" i="0" lang="en-US" sz="1500" u="none">
                <a:solidFill>
                  <a:srgbClr val="1F1F1F"/>
                </a:solidFill>
                <a:latin typeface="Times New Roman"/>
                <a:ea typeface="Times New Roman"/>
                <a:cs typeface="Times New Roman"/>
                <a:sym typeface="Times New Roman"/>
              </a:rPr>
              <a:t>pārskatā tiek rādīts jūsu saturs, kas ir izmantots īso videoklipu izveidei. Pārskatā ir redzams arī jūsu satura remiksēšanas reižu skaits un remiksu skatījumu skaits.</a:t>
            </a:r>
            <a:endParaRPr sz="1300"/>
          </a:p>
        </p:txBody>
      </p:sp>
      <p:sp>
        <p:nvSpPr>
          <p:cNvPr id="539" name="Google Shape;539;p56"/>
          <p:cNvSpPr txBox="1"/>
          <p:nvPr/>
        </p:nvSpPr>
        <p:spPr>
          <a:xfrm>
            <a:off x="250825" y="4543425"/>
            <a:ext cx="88932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Calibri"/>
              <a:buNone/>
            </a:pPr>
            <a:r>
              <a:rPr b="0" i="0" lang="en-US" sz="1400" u="sng">
                <a:solidFill>
                  <a:schemeClr val="dk1"/>
                </a:solidFill>
                <a:latin typeface="Calibri"/>
                <a:ea typeface="Calibri"/>
                <a:cs typeface="Calibri"/>
                <a:sym typeface="Calibri"/>
                <a:hlinkClick r:id="rId7">
                  <a:extLst>
                    <a:ext uri="{A12FA001-AC4F-418D-AE19-62706E023703}">
                      <ahyp:hlinkClr val="tx"/>
                    </a:ext>
                  </a:extLst>
                </a:hlinkClick>
              </a:rPr>
              <a:t>https://support.google.com/youtube/answer/9314414?hl=lv&amp;ref_topic=3025741&amp;visit_id=637233268820084719-1633742650&amp;rd=1&amp;co=GENIE.Platform%3DDesktop&amp;oco=1</a:t>
            </a:r>
            <a:r>
              <a:rPr b="0" i="0" lang="en-US" sz="1400" u="none">
                <a:solidFill>
                  <a:schemeClr val="dk1"/>
                </a:solidFill>
                <a:latin typeface="Times New Roman"/>
                <a:ea typeface="Times New Roman"/>
                <a:cs typeface="Times New Roman"/>
                <a:sym typeface="Times New Roman"/>
              </a:rPr>
              <a:t> </a:t>
            </a:r>
            <a:endParaRPr/>
          </a:p>
        </p:txBody>
      </p:sp>
      <p:sp>
        <p:nvSpPr>
          <p:cNvPr id="540" name="Google Shape;540;p56"/>
          <p:cNvSpPr txBox="1"/>
          <p:nvPr>
            <p:ph type="title"/>
          </p:nvPr>
        </p:nvSpPr>
        <p:spPr>
          <a:xfrm>
            <a:off x="250825" y="63425"/>
            <a:ext cx="9021300" cy="552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2060"/>
              </a:buClr>
              <a:buSzPts val="2800"/>
              <a:buFont typeface="Times New Roman"/>
              <a:buNone/>
            </a:pPr>
            <a:r>
              <a:rPr i="1" lang="en-US" sz="2700" u="none">
                <a:solidFill>
                  <a:schemeClr val="accent1"/>
                </a:solidFill>
              </a:rPr>
              <a:t>YouTube</a:t>
            </a:r>
            <a:r>
              <a:rPr i="0" lang="en-US" sz="2700" u="none">
                <a:solidFill>
                  <a:schemeClr val="accent1"/>
                </a:solidFill>
              </a:rPr>
              <a:t> kanāla kopsavilkuma pārskatu skatīšana I</a:t>
            </a:r>
            <a:endParaRPr sz="3300">
              <a:solidFill>
                <a:schemeClr val="accent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57"/>
          <p:cNvPicPr preferRelativeResize="0"/>
          <p:nvPr/>
        </p:nvPicPr>
        <p:blipFill rotWithShape="1">
          <a:blip r:embed="rId3">
            <a:alphaModFix/>
          </a:blip>
          <a:srcRect b="0" l="0" r="0" t="0"/>
          <a:stretch/>
        </p:blipFill>
        <p:spPr>
          <a:xfrm>
            <a:off x="755650" y="627062"/>
            <a:ext cx="6408737" cy="3963987"/>
          </a:xfrm>
          <a:prstGeom prst="rect">
            <a:avLst/>
          </a:prstGeom>
          <a:noFill/>
          <a:ln>
            <a:noFill/>
          </a:ln>
        </p:spPr>
      </p:pic>
      <p:sp>
        <p:nvSpPr>
          <p:cNvPr id="546" name="Google Shape;546;p57"/>
          <p:cNvSpPr txBox="1"/>
          <p:nvPr/>
        </p:nvSpPr>
        <p:spPr>
          <a:xfrm>
            <a:off x="250825" y="4619625"/>
            <a:ext cx="8893175"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Calibri"/>
              <a:buNone/>
            </a:pPr>
            <a:r>
              <a:rPr b="0" i="0" lang="en-US" sz="1400" u="sng">
                <a:solidFill>
                  <a:schemeClr val="dk1"/>
                </a:solidFill>
                <a:latin typeface="Calibri"/>
                <a:ea typeface="Calibri"/>
                <a:cs typeface="Calibri"/>
                <a:sym typeface="Calibri"/>
                <a:hlinkClick r:id="rId4">
                  <a:extLst>
                    <a:ext uri="{A12FA001-AC4F-418D-AE19-62706E023703}">
                      <ahyp:hlinkClr val="tx"/>
                    </a:ext>
                  </a:extLst>
                </a:hlinkClick>
              </a:rPr>
              <a:t>https://support.google.com/youtube/answer/9314414?hl=lv&amp;ref_topic=3025741&amp;visit_id=637233268820084719-1633742650&amp;rd=1&amp;co=GENIE.Platform%3DDesktop&amp;oco=1</a:t>
            </a:r>
            <a:r>
              <a:rPr b="0" i="0" lang="en-US" sz="1400" u="none">
                <a:solidFill>
                  <a:schemeClr val="dk1"/>
                </a:solidFill>
                <a:latin typeface="Times New Roman"/>
                <a:ea typeface="Times New Roman"/>
                <a:cs typeface="Times New Roman"/>
                <a:sym typeface="Times New Roman"/>
              </a:rPr>
              <a:t> </a:t>
            </a:r>
            <a:endParaRPr/>
          </a:p>
        </p:txBody>
      </p:sp>
      <p:sp>
        <p:nvSpPr>
          <p:cNvPr id="547" name="Google Shape;547;p57"/>
          <p:cNvSpPr txBox="1"/>
          <p:nvPr/>
        </p:nvSpPr>
        <p:spPr>
          <a:xfrm>
            <a:off x="7312025" y="4222750"/>
            <a:ext cx="1838325" cy="36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Times New Roman"/>
              <a:buNone/>
            </a:pPr>
            <a:r>
              <a:rPr b="0" i="1" lang="en-US" sz="1800" u="none">
                <a:solidFill>
                  <a:schemeClr val="dk1"/>
                </a:solidFill>
                <a:latin typeface="Times New Roman"/>
                <a:ea typeface="Times New Roman"/>
                <a:cs typeface="Times New Roman"/>
                <a:sym typeface="Times New Roman"/>
              </a:rPr>
              <a:t>(Barnhart, 2022) </a:t>
            </a:r>
            <a:endParaRPr/>
          </a:p>
        </p:txBody>
      </p:sp>
      <p:sp>
        <p:nvSpPr>
          <p:cNvPr id="548" name="Google Shape;548;p57"/>
          <p:cNvSpPr txBox="1"/>
          <p:nvPr>
            <p:ph type="title"/>
          </p:nvPr>
        </p:nvSpPr>
        <p:spPr>
          <a:xfrm>
            <a:off x="250825" y="63425"/>
            <a:ext cx="9021300" cy="552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2060"/>
              </a:buClr>
              <a:buSzPts val="2800"/>
              <a:buFont typeface="Times New Roman"/>
              <a:buNone/>
            </a:pPr>
            <a:r>
              <a:rPr i="1" lang="en-US" sz="2700" u="none">
                <a:solidFill>
                  <a:schemeClr val="accent1"/>
                </a:solidFill>
              </a:rPr>
              <a:t>YouTube</a:t>
            </a:r>
            <a:r>
              <a:rPr i="0" lang="en-US" sz="2700" u="none">
                <a:solidFill>
                  <a:schemeClr val="accent1"/>
                </a:solidFill>
              </a:rPr>
              <a:t> kanāla kopsavilkuma pārskatu skatīšana II</a:t>
            </a:r>
            <a:endParaRPr sz="3300">
              <a:solidFill>
                <a:schemeClr val="accent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58"/>
          <p:cNvSpPr txBox="1"/>
          <p:nvPr/>
        </p:nvSpPr>
        <p:spPr>
          <a:xfrm>
            <a:off x="0" y="0"/>
            <a:ext cx="0" cy="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Sociālo tīklu mārketings © I.Kotāne, 2023</a:t>
            </a:r>
            <a:endParaRPr/>
          </a:p>
        </p:txBody>
      </p:sp>
      <p:pic>
        <p:nvPicPr>
          <p:cNvPr id="554" name="Google Shape;554;p58"/>
          <p:cNvPicPr preferRelativeResize="0"/>
          <p:nvPr/>
        </p:nvPicPr>
        <p:blipFill rotWithShape="1">
          <a:blip r:embed="rId3">
            <a:alphaModFix/>
          </a:blip>
          <a:srcRect b="0" l="0" r="0" t="0"/>
          <a:stretch/>
        </p:blipFill>
        <p:spPr>
          <a:xfrm>
            <a:off x="1664937" y="250825"/>
            <a:ext cx="5372100" cy="1477962"/>
          </a:xfrm>
          <a:prstGeom prst="rect">
            <a:avLst/>
          </a:prstGeom>
          <a:noFill/>
          <a:ln>
            <a:noFill/>
          </a:ln>
        </p:spPr>
      </p:pic>
      <p:sp>
        <p:nvSpPr>
          <p:cNvPr id="555" name="Google Shape;555;p58"/>
          <p:cNvSpPr txBox="1"/>
          <p:nvPr/>
        </p:nvSpPr>
        <p:spPr>
          <a:xfrm>
            <a:off x="1171575" y="1846262"/>
            <a:ext cx="40623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Calibri"/>
              <a:buNone/>
            </a:pPr>
            <a:r>
              <a:rPr b="0" i="0" lang="en-US" sz="1200" u="sng">
                <a:solidFill>
                  <a:schemeClr val="dk1"/>
                </a:solidFill>
                <a:latin typeface="Calibri"/>
                <a:ea typeface="Calibri"/>
                <a:cs typeface="Calibri"/>
                <a:sym typeface="Calibri"/>
                <a:hlinkClick r:id="rId4">
                  <a:extLst>
                    <a:ext uri="{A12FA001-AC4F-418D-AE19-62706E023703}">
                      <ahyp:hlinkClr val="tx"/>
                    </a:ext>
                  </a:extLst>
                </a:hlinkClick>
              </a:rPr>
              <a:t>https://www.brandwatch.com/blog/youtube-analytics-tools/</a:t>
            </a:r>
            <a:r>
              <a:rPr b="0" i="0" lang="en-US" sz="1200" u="none">
                <a:solidFill>
                  <a:schemeClr val="dk1"/>
                </a:solidFill>
                <a:latin typeface="Times New Roman"/>
                <a:ea typeface="Times New Roman"/>
                <a:cs typeface="Times New Roman"/>
                <a:sym typeface="Times New Roman"/>
              </a:rPr>
              <a:t> </a:t>
            </a:r>
            <a:endParaRPr/>
          </a:p>
        </p:txBody>
      </p:sp>
      <p:pic>
        <p:nvPicPr>
          <p:cNvPr id="556" name="Google Shape;556;p58"/>
          <p:cNvPicPr preferRelativeResize="0"/>
          <p:nvPr/>
        </p:nvPicPr>
        <p:blipFill rotWithShape="1">
          <a:blip r:embed="rId5">
            <a:alphaModFix/>
          </a:blip>
          <a:srcRect b="0" l="0" r="0" t="0"/>
          <a:stretch/>
        </p:blipFill>
        <p:spPr>
          <a:xfrm>
            <a:off x="7281487" y="0"/>
            <a:ext cx="1592262" cy="492125"/>
          </a:xfrm>
          <a:prstGeom prst="rect">
            <a:avLst/>
          </a:prstGeom>
          <a:noFill/>
          <a:ln>
            <a:noFill/>
          </a:ln>
        </p:spPr>
      </p:pic>
      <p:pic>
        <p:nvPicPr>
          <p:cNvPr id="557" name="Google Shape;557;p58"/>
          <p:cNvPicPr preferRelativeResize="0"/>
          <p:nvPr/>
        </p:nvPicPr>
        <p:blipFill rotWithShape="1">
          <a:blip r:embed="rId6">
            <a:alphaModFix/>
          </a:blip>
          <a:srcRect b="0" l="0" r="0" t="0"/>
          <a:stretch/>
        </p:blipFill>
        <p:spPr>
          <a:xfrm>
            <a:off x="273150" y="174625"/>
            <a:ext cx="985837" cy="574675"/>
          </a:xfrm>
          <a:prstGeom prst="rect">
            <a:avLst/>
          </a:prstGeom>
          <a:noFill/>
          <a:ln>
            <a:noFill/>
          </a:ln>
        </p:spPr>
      </p:pic>
      <p:pic>
        <p:nvPicPr>
          <p:cNvPr id="558" name="Google Shape;558;p58"/>
          <p:cNvPicPr preferRelativeResize="0"/>
          <p:nvPr/>
        </p:nvPicPr>
        <p:blipFill rotWithShape="1">
          <a:blip r:embed="rId7">
            <a:alphaModFix/>
          </a:blip>
          <a:srcRect b="0" l="0" r="0" t="0"/>
          <a:stretch/>
        </p:blipFill>
        <p:spPr>
          <a:xfrm>
            <a:off x="7113212" y="762000"/>
            <a:ext cx="1643062" cy="528637"/>
          </a:xfrm>
          <a:prstGeom prst="rect">
            <a:avLst/>
          </a:prstGeom>
          <a:noFill/>
          <a:ln>
            <a:noFill/>
          </a:ln>
        </p:spPr>
      </p:pic>
      <p:pic>
        <p:nvPicPr>
          <p:cNvPr id="559" name="Google Shape;559;p58"/>
          <p:cNvPicPr preferRelativeResize="0"/>
          <p:nvPr/>
        </p:nvPicPr>
        <p:blipFill rotWithShape="1">
          <a:blip r:embed="rId8">
            <a:alphaModFix/>
          </a:blip>
          <a:srcRect b="0" l="0" r="0" t="0"/>
          <a:stretch/>
        </p:blipFill>
        <p:spPr>
          <a:xfrm>
            <a:off x="7162425" y="1157287"/>
            <a:ext cx="1543050" cy="463550"/>
          </a:xfrm>
          <a:prstGeom prst="rect">
            <a:avLst/>
          </a:prstGeom>
          <a:noFill/>
          <a:ln>
            <a:noFill/>
          </a:ln>
        </p:spPr>
      </p:pic>
      <p:sp>
        <p:nvSpPr>
          <p:cNvPr id="560" name="Google Shape;560;p58"/>
          <p:cNvSpPr txBox="1"/>
          <p:nvPr/>
        </p:nvSpPr>
        <p:spPr>
          <a:xfrm>
            <a:off x="0" y="0"/>
            <a:ext cx="0" cy="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fld id="{00000000-1234-1234-1234-123412341234}" type="slidenum">
              <a:rPr b="0" i="0" lang="en-US" sz="1800" u="none">
                <a:solidFill>
                  <a:schemeClr val="dk1"/>
                </a:solidFill>
                <a:latin typeface="Calibri"/>
                <a:ea typeface="Calibri"/>
                <a:cs typeface="Calibri"/>
                <a:sym typeface="Calibri"/>
              </a:rPr>
              <a:t>‹#›</a:t>
            </a:fld>
            <a:endParaRPr/>
          </a:p>
        </p:txBody>
      </p:sp>
      <p:pic>
        <p:nvPicPr>
          <p:cNvPr id="561" name="Google Shape;561;p58"/>
          <p:cNvPicPr preferRelativeResize="0"/>
          <p:nvPr/>
        </p:nvPicPr>
        <p:blipFill rotWithShape="1">
          <a:blip r:embed="rId9">
            <a:alphaModFix/>
          </a:blip>
          <a:srcRect b="0" l="0" r="0" t="0"/>
          <a:stretch/>
        </p:blipFill>
        <p:spPr>
          <a:xfrm>
            <a:off x="5297487" y="1803400"/>
            <a:ext cx="2220912" cy="471487"/>
          </a:xfrm>
          <a:prstGeom prst="rect">
            <a:avLst/>
          </a:prstGeom>
          <a:noFill/>
          <a:ln>
            <a:noFill/>
          </a:ln>
        </p:spPr>
      </p:pic>
      <p:pic>
        <p:nvPicPr>
          <p:cNvPr id="562" name="Google Shape;562;p58"/>
          <p:cNvPicPr preferRelativeResize="0"/>
          <p:nvPr/>
        </p:nvPicPr>
        <p:blipFill rotWithShape="1">
          <a:blip r:embed="rId10">
            <a:alphaModFix/>
          </a:blip>
          <a:srcRect b="0" l="0" r="0" t="0"/>
          <a:stretch/>
        </p:blipFill>
        <p:spPr>
          <a:xfrm>
            <a:off x="1189037" y="2351087"/>
            <a:ext cx="6811963" cy="2700336"/>
          </a:xfrm>
          <a:prstGeom prst="rect">
            <a:avLst/>
          </a:prstGeom>
          <a:noFill/>
          <a:ln>
            <a:noFill/>
          </a:ln>
        </p:spPr>
      </p:pic>
      <p:sp>
        <p:nvSpPr>
          <p:cNvPr id="563" name="Google Shape;563;p58"/>
          <p:cNvSpPr txBox="1"/>
          <p:nvPr/>
        </p:nvSpPr>
        <p:spPr>
          <a:xfrm>
            <a:off x="1189037" y="4830762"/>
            <a:ext cx="6812100" cy="2616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Calibri"/>
              <a:buNone/>
            </a:pPr>
            <a:r>
              <a:rPr b="0" i="0" lang="en-US" sz="1100" u="sng">
                <a:solidFill>
                  <a:schemeClr val="dk1"/>
                </a:solidFill>
                <a:latin typeface="Calibri"/>
                <a:ea typeface="Calibri"/>
                <a:cs typeface="Calibri"/>
                <a:sym typeface="Calibri"/>
                <a:hlinkClick r:id="rId11">
                  <a:extLst>
                    <a:ext uri="{A12FA001-AC4F-418D-AE19-62706E023703}">
                      <ahyp:hlinkClr val="tx"/>
                    </a:ext>
                  </a:extLst>
                </a:hlinkClick>
              </a:rPr>
              <a:t>https://sensortower.com/android/LV/google-llc/app/youtube/com.google.android.youtube/overview</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id="568" name="Google Shape;568;p59"/>
          <p:cNvPicPr preferRelativeResize="0"/>
          <p:nvPr/>
        </p:nvPicPr>
        <p:blipFill rotWithShape="1">
          <a:blip r:embed="rId3">
            <a:alphaModFix/>
          </a:blip>
          <a:srcRect b="0" l="0" r="0" t="0"/>
          <a:stretch/>
        </p:blipFill>
        <p:spPr>
          <a:xfrm>
            <a:off x="755650" y="822325"/>
            <a:ext cx="6775450" cy="3889375"/>
          </a:xfrm>
          <a:prstGeom prst="rect">
            <a:avLst/>
          </a:prstGeom>
          <a:noFill/>
          <a:ln>
            <a:noFill/>
          </a:ln>
        </p:spPr>
      </p:pic>
      <p:pic>
        <p:nvPicPr>
          <p:cNvPr id="569" name="Google Shape;569;p59"/>
          <p:cNvPicPr preferRelativeResize="0"/>
          <p:nvPr/>
        </p:nvPicPr>
        <p:blipFill rotWithShape="1">
          <a:blip r:embed="rId4">
            <a:alphaModFix/>
          </a:blip>
          <a:srcRect b="0" l="0" r="0" t="0"/>
          <a:stretch/>
        </p:blipFill>
        <p:spPr>
          <a:xfrm>
            <a:off x="755650" y="139700"/>
            <a:ext cx="6811962" cy="682625"/>
          </a:xfrm>
          <a:prstGeom prst="rect">
            <a:avLst/>
          </a:prstGeom>
          <a:noFill/>
          <a:ln>
            <a:noFill/>
          </a:ln>
        </p:spPr>
      </p:pic>
      <p:sp>
        <p:nvSpPr>
          <p:cNvPr id="570" name="Google Shape;570;p59"/>
          <p:cNvSpPr txBox="1"/>
          <p:nvPr/>
        </p:nvSpPr>
        <p:spPr>
          <a:xfrm>
            <a:off x="2124075" y="4711700"/>
            <a:ext cx="6696075" cy="3397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Calibri"/>
              <a:buNone/>
            </a:pPr>
            <a:r>
              <a:rPr b="0" i="0" lang="en-US" sz="1600" u="sng">
                <a:solidFill>
                  <a:schemeClr val="dk1"/>
                </a:solidFill>
                <a:latin typeface="Calibri"/>
                <a:ea typeface="Calibri"/>
                <a:cs typeface="Calibri"/>
                <a:sym typeface="Calibri"/>
                <a:hlinkClick r:id="rId5">
                  <a:extLst>
                    <a:ext uri="{A12FA001-AC4F-418D-AE19-62706E023703}">
                      <ahyp:hlinkClr val="tx"/>
                    </a:ext>
                  </a:extLst>
                </a:hlinkClick>
              </a:rPr>
              <a:t>https://socialblade.com/youtube/user/madaracosmetics</a:t>
            </a:r>
            <a:r>
              <a:rPr b="0" i="0" lang="en-US" sz="1600" u="none">
                <a:solidFill>
                  <a:schemeClr val="dk1"/>
                </a:solidFill>
                <a:latin typeface="Times New Roman"/>
                <a:ea typeface="Times New Roman"/>
                <a:cs typeface="Times New Roman"/>
                <a:sym typeface="Times New Roman"/>
              </a:rPr>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6"/>
          <p:cNvSpPr txBox="1"/>
          <p:nvPr/>
        </p:nvSpPr>
        <p:spPr>
          <a:xfrm>
            <a:off x="755650" y="268287"/>
            <a:ext cx="7200900" cy="8571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2060"/>
              </a:buClr>
              <a:buSzPts val="2400"/>
              <a:buFont typeface="Times New Roman"/>
              <a:buNone/>
            </a:pPr>
            <a:r>
              <a:rPr i="0" lang="en-US" sz="2400" u="none">
                <a:solidFill>
                  <a:schemeClr val="accent1"/>
                </a:solidFill>
                <a:latin typeface="Calibri"/>
                <a:ea typeface="Calibri"/>
                <a:cs typeface="Calibri"/>
                <a:sym typeface="Calibri"/>
              </a:rPr>
              <a:t>7 soļi, kā izveidot uzņēmumam veiksmīgu un ilgtspējīgu sociālo mediju mārketinga stratēģiju</a:t>
            </a:r>
            <a:endParaRPr>
              <a:solidFill>
                <a:schemeClr val="accent1"/>
              </a:solidFill>
              <a:latin typeface="Calibri"/>
              <a:ea typeface="Calibri"/>
              <a:cs typeface="Calibri"/>
              <a:sym typeface="Calibri"/>
            </a:endParaRPr>
          </a:p>
        </p:txBody>
      </p:sp>
      <p:sp>
        <p:nvSpPr>
          <p:cNvPr id="114" name="Google Shape;114;p6"/>
          <p:cNvSpPr txBox="1"/>
          <p:nvPr/>
        </p:nvSpPr>
        <p:spPr>
          <a:xfrm>
            <a:off x="560387" y="1509712"/>
            <a:ext cx="6264275" cy="277018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1800"/>
              <a:buFont typeface="Calibri"/>
              <a:buAutoNum type="arabicPeriod"/>
            </a:pPr>
            <a:r>
              <a:rPr b="0" i="0" lang="en-US" sz="1800" u="none">
                <a:solidFill>
                  <a:schemeClr val="dk1"/>
                </a:solidFill>
                <a:latin typeface="Times New Roman"/>
                <a:ea typeface="Times New Roman"/>
                <a:cs typeface="Times New Roman"/>
                <a:sym typeface="Times New Roman"/>
              </a:rPr>
              <a:t>Izveidot sociālo mediju mārketinga mērķus, ar kuru palīdzību spēsiet atrisināt uzņēmuma lielākos šķēršļus</a:t>
            </a:r>
            <a:endParaRPr b="0" i="0" sz="1800" u="none">
              <a:solidFill>
                <a:schemeClr val="dk1"/>
              </a:solidFill>
              <a:latin typeface="Times New Roman"/>
              <a:ea typeface="Times New Roman"/>
              <a:cs typeface="Times New Roman"/>
              <a:sym typeface="Times New Roman"/>
            </a:endParaRPr>
          </a:p>
          <a:p>
            <a:pPr indent="-342900" lvl="0" marL="342900" marR="0" rtl="0" algn="l">
              <a:lnSpc>
                <a:spcPct val="100000"/>
              </a:lnSpc>
              <a:spcBef>
                <a:spcPts val="600"/>
              </a:spcBef>
              <a:spcAft>
                <a:spcPts val="0"/>
              </a:spcAft>
              <a:buClr>
                <a:schemeClr val="dk1"/>
              </a:buClr>
              <a:buSzPts val="1800"/>
              <a:buFont typeface="Calibri"/>
              <a:buAutoNum type="arabicPeriod"/>
            </a:pPr>
            <a:r>
              <a:rPr b="0" i="0" lang="en-US" sz="1800" u="none">
                <a:solidFill>
                  <a:schemeClr val="dk1"/>
                </a:solidFill>
                <a:latin typeface="Times New Roman"/>
                <a:ea typeface="Times New Roman"/>
                <a:cs typeface="Times New Roman"/>
                <a:sym typeface="Times New Roman"/>
              </a:rPr>
              <a:t>Izpētīt savu sociālo mediju auditoriju</a:t>
            </a:r>
            <a:endParaRPr b="0" i="0" sz="1800" u="none">
              <a:solidFill>
                <a:schemeClr val="dk1"/>
              </a:solidFill>
              <a:latin typeface="Times New Roman"/>
              <a:ea typeface="Times New Roman"/>
              <a:cs typeface="Times New Roman"/>
              <a:sym typeface="Times New Roman"/>
            </a:endParaRPr>
          </a:p>
          <a:p>
            <a:pPr indent="-342900" lvl="0" marL="342900" marR="0" rtl="0" algn="l">
              <a:lnSpc>
                <a:spcPct val="100000"/>
              </a:lnSpc>
              <a:spcBef>
                <a:spcPts val="600"/>
              </a:spcBef>
              <a:spcAft>
                <a:spcPts val="0"/>
              </a:spcAft>
              <a:buClr>
                <a:schemeClr val="dk1"/>
              </a:buClr>
              <a:buSzPts val="1800"/>
              <a:buFont typeface="Calibri"/>
              <a:buAutoNum type="arabicPeriod"/>
            </a:pPr>
            <a:r>
              <a:rPr b="0" i="0" lang="en-US" sz="1800" u="none">
                <a:solidFill>
                  <a:schemeClr val="dk1"/>
                </a:solidFill>
                <a:latin typeface="Times New Roman"/>
                <a:ea typeface="Times New Roman"/>
                <a:cs typeface="Times New Roman"/>
                <a:sym typeface="Times New Roman"/>
              </a:rPr>
              <a:t>Izveidot sava zīmola svarīgākos izpētes rādītājus</a:t>
            </a:r>
            <a:endParaRPr b="0" i="0" sz="1800" u="none">
              <a:solidFill>
                <a:schemeClr val="dk1"/>
              </a:solidFill>
              <a:latin typeface="Times New Roman"/>
              <a:ea typeface="Times New Roman"/>
              <a:cs typeface="Times New Roman"/>
              <a:sym typeface="Times New Roman"/>
            </a:endParaRPr>
          </a:p>
          <a:p>
            <a:pPr indent="-342900" lvl="0" marL="342900" marR="0" rtl="0" algn="l">
              <a:lnSpc>
                <a:spcPct val="100000"/>
              </a:lnSpc>
              <a:spcBef>
                <a:spcPts val="600"/>
              </a:spcBef>
              <a:spcAft>
                <a:spcPts val="0"/>
              </a:spcAft>
              <a:buClr>
                <a:schemeClr val="dk1"/>
              </a:buClr>
              <a:buSzPts val="1800"/>
              <a:buFont typeface="Calibri"/>
              <a:buAutoNum type="arabicPeriod"/>
            </a:pPr>
            <a:r>
              <a:rPr b="0" i="0" lang="en-US" sz="1800" u="none">
                <a:solidFill>
                  <a:schemeClr val="dk1"/>
                </a:solidFill>
                <a:latin typeface="Times New Roman"/>
                <a:ea typeface="Times New Roman"/>
                <a:cs typeface="Times New Roman"/>
                <a:sym typeface="Times New Roman"/>
              </a:rPr>
              <a:t>Izpētīt sava uzņēmuma/zīmola konkurences tirgu</a:t>
            </a:r>
            <a:endParaRPr b="0" i="0" sz="1800" u="none">
              <a:solidFill>
                <a:schemeClr val="dk1"/>
              </a:solidFill>
              <a:latin typeface="Times New Roman"/>
              <a:ea typeface="Times New Roman"/>
              <a:cs typeface="Times New Roman"/>
              <a:sym typeface="Times New Roman"/>
            </a:endParaRPr>
          </a:p>
          <a:p>
            <a:pPr indent="-342900" lvl="0" marL="342900" marR="0" rtl="0" algn="l">
              <a:lnSpc>
                <a:spcPct val="100000"/>
              </a:lnSpc>
              <a:spcBef>
                <a:spcPts val="600"/>
              </a:spcBef>
              <a:spcAft>
                <a:spcPts val="0"/>
              </a:spcAft>
              <a:buClr>
                <a:schemeClr val="dk1"/>
              </a:buClr>
              <a:buSzPts val="1800"/>
              <a:buFont typeface="Calibri"/>
              <a:buAutoNum type="arabicPeriod"/>
            </a:pPr>
            <a:r>
              <a:rPr b="0" i="0" lang="en-US" sz="1800" u="none">
                <a:solidFill>
                  <a:schemeClr val="dk1"/>
                </a:solidFill>
                <a:latin typeface="Times New Roman"/>
                <a:ea typeface="Times New Roman"/>
                <a:cs typeface="Times New Roman"/>
                <a:sym typeface="Times New Roman"/>
              </a:rPr>
              <a:t>Veidot un vadīt savu sociālo mediju saturu</a:t>
            </a:r>
            <a:endParaRPr b="0" i="0" sz="1800" u="none">
              <a:solidFill>
                <a:schemeClr val="dk1"/>
              </a:solidFill>
              <a:latin typeface="Times New Roman"/>
              <a:ea typeface="Times New Roman"/>
              <a:cs typeface="Times New Roman"/>
              <a:sym typeface="Times New Roman"/>
            </a:endParaRPr>
          </a:p>
          <a:p>
            <a:pPr indent="-342900" lvl="0" marL="342900" marR="0" rtl="0" algn="l">
              <a:lnSpc>
                <a:spcPct val="100000"/>
              </a:lnSpc>
              <a:spcBef>
                <a:spcPts val="600"/>
              </a:spcBef>
              <a:spcAft>
                <a:spcPts val="0"/>
              </a:spcAft>
              <a:buClr>
                <a:schemeClr val="dk1"/>
              </a:buClr>
              <a:buSzPts val="1800"/>
              <a:buFont typeface="Calibri"/>
              <a:buAutoNum type="arabicPeriod"/>
            </a:pPr>
            <a:r>
              <a:rPr b="0" i="0" lang="en-US" sz="1800" u="none">
                <a:solidFill>
                  <a:schemeClr val="dk1"/>
                </a:solidFill>
                <a:latin typeface="Times New Roman"/>
                <a:ea typeface="Times New Roman"/>
                <a:cs typeface="Times New Roman"/>
                <a:sym typeface="Times New Roman"/>
              </a:rPr>
              <a:t>Iesaistīt savu auditoriju – neignorēt to!</a:t>
            </a:r>
            <a:endParaRPr b="0" i="0" sz="1800" u="none">
              <a:solidFill>
                <a:schemeClr val="dk1"/>
              </a:solidFill>
              <a:latin typeface="Times New Roman"/>
              <a:ea typeface="Times New Roman"/>
              <a:cs typeface="Times New Roman"/>
              <a:sym typeface="Times New Roman"/>
            </a:endParaRPr>
          </a:p>
          <a:p>
            <a:pPr indent="-342900" lvl="0" marL="342900" marR="0" rtl="0" algn="l">
              <a:lnSpc>
                <a:spcPct val="100000"/>
              </a:lnSpc>
              <a:spcBef>
                <a:spcPts val="600"/>
              </a:spcBef>
              <a:spcAft>
                <a:spcPts val="0"/>
              </a:spcAft>
              <a:buClr>
                <a:schemeClr val="dk1"/>
              </a:buClr>
              <a:buSzPts val="1800"/>
              <a:buFont typeface="Calibri"/>
              <a:buAutoNum type="arabicPeriod"/>
            </a:pPr>
            <a:r>
              <a:rPr b="0" i="0" lang="en-US" sz="1800" u="none">
                <a:solidFill>
                  <a:schemeClr val="dk1"/>
                </a:solidFill>
                <a:latin typeface="Times New Roman"/>
                <a:ea typeface="Times New Roman"/>
                <a:cs typeface="Times New Roman"/>
                <a:sym typeface="Times New Roman"/>
              </a:rPr>
              <a:t>Vienmēr pielāgoties situācijai un uzlabot savus centienus</a:t>
            </a:r>
            <a:endParaRPr/>
          </a:p>
        </p:txBody>
      </p:sp>
      <p:pic>
        <p:nvPicPr>
          <p:cNvPr id="115" name="Google Shape;115;p6"/>
          <p:cNvPicPr preferRelativeResize="0"/>
          <p:nvPr/>
        </p:nvPicPr>
        <p:blipFill rotWithShape="1">
          <a:blip r:embed="rId3">
            <a:alphaModFix/>
          </a:blip>
          <a:srcRect b="0" l="0" r="0" t="0"/>
          <a:stretch/>
        </p:blipFill>
        <p:spPr>
          <a:xfrm>
            <a:off x="7226300" y="1838325"/>
            <a:ext cx="1460500" cy="2433637"/>
          </a:xfrm>
          <a:prstGeom prst="rect">
            <a:avLst/>
          </a:prstGeom>
          <a:noFill/>
          <a:ln>
            <a:noFill/>
          </a:ln>
        </p:spPr>
      </p:pic>
      <p:sp>
        <p:nvSpPr>
          <p:cNvPr id="116" name="Google Shape;116;p6"/>
          <p:cNvSpPr txBox="1"/>
          <p:nvPr/>
        </p:nvSpPr>
        <p:spPr>
          <a:xfrm>
            <a:off x="4572000" y="4632325"/>
            <a:ext cx="4572000" cy="3381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(Dienas Bizness, 2019; Kebbe, 2022a; 2022b)</a:t>
            </a:r>
            <a:endParaRPr/>
          </a:p>
        </p:txBody>
      </p:sp>
    </p:spTree>
  </p:cSld>
  <p:clrMapOvr>
    <a:masterClrMapping/>
  </p:clrMapOvr>
  <p:transition>
    <p:push/>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pic>
        <p:nvPicPr>
          <p:cNvPr id="575" name="Google Shape;575;p60"/>
          <p:cNvPicPr preferRelativeResize="0"/>
          <p:nvPr/>
        </p:nvPicPr>
        <p:blipFill rotWithShape="1">
          <a:blip r:embed="rId3">
            <a:alphaModFix/>
          </a:blip>
          <a:srcRect b="0" l="0" r="0" t="0"/>
          <a:stretch/>
        </p:blipFill>
        <p:spPr>
          <a:xfrm>
            <a:off x="304800" y="228600"/>
            <a:ext cx="4572000" cy="3976688"/>
          </a:xfrm>
          <a:prstGeom prst="rect">
            <a:avLst/>
          </a:prstGeom>
          <a:noFill/>
          <a:ln>
            <a:noFill/>
          </a:ln>
        </p:spPr>
      </p:pic>
      <p:pic>
        <p:nvPicPr>
          <p:cNvPr id="576" name="Google Shape;576;p60"/>
          <p:cNvPicPr preferRelativeResize="0"/>
          <p:nvPr/>
        </p:nvPicPr>
        <p:blipFill rotWithShape="1">
          <a:blip r:embed="rId4">
            <a:alphaModFix/>
          </a:blip>
          <a:srcRect b="0" l="0" r="0" t="0"/>
          <a:stretch/>
        </p:blipFill>
        <p:spPr>
          <a:xfrm>
            <a:off x="4565025" y="1677976"/>
            <a:ext cx="4394824" cy="2890849"/>
          </a:xfrm>
          <a:prstGeom prst="rect">
            <a:avLst/>
          </a:prstGeom>
          <a:noFill/>
          <a:ln>
            <a:noFill/>
          </a:ln>
        </p:spPr>
      </p:pic>
      <p:sp>
        <p:nvSpPr>
          <p:cNvPr id="577" name="Google Shape;577;p60"/>
          <p:cNvSpPr txBox="1"/>
          <p:nvPr/>
        </p:nvSpPr>
        <p:spPr>
          <a:xfrm>
            <a:off x="2124075" y="4711700"/>
            <a:ext cx="6696075" cy="3397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Calibri"/>
              <a:buNone/>
            </a:pPr>
            <a:r>
              <a:rPr b="0" i="0" lang="en-US" sz="1600" u="sng">
                <a:solidFill>
                  <a:schemeClr val="dk1"/>
                </a:solidFill>
                <a:latin typeface="Calibri"/>
                <a:ea typeface="Calibri"/>
                <a:cs typeface="Calibri"/>
                <a:sym typeface="Calibri"/>
                <a:hlinkClick r:id="rId5">
                  <a:extLst>
                    <a:ext uri="{A12FA001-AC4F-418D-AE19-62706E023703}">
                      <ahyp:hlinkClr val="tx"/>
                    </a:ext>
                  </a:extLst>
                </a:hlinkClick>
              </a:rPr>
              <a:t>https://socialblade.com/youtube/user/madaracosmetics</a:t>
            </a:r>
            <a:r>
              <a:rPr b="0" i="0" lang="en-US" sz="1600" u="none">
                <a:solidFill>
                  <a:schemeClr val="dk1"/>
                </a:solidFill>
                <a:latin typeface="Times New Roman"/>
                <a:ea typeface="Times New Roman"/>
                <a:cs typeface="Times New Roman"/>
                <a:sym typeface="Times New Roman"/>
              </a:rPr>
              <a:t>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61"/>
          <p:cNvSpPr txBox="1"/>
          <p:nvPr/>
        </p:nvSpPr>
        <p:spPr>
          <a:xfrm>
            <a:off x="179387" y="595312"/>
            <a:ext cx="8723312" cy="428625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200"/>
              <a:buFont typeface="Calibri"/>
              <a:buAutoNum type="arabicPeriod"/>
            </a:pPr>
            <a:r>
              <a:rPr b="0" i="0" lang="en-US" sz="1200" u="none">
                <a:solidFill>
                  <a:schemeClr val="dk1"/>
                </a:solidFill>
                <a:latin typeface="Times New Roman"/>
                <a:ea typeface="Times New Roman"/>
                <a:cs typeface="Times New Roman"/>
                <a:sym typeface="Times New Roman"/>
              </a:rPr>
              <a:t>Barnhart, B. (2022). YouTube analytics: How to analyze data to improve your marketing. </a:t>
            </a:r>
            <a:r>
              <a:rPr b="0" i="0" lang="en-US" sz="1200" u="sng">
                <a:solidFill>
                  <a:schemeClr val="dk1"/>
                </a:solidFill>
                <a:latin typeface="Calibri"/>
                <a:ea typeface="Calibri"/>
                <a:cs typeface="Calibri"/>
                <a:sym typeface="Calibri"/>
                <a:hlinkClick r:id="rId3">
                  <a:extLst>
                    <a:ext uri="{A12FA001-AC4F-418D-AE19-62706E023703}">
                      <ahyp:hlinkClr val="tx"/>
                    </a:ext>
                  </a:extLst>
                </a:hlinkClick>
              </a:rPr>
              <a:t>https://sproutsocial.com/insights/youtube-analytics/</a:t>
            </a:r>
            <a:endParaRPr/>
          </a:p>
          <a:p>
            <a:pPr indent="-285750" lvl="0" marL="285750" marR="0" rtl="0" algn="l">
              <a:lnSpc>
                <a:spcPct val="100000"/>
              </a:lnSpc>
              <a:spcBef>
                <a:spcPts val="300"/>
              </a:spcBef>
              <a:spcAft>
                <a:spcPts val="0"/>
              </a:spcAft>
              <a:buClr>
                <a:schemeClr val="dk1"/>
              </a:buClr>
              <a:buSzPts val="1200"/>
              <a:buFont typeface="Calibri"/>
              <a:buAutoNum type="arabicPeriod"/>
            </a:pPr>
            <a:r>
              <a:rPr b="0" i="0" lang="en-US" sz="1200" u="none">
                <a:solidFill>
                  <a:schemeClr val="dk1"/>
                </a:solidFill>
                <a:latin typeface="Times New Roman"/>
                <a:ea typeface="Times New Roman"/>
                <a:cs typeface="Times New Roman"/>
                <a:sym typeface="Times New Roman"/>
              </a:rPr>
              <a:t>Barnhart, B. (2023b). How to get more views on YouTube: 17 ways to promote your channel. </a:t>
            </a:r>
            <a:r>
              <a:rPr b="0" i="0" lang="en-US" sz="1200" u="sng">
                <a:solidFill>
                  <a:schemeClr val="dk1"/>
                </a:solidFill>
                <a:latin typeface="Calibri"/>
                <a:ea typeface="Calibri"/>
                <a:cs typeface="Calibri"/>
                <a:sym typeface="Calibri"/>
                <a:hlinkClick r:id="rId4">
                  <a:extLst>
                    <a:ext uri="{A12FA001-AC4F-418D-AE19-62706E023703}">
                      <ahyp:hlinkClr val="tx"/>
                    </a:ext>
                  </a:extLst>
                </a:hlinkClick>
              </a:rPr>
              <a:t>https://sproutsocial.com/insights/how-to-promote-your-youtube-channel/</a:t>
            </a:r>
            <a:r>
              <a:rPr b="0" i="0" lang="en-US" sz="1200" u="none">
                <a:solidFill>
                  <a:schemeClr val="dk1"/>
                </a:solidFill>
                <a:latin typeface="Times New Roman"/>
                <a:ea typeface="Times New Roman"/>
                <a:cs typeface="Times New Roman"/>
                <a:sym typeface="Times New Roman"/>
              </a:rPr>
              <a:t> </a:t>
            </a:r>
            <a:endParaRPr/>
          </a:p>
          <a:p>
            <a:pPr indent="-285750" lvl="0" marL="285750" marR="0" rtl="0" algn="l">
              <a:lnSpc>
                <a:spcPct val="100000"/>
              </a:lnSpc>
              <a:spcBef>
                <a:spcPts val="300"/>
              </a:spcBef>
              <a:spcAft>
                <a:spcPts val="0"/>
              </a:spcAft>
              <a:buClr>
                <a:schemeClr val="dk1"/>
              </a:buClr>
              <a:buSzPts val="1200"/>
              <a:buFont typeface="Calibri"/>
              <a:buAutoNum type="arabicPeriod"/>
            </a:pPr>
            <a:r>
              <a:rPr b="0" i="0" lang="en-US" sz="1200" u="none">
                <a:solidFill>
                  <a:schemeClr val="dk1"/>
                </a:solidFill>
                <a:latin typeface="Times New Roman"/>
                <a:ea typeface="Times New Roman"/>
                <a:cs typeface="Times New Roman"/>
                <a:sym typeface="Times New Roman"/>
              </a:rPr>
              <a:t>Barnhart, B. (2023a). </a:t>
            </a:r>
            <a:r>
              <a:rPr b="0" i="1" lang="en-US" sz="1200" u="none">
                <a:solidFill>
                  <a:schemeClr val="dk1"/>
                </a:solidFill>
                <a:latin typeface="Times New Roman"/>
                <a:ea typeface="Times New Roman"/>
                <a:cs typeface="Times New Roman"/>
                <a:sym typeface="Times New Roman"/>
              </a:rPr>
              <a:t>Social media demographics to inform your brand’s strategy in 2023</a:t>
            </a:r>
            <a:r>
              <a:rPr b="0" i="0" lang="en-US" sz="1200" u="none">
                <a:solidFill>
                  <a:schemeClr val="dk1"/>
                </a:solidFill>
                <a:latin typeface="Times New Roman"/>
                <a:ea typeface="Times New Roman"/>
                <a:cs typeface="Times New Roman"/>
                <a:sym typeface="Times New Roman"/>
              </a:rPr>
              <a:t>. </a:t>
            </a:r>
            <a:r>
              <a:rPr b="0" i="0" lang="en-US" sz="1200" u="sng">
                <a:solidFill>
                  <a:schemeClr val="dk1"/>
                </a:solidFill>
                <a:latin typeface="Calibri"/>
                <a:ea typeface="Calibri"/>
                <a:cs typeface="Calibri"/>
                <a:sym typeface="Calibri"/>
                <a:hlinkClick r:id="rId5">
                  <a:extLst>
                    <a:ext uri="{A12FA001-AC4F-418D-AE19-62706E023703}">
                      <ahyp:hlinkClr val="tx"/>
                    </a:ext>
                  </a:extLst>
                </a:hlinkClick>
              </a:rPr>
              <a:t>https://sproutsocial.com/insights/new-social-media-demographics/#</a:t>
            </a:r>
            <a:r>
              <a:rPr b="0" i="0" lang="en-US" sz="1200" u="none">
                <a:solidFill>
                  <a:schemeClr val="dk1"/>
                </a:solidFill>
                <a:latin typeface="Times New Roman"/>
                <a:ea typeface="Times New Roman"/>
                <a:cs typeface="Times New Roman"/>
                <a:sym typeface="Times New Roman"/>
              </a:rPr>
              <a:t> </a:t>
            </a:r>
            <a:endParaRPr/>
          </a:p>
          <a:p>
            <a:pPr indent="-285750" lvl="0" marL="285750" marR="0" rtl="0" algn="l">
              <a:lnSpc>
                <a:spcPct val="100000"/>
              </a:lnSpc>
              <a:spcBef>
                <a:spcPts val="300"/>
              </a:spcBef>
              <a:spcAft>
                <a:spcPts val="0"/>
              </a:spcAft>
              <a:buClr>
                <a:schemeClr val="dk1"/>
              </a:buClr>
              <a:buSzPts val="1200"/>
              <a:buFont typeface="Calibri"/>
              <a:buAutoNum type="arabicPeriod"/>
            </a:pPr>
            <a:r>
              <a:rPr b="0" i="0" lang="en-US" sz="1200" u="none">
                <a:solidFill>
                  <a:schemeClr val="dk1"/>
                </a:solidFill>
                <a:latin typeface="Times New Roman"/>
                <a:ea typeface="Times New Roman"/>
                <a:cs typeface="Times New Roman"/>
                <a:sym typeface="Times New Roman"/>
              </a:rPr>
              <a:t>Berg, M., &amp; Brown, A. (2020). The Highest-Paid YouTube Stars Of 2020. </a:t>
            </a:r>
            <a:r>
              <a:rPr b="0" i="0" lang="en-US" sz="1200" u="sng">
                <a:solidFill>
                  <a:schemeClr val="dk1"/>
                </a:solidFill>
                <a:latin typeface="Calibri"/>
                <a:ea typeface="Calibri"/>
                <a:cs typeface="Calibri"/>
                <a:sym typeface="Calibri"/>
                <a:hlinkClick r:id="rId6">
                  <a:extLst>
                    <a:ext uri="{A12FA001-AC4F-418D-AE19-62706E023703}">
                      <ahyp:hlinkClr val="tx"/>
                    </a:ext>
                  </a:extLst>
                </a:hlinkClick>
              </a:rPr>
              <a:t>https://www.forbes.com/sites/maddieberg/2020/12/18/the-highest-paid-youtube-stars-of-2020/?sh=20ada38e6e50</a:t>
            </a:r>
            <a:r>
              <a:rPr b="0" i="0" lang="en-US" sz="1200" u="none">
                <a:solidFill>
                  <a:schemeClr val="dk1"/>
                </a:solidFill>
                <a:latin typeface="Times New Roman"/>
                <a:ea typeface="Times New Roman"/>
                <a:cs typeface="Times New Roman"/>
                <a:sym typeface="Times New Roman"/>
              </a:rPr>
              <a:t> </a:t>
            </a:r>
            <a:endParaRPr/>
          </a:p>
          <a:p>
            <a:pPr indent="-285750" lvl="0" marL="285750" marR="0" rtl="0" algn="l">
              <a:lnSpc>
                <a:spcPct val="100000"/>
              </a:lnSpc>
              <a:spcBef>
                <a:spcPts val="300"/>
              </a:spcBef>
              <a:spcAft>
                <a:spcPts val="0"/>
              </a:spcAft>
              <a:buClr>
                <a:schemeClr val="dk1"/>
              </a:buClr>
              <a:buSzPts val="1200"/>
              <a:buFont typeface="Calibri"/>
              <a:buAutoNum type="arabicPeriod"/>
            </a:pPr>
            <a:r>
              <a:rPr b="0" i="1" lang="en-US" sz="1200" u="none">
                <a:solidFill>
                  <a:schemeClr val="dk1"/>
                </a:solidFill>
                <a:latin typeface="Times New Roman"/>
                <a:ea typeface="Times New Roman"/>
                <a:cs typeface="Times New Roman"/>
                <a:sym typeface="Times New Roman"/>
              </a:rPr>
              <a:t>Dienas Bizness (2019). Mārketinga rokasgrāmata</a:t>
            </a:r>
            <a:endParaRPr/>
          </a:p>
          <a:p>
            <a:pPr indent="-285750" lvl="0" marL="285750" marR="0" rtl="0" algn="l">
              <a:lnSpc>
                <a:spcPct val="100000"/>
              </a:lnSpc>
              <a:spcBef>
                <a:spcPts val="300"/>
              </a:spcBef>
              <a:spcAft>
                <a:spcPts val="0"/>
              </a:spcAft>
              <a:buClr>
                <a:schemeClr val="dk1"/>
              </a:buClr>
              <a:buSzPts val="1200"/>
              <a:buFont typeface="Calibri"/>
              <a:buAutoNum type="arabicPeriod"/>
            </a:pPr>
            <a:r>
              <a:rPr b="0" i="0" lang="en-US" sz="1200" u="none">
                <a:solidFill>
                  <a:schemeClr val="dk1"/>
                </a:solidFill>
                <a:latin typeface="Times New Roman"/>
                <a:ea typeface="Times New Roman"/>
                <a:cs typeface="Times New Roman"/>
                <a:sym typeface="Times New Roman"/>
              </a:rPr>
              <a:t>Desk, F.S. (2023). Top 10 Highest Earning YouTubers in 2023.  </a:t>
            </a:r>
            <a:r>
              <a:rPr b="0" i="0" lang="en-US" sz="1200" u="sng">
                <a:solidFill>
                  <a:schemeClr val="dk1"/>
                </a:solidFill>
                <a:latin typeface="Calibri"/>
                <a:ea typeface="Calibri"/>
                <a:cs typeface="Calibri"/>
                <a:sym typeface="Calibri"/>
                <a:hlinkClick r:id="rId7">
                  <a:extLst>
                    <a:ext uri="{A12FA001-AC4F-418D-AE19-62706E023703}">
                      <ahyp:hlinkClr val="tx"/>
                    </a:ext>
                  </a:extLst>
                </a:hlinkClick>
              </a:rPr>
              <a:t>https://firstsportz.com/esports-top-10-highest-earning-youtubers/</a:t>
            </a:r>
            <a:r>
              <a:rPr b="0" i="0" lang="en-US" sz="1200" u="none">
                <a:solidFill>
                  <a:schemeClr val="dk1"/>
                </a:solidFill>
                <a:latin typeface="Times New Roman"/>
                <a:ea typeface="Times New Roman"/>
                <a:cs typeface="Times New Roman"/>
                <a:sym typeface="Times New Roman"/>
              </a:rPr>
              <a:t> </a:t>
            </a:r>
            <a:endParaRPr/>
          </a:p>
          <a:p>
            <a:pPr indent="-285750" lvl="0" marL="285750" marR="0" rtl="0" algn="l">
              <a:lnSpc>
                <a:spcPct val="100000"/>
              </a:lnSpc>
              <a:spcBef>
                <a:spcPts val="300"/>
              </a:spcBef>
              <a:spcAft>
                <a:spcPts val="0"/>
              </a:spcAft>
              <a:buClr>
                <a:schemeClr val="dk1"/>
              </a:buClr>
              <a:buSzPts val="1200"/>
              <a:buFont typeface="Calibri"/>
              <a:buAutoNum type="arabicPeriod"/>
            </a:pPr>
            <a:r>
              <a:rPr b="0" i="0" lang="en-US" sz="1200" u="none">
                <a:solidFill>
                  <a:schemeClr val="dk1"/>
                </a:solidFill>
                <a:latin typeface="Times New Roman"/>
                <a:ea typeface="Times New Roman"/>
                <a:cs typeface="Times New Roman"/>
                <a:sym typeface="Times New Roman"/>
              </a:rPr>
              <a:t>Goba, R. (2015). </a:t>
            </a:r>
            <a:r>
              <a:rPr b="0" i="1" lang="en-US" sz="1200" u="none">
                <a:solidFill>
                  <a:schemeClr val="dk1"/>
                </a:solidFill>
                <a:latin typeface="Times New Roman"/>
                <a:ea typeface="Times New Roman"/>
                <a:cs typeface="Times New Roman"/>
                <a:sym typeface="Times New Roman"/>
              </a:rPr>
              <a:t>11 soļi uzņēmuma tēla izveidei sociālajos medijos</a:t>
            </a:r>
            <a:r>
              <a:rPr b="0" i="0" lang="en-US" sz="1200" u="none">
                <a:solidFill>
                  <a:schemeClr val="dk1"/>
                </a:solidFill>
                <a:latin typeface="Times New Roman"/>
                <a:ea typeface="Times New Roman"/>
                <a:cs typeface="Times New Roman"/>
                <a:sym typeface="Times New Roman"/>
              </a:rPr>
              <a:t>.  ITiesības</a:t>
            </a:r>
            <a:endParaRPr/>
          </a:p>
          <a:p>
            <a:pPr indent="-285750" lvl="0" marL="285750" marR="0" rtl="0" algn="l">
              <a:lnSpc>
                <a:spcPct val="100000"/>
              </a:lnSpc>
              <a:spcBef>
                <a:spcPts val="300"/>
              </a:spcBef>
              <a:spcAft>
                <a:spcPts val="0"/>
              </a:spcAft>
              <a:buClr>
                <a:schemeClr val="dk1"/>
              </a:buClr>
              <a:buSzPts val="1200"/>
              <a:buFont typeface="Calibri"/>
              <a:buAutoNum type="arabicPeriod"/>
            </a:pPr>
            <a:r>
              <a:rPr b="0" i="0" lang="en-US" sz="1200" u="none">
                <a:solidFill>
                  <a:schemeClr val="dk1"/>
                </a:solidFill>
                <a:latin typeface="Times New Roman"/>
                <a:ea typeface="Times New Roman"/>
                <a:cs typeface="Times New Roman"/>
                <a:sym typeface="Times New Roman"/>
              </a:rPr>
              <a:t>Goba, R. (2016). </a:t>
            </a:r>
            <a:r>
              <a:rPr b="0" i="1" lang="en-US" sz="1200" u="none">
                <a:solidFill>
                  <a:schemeClr val="dk1"/>
                </a:solidFill>
                <a:latin typeface="Times New Roman"/>
                <a:ea typeface="Times New Roman"/>
                <a:cs typeface="Times New Roman"/>
                <a:sym typeface="Times New Roman"/>
              </a:rPr>
              <a:t>Draugiem.lv pret Facebook.com. </a:t>
            </a:r>
            <a:r>
              <a:rPr b="0" i="0" lang="en-US" sz="1200" u="none">
                <a:solidFill>
                  <a:schemeClr val="dk1"/>
                </a:solidFill>
                <a:latin typeface="Times New Roman"/>
                <a:ea typeface="Times New Roman"/>
                <a:cs typeface="Times New Roman"/>
                <a:sym typeface="Times New Roman"/>
              </a:rPr>
              <a:t>IFinanses, 10.11.2016. </a:t>
            </a:r>
            <a:endParaRPr/>
          </a:p>
          <a:p>
            <a:pPr indent="-285750" lvl="0" marL="285750" marR="0" rtl="0" algn="l">
              <a:lnSpc>
                <a:spcPct val="100000"/>
              </a:lnSpc>
              <a:spcBef>
                <a:spcPts val="300"/>
              </a:spcBef>
              <a:spcAft>
                <a:spcPts val="0"/>
              </a:spcAft>
              <a:buClr>
                <a:schemeClr val="dk1"/>
              </a:buClr>
              <a:buSzPts val="1200"/>
              <a:buFont typeface="Calibri"/>
              <a:buAutoNum type="arabicPeriod"/>
            </a:pPr>
            <a:r>
              <a:rPr b="0" i="0" lang="en-US" sz="1200" u="none">
                <a:solidFill>
                  <a:schemeClr val="dk1"/>
                </a:solidFill>
                <a:latin typeface="Times New Roman"/>
                <a:ea typeface="Times New Roman"/>
                <a:cs typeface="Times New Roman"/>
                <a:sym typeface="Times New Roman"/>
              </a:rPr>
              <a:t>Goba, R. (2017). </a:t>
            </a:r>
            <a:r>
              <a:rPr b="0" i="1" lang="en-US" sz="1200" u="none">
                <a:solidFill>
                  <a:schemeClr val="dk1"/>
                </a:solidFill>
                <a:latin typeface="Times New Roman"/>
                <a:ea typeface="Times New Roman"/>
                <a:cs typeface="Times New Roman"/>
                <a:sym typeface="Times New Roman"/>
              </a:rPr>
              <a:t>Ieteikumi konkursa izsludināšanai sociālajos tīklos</a:t>
            </a:r>
            <a:r>
              <a:rPr b="0" i="0" lang="en-US" sz="1200" u="none">
                <a:solidFill>
                  <a:schemeClr val="dk1"/>
                </a:solidFill>
                <a:latin typeface="Times New Roman"/>
                <a:ea typeface="Times New Roman"/>
                <a:cs typeface="Times New Roman"/>
                <a:sym typeface="Times New Roman"/>
              </a:rPr>
              <a:t>. IFinanses</a:t>
            </a:r>
            <a:endParaRPr/>
          </a:p>
          <a:p>
            <a:pPr indent="-285750" lvl="0" marL="285750" marR="0" rtl="0" algn="l">
              <a:lnSpc>
                <a:spcPct val="100000"/>
              </a:lnSpc>
              <a:spcBef>
                <a:spcPts val="300"/>
              </a:spcBef>
              <a:spcAft>
                <a:spcPts val="0"/>
              </a:spcAft>
              <a:buClr>
                <a:schemeClr val="dk1"/>
              </a:buClr>
              <a:buSzPts val="1200"/>
              <a:buFont typeface="Calibri"/>
              <a:buAutoNum type="arabicPeriod"/>
            </a:pPr>
            <a:r>
              <a:rPr b="0" i="0" lang="en-US" sz="1200" u="none">
                <a:solidFill>
                  <a:schemeClr val="dk1"/>
                </a:solidFill>
                <a:latin typeface="Times New Roman"/>
                <a:ea typeface="Times New Roman"/>
                <a:cs typeface="Times New Roman"/>
                <a:sym typeface="Times New Roman"/>
              </a:rPr>
              <a:t>Hardwick, J. (2022). Top 100 Most Visited Websites (US and Worldwide). </a:t>
            </a:r>
            <a:r>
              <a:rPr b="0" i="0" lang="en-US" sz="1200" u="sng">
                <a:solidFill>
                  <a:schemeClr val="dk1"/>
                </a:solidFill>
                <a:latin typeface="Calibri"/>
                <a:ea typeface="Calibri"/>
                <a:cs typeface="Calibri"/>
                <a:sym typeface="Calibri"/>
                <a:hlinkClick r:id="rId8">
                  <a:extLst>
                    <a:ext uri="{A12FA001-AC4F-418D-AE19-62706E023703}">
                      <ahyp:hlinkClr val="tx"/>
                    </a:ext>
                  </a:extLst>
                </a:hlinkClick>
              </a:rPr>
              <a:t>https://ahrefs.com/blog/most-visited-websites/</a:t>
            </a:r>
            <a:endParaRPr/>
          </a:p>
          <a:p>
            <a:pPr indent="-285750" lvl="0" marL="285750" marR="0" rtl="0" algn="l">
              <a:lnSpc>
                <a:spcPct val="100000"/>
              </a:lnSpc>
              <a:spcBef>
                <a:spcPts val="300"/>
              </a:spcBef>
              <a:spcAft>
                <a:spcPts val="0"/>
              </a:spcAft>
              <a:buClr>
                <a:schemeClr val="dk1"/>
              </a:buClr>
              <a:buSzPts val="1200"/>
              <a:buFont typeface="Calibri"/>
              <a:buAutoNum type="arabicPeriod"/>
            </a:pPr>
            <a:r>
              <a:rPr b="0" i="0" lang="en-US" sz="1200" u="none">
                <a:solidFill>
                  <a:schemeClr val="dk1"/>
                </a:solidFill>
                <a:latin typeface="Times New Roman"/>
                <a:ea typeface="Times New Roman"/>
                <a:cs typeface="Times New Roman"/>
                <a:sym typeface="Times New Roman"/>
              </a:rPr>
              <a:t>Hill, C. (2023). How to create a YouTube channel for your brand in 5 steps. </a:t>
            </a:r>
            <a:r>
              <a:rPr b="0" i="0" lang="en-US" sz="1200" u="sng">
                <a:solidFill>
                  <a:schemeClr val="dk1"/>
                </a:solidFill>
                <a:latin typeface="Calibri"/>
                <a:ea typeface="Calibri"/>
                <a:cs typeface="Calibri"/>
                <a:sym typeface="Calibri"/>
                <a:hlinkClick r:id="rId9">
                  <a:extLst>
                    <a:ext uri="{A12FA001-AC4F-418D-AE19-62706E023703}">
                      <ahyp:hlinkClr val="tx"/>
                    </a:ext>
                  </a:extLst>
                </a:hlinkClick>
              </a:rPr>
              <a:t>https://sproutsocial.com/insights/how-to-create-a-youtube-channel/</a:t>
            </a:r>
            <a:r>
              <a:rPr b="0" i="0" lang="en-US" sz="1200" u="none">
                <a:solidFill>
                  <a:schemeClr val="dk1"/>
                </a:solidFill>
                <a:latin typeface="Times New Roman"/>
                <a:ea typeface="Times New Roman"/>
                <a:cs typeface="Times New Roman"/>
                <a:sym typeface="Times New Roman"/>
              </a:rPr>
              <a:t>  </a:t>
            </a:r>
            <a:endParaRPr/>
          </a:p>
          <a:p>
            <a:pPr indent="-285750" lvl="0" marL="285750" marR="0" rtl="0" algn="l">
              <a:lnSpc>
                <a:spcPct val="100000"/>
              </a:lnSpc>
              <a:spcBef>
                <a:spcPts val="300"/>
              </a:spcBef>
              <a:spcAft>
                <a:spcPts val="0"/>
              </a:spcAft>
              <a:buClr>
                <a:schemeClr val="dk1"/>
              </a:buClr>
              <a:buSzPts val="1200"/>
              <a:buFont typeface="Calibri"/>
              <a:buAutoNum type="arabicPeriod"/>
            </a:pPr>
            <a:r>
              <a:rPr b="0" i="0" lang="en-US" sz="1200" u="none">
                <a:solidFill>
                  <a:schemeClr val="dk1"/>
                </a:solidFill>
                <a:latin typeface="Times New Roman"/>
                <a:ea typeface="Times New Roman"/>
                <a:cs typeface="Times New Roman"/>
                <a:sym typeface="Times New Roman"/>
              </a:rPr>
              <a:t>York, A. (2021). Always up-to-date list of Facebook ad sizes &amp; specs.</a:t>
            </a:r>
            <a:r>
              <a:rPr b="0" i="0" lang="en-US" sz="1200" u="sng">
                <a:solidFill>
                  <a:schemeClr val="dk1"/>
                </a:solidFill>
                <a:latin typeface="Calibri"/>
                <a:ea typeface="Calibri"/>
                <a:cs typeface="Calibri"/>
                <a:sym typeface="Calibri"/>
                <a:hlinkClick r:id="rId10">
                  <a:extLst>
                    <a:ext uri="{A12FA001-AC4F-418D-AE19-62706E023703}">
                      <ahyp:hlinkClr val="tx"/>
                    </a:ext>
                  </a:extLst>
                </a:hlinkClick>
              </a:rPr>
              <a:t> https://sproutsocial.com/insights/facebook-ad-sizes/#feed</a:t>
            </a:r>
            <a:r>
              <a:rPr b="0" i="0" lang="en-US" sz="1200" u="none">
                <a:solidFill>
                  <a:schemeClr val="dk1"/>
                </a:solidFill>
                <a:latin typeface="Times New Roman"/>
                <a:ea typeface="Times New Roman"/>
                <a:cs typeface="Times New Roman"/>
                <a:sym typeface="Times New Roman"/>
              </a:rPr>
              <a:t> </a:t>
            </a:r>
            <a:endParaRPr/>
          </a:p>
          <a:p>
            <a:pPr indent="-285750" lvl="0" marL="285750" marR="0" rtl="0" algn="l">
              <a:lnSpc>
                <a:spcPct val="100000"/>
              </a:lnSpc>
              <a:spcBef>
                <a:spcPts val="300"/>
              </a:spcBef>
              <a:spcAft>
                <a:spcPts val="0"/>
              </a:spcAft>
              <a:buClr>
                <a:schemeClr val="dk1"/>
              </a:buClr>
              <a:buSzPts val="1200"/>
              <a:buFont typeface="Calibri"/>
              <a:buAutoNum type="arabicPeriod"/>
            </a:pPr>
            <a:r>
              <a:rPr b="0" i="0" lang="en-US" sz="1200" u="none">
                <a:solidFill>
                  <a:schemeClr val="dk1"/>
                </a:solidFill>
                <a:latin typeface="Times New Roman"/>
                <a:ea typeface="Times New Roman"/>
                <a:cs typeface="Times New Roman"/>
                <a:sym typeface="Times New Roman"/>
              </a:rPr>
              <a:t>Johnson, M. (2023). List of Top 15 Youtubers in the World 2023 Wth Net Worth. </a:t>
            </a:r>
            <a:r>
              <a:rPr b="0" i="0" lang="en-US" sz="1200" u="sng">
                <a:solidFill>
                  <a:schemeClr val="dk1"/>
                </a:solidFill>
                <a:latin typeface="Calibri"/>
                <a:ea typeface="Calibri"/>
                <a:cs typeface="Calibri"/>
                <a:sym typeface="Calibri"/>
                <a:hlinkClick r:id="rId11">
                  <a:extLst>
                    <a:ext uri="{A12FA001-AC4F-418D-AE19-62706E023703}">
                      <ahyp:hlinkClr val="tx"/>
                    </a:ext>
                  </a:extLst>
                </a:hlinkClick>
              </a:rPr>
              <a:t>https://www.edudwar.com/top-richest-youtubers-in-the-world/</a:t>
            </a:r>
            <a:r>
              <a:rPr b="0" i="0" lang="en-US" sz="1200" u="none">
                <a:solidFill>
                  <a:schemeClr val="dk1"/>
                </a:solidFill>
                <a:latin typeface="Times New Roman"/>
                <a:ea typeface="Times New Roman"/>
                <a:cs typeface="Times New Roman"/>
                <a:sym typeface="Times New Roman"/>
              </a:rPr>
              <a:t> </a:t>
            </a:r>
            <a:endParaRPr/>
          </a:p>
          <a:p>
            <a:pPr indent="-285750" lvl="0" marL="285750" marR="0" rtl="0" algn="l">
              <a:lnSpc>
                <a:spcPct val="100000"/>
              </a:lnSpc>
              <a:spcBef>
                <a:spcPts val="300"/>
              </a:spcBef>
              <a:spcAft>
                <a:spcPts val="0"/>
              </a:spcAft>
              <a:buClr>
                <a:schemeClr val="dk1"/>
              </a:buClr>
              <a:buSzPts val="1200"/>
              <a:buFont typeface="Calibri"/>
              <a:buAutoNum type="arabicPeriod"/>
            </a:pPr>
            <a:r>
              <a:rPr b="0" i="0" lang="en-US" sz="1200" u="none">
                <a:solidFill>
                  <a:schemeClr val="dk1"/>
                </a:solidFill>
                <a:latin typeface="Times New Roman"/>
                <a:ea typeface="Times New Roman"/>
                <a:cs typeface="Times New Roman"/>
                <a:sym typeface="Times New Roman"/>
              </a:rPr>
              <a:t>Kebbe, E. (2022a). Sociālo mediju komunikācijas plāns. </a:t>
            </a:r>
            <a:r>
              <a:rPr b="0" i="0" lang="en-US" sz="1200" u="sng">
                <a:solidFill>
                  <a:schemeClr val="dk1"/>
                </a:solidFill>
                <a:latin typeface="Calibri"/>
                <a:ea typeface="Calibri"/>
                <a:cs typeface="Calibri"/>
                <a:sym typeface="Calibri"/>
                <a:hlinkClick r:id="rId12">
                  <a:extLst>
                    <a:ext uri="{A12FA001-AC4F-418D-AE19-62706E023703}">
                      <ahyp:hlinkClr val="tx"/>
                    </a:ext>
                  </a:extLst>
                </a:hlinkClick>
              </a:rPr>
              <a:t>https://e-komercija.lv/akademija/komunikacijas-plans/</a:t>
            </a:r>
            <a:endParaRPr/>
          </a:p>
        </p:txBody>
      </p:sp>
      <p:sp>
        <p:nvSpPr>
          <p:cNvPr id="583" name="Google Shape;583;p61"/>
          <p:cNvSpPr txBox="1"/>
          <p:nvPr/>
        </p:nvSpPr>
        <p:spPr>
          <a:xfrm>
            <a:off x="226825" y="139625"/>
            <a:ext cx="55878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000"/>
              <a:buFont typeface="Times New Roman"/>
              <a:buNone/>
            </a:pPr>
            <a:r>
              <a:rPr i="0" lang="en-US" sz="2000" u="none">
                <a:solidFill>
                  <a:schemeClr val="accent1"/>
                </a:solidFill>
              </a:rPr>
              <a:t>Izmantotā literatūra un avoti I</a:t>
            </a:r>
            <a:endParaRPr>
              <a:solidFill>
                <a:schemeClr val="accent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62"/>
          <p:cNvSpPr txBox="1"/>
          <p:nvPr/>
        </p:nvSpPr>
        <p:spPr>
          <a:xfrm>
            <a:off x="323850" y="771525"/>
            <a:ext cx="8748712" cy="414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15. Kebbe, E. (2022b). Sociālo tīklu komunikācija: 4 ieteikumi plānošanai. </a:t>
            </a:r>
            <a:r>
              <a:rPr b="0" i="0" lang="en-US" sz="1200" u="sng">
                <a:solidFill>
                  <a:schemeClr val="dk1"/>
                </a:solidFill>
                <a:latin typeface="Calibri"/>
                <a:ea typeface="Calibri"/>
                <a:cs typeface="Calibri"/>
                <a:sym typeface="Calibri"/>
                <a:hlinkClick r:id="rId3">
                  <a:extLst>
                    <a:ext uri="{A12FA001-AC4F-418D-AE19-62706E023703}">
                      <ahyp:hlinkClr val="tx"/>
                    </a:ext>
                  </a:extLst>
                </a:hlinkClick>
              </a:rPr>
              <a:t>https://e-komercija.lv/akademija/socialo-tiklu-komunikacija</a:t>
            </a:r>
            <a:endParaRPr b="0" i="0" sz="1200" u="none">
              <a:solidFill>
                <a:schemeClr val="dk1"/>
              </a:solidFill>
              <a:latin typeface="Times New Roman"/>
              <a:ea typeface="Times New Roman"/>
              <a:cs typeface="Times New Roman"/>
              <a:sym typeface="Times New Roman"/>
            </a:endParaRPr>
          </a:p>
          <a:p>
            <a:pPr indent="-76200" lvl="0" marL="0" marR="0" rtl="0" algn="l">
              <a:lnSpc>
                <a:spcPct val="100000"/>
              </a:lnSpc>
              <a:spcBef>
                <a:spcPts val="300"/>
              </a:spcBef>
              <a:spcAft>
                <a:spcPts val="0"/>
              </a:spcAft>
              <a:buClr>
                <a:schemeClr val="dk1"/>
              </a:buClr>
              <a:buSzPts val="1200"/>
              <a:buFont typeface="Times New Roman"/>
              <a:buAutoNum type="arabicPeriod" startAt="16"/>
            </a:pPr>
            <a:r>
              <a:rPr b="0" i="0" lang="en-US" sz="1200" u="none">
                <a:solidFill>
                  <a:schemeClr val="dk1"/>
                </a:solidFill>
                <a:latin typeface="Times New Roman"/>
                <a:ea typeface="Times New Roman"/>
                <a:cs typeface="Times New Roman"/>
                <a:sym typeface="Times New Roman"/>
              </a:rPr>
              <a:t>Kolosova, P. (2023). </a:t>
            </a:r>
            <a:r>
              <a:rPr b="0" i="1" lang="en-US" sz="1200" u="none">
                <a:solidFill>
                  <a:schemeClr val="dk1"/>
                </a:solidFill>
                <a:latin typeface="Times New Roman"/>
                <a:ea typeface="Times New Roman"/>
                <a:cs typeface="Times New Roman"/>
                <a:sym typeface="Times New Roman"/>
              </a:rPr>
              <a:t>Aktivizē savus sociālos tīklus. </a:t>
            </a:r>
            <a:r>
              <a:rPr b="0" i="0" lang="en-US" sz="1200" u="none">
                <a:solidFill>
                  <a:schemeClr val="dk1"/>
                </a:solidFill>
                <a:latin typeface="Times New Roman"/>
                <a:ea typeface="Times New Roman"/>
                <a:cs typeface="Times New Roman"/>
                <a:sym typeface="Times New Roman"/>
              </a:rPr>
              <a:t>Izaugsme ar Google</a:t>
            </a:r>
            <a:r>
              <a:rPr b="0" i="1" lang="en-US" sz="1200" u="none">
                <a:solidFill>
                  <a:schemeClr val="dk1"/>
                </a:solidFill>
                <a:latin typeface="Times New Roman"/>
                <a:ea typeface="Times New Roman"/>
                <a:cs typeface="Times New Roman"/>
                <a:sym typeface="Times New Roman"/>
              </a:rPr>
              <a:t>.</a:t>
            </a:r>
            <a:endParaRPr/>
          </a:p>
          <a:p>
            <a:pPr indent="-76200" lvl="0" marL="0" marR="0" rtl="0" algn="l">
              <a:lnSpc>
                <a:spcPct val="100000"/>
              </a:lnSpc>
              <a:spcBef>
                <a:spcPts val="300"/>
              </a:spcBef>
              <a:spcAft>
                <a:spcPts val="0"/>
              </a:spcAft>
              <a:buClr>
                <a:schemeClr val="dk1"/>
              </a:buClr>
              <a:buSzPts val="1200"/>
              <a:buFont typeface="Times New Roman"/>
              <a:buAutoNum type="arabicPeriod" startAt="16"/>
            </a:pPr>
            <a:r>
              <a:rPr b="0" i="0" lang="en-US" sz="1200" u="none">
                <a:solidFill>
                  <a:schemeClr val="dk1"/>
                </a:solidFill>
                <a:latin typeface="Times New Roman"/>
                <a:ea typeface="Times New Roman"/>
                <a:cs typeface="Times New Roman"/>
                <a:sym typeface="Times New Roman"/>
              </a:rPr>
              <a:t>Marketingaskola.lv (2022). Sociālo mediju mārketinga rokasgrāmata 2022. gadam. </a:t>
            </a:r>
            <a:r>
              <a:rPr b="0" i="0" lang="en-US" sz="1200" u="sng">
                <a:solidFill>
                  <a:srgbClr val="0000FF"/>
                </a:solidFill>
                <a:latin typeface="Calibri"/>
                <a:ea typeface="Calibri"/>
                <a:cs typeface="Calibri"/>
                <a:sym typeface="Calibri"/>
                <a:hlinkClick r:id="rId4">
                  <a:extLst>
                    <a:ext uri="{A12FA001-AC4F-418D-AE19-62706E023703}">
                      <ahyp:hlinkClr val="tx"/>
                    </a:ext>
                  </a:extLst>
                </a:hlinkClick>
              </a:rPr>
              <a:t>https://marketingaskola.lv/bezmaksas-e-gramata/</a:t>
            </a:r>
            <a:r>
              <a:rPr b="0" i="0" lang="en-US" sz="1200" u="none">
                <a:solidFill>
                  <a:schemeClr val="dk1"/>
                </a:solidFill>
                <a:latin typeface="Times New Roman"/>
                <a:ea typeface="Times New Roman"/>
                <a:cs typeface="Times New Roman"/>
                <a:sym typeface="Times New Roman"/>
              </a:rPr>
              <a:t> </a:t>
            </a:r>
            <a:endParaRPr/>
          </a:p>
          <a:p>
            <a:pPr indent="-76200" lvl="0" marL="0" marR="0" rtl="0" algn="l">
              <a:lnSpc>
                <a:spcPct val="100000"/>
              </a:lnSpc>
              <a:spcBef>
                <a:spcPts val="300"/>
              </a:spcBef>
              <a:spcAft>
                <a:spcPts val="0"/>
              </a:spcAft>
              <a:buClr>
                <a:schemeClr val="dk1"/>
              </a:buClr>
              <a:buSzPts val="1200"/>
              <a:buFont typeface="Times New Roman"/>
              <a:buAutoNum type="arabicPeriod" startAt="16"/>
            </a:pPr>
            <a:r>
              <a:rPr b="0" i="0" lang="en-US" sz="1200" u="none">
                <a:solidFill>
                  <a:schemeClr val="dk1"/>
                </a:solidFill>
                <a:latin typeface="Times New Roman"/>
                <a:ea typeface="Times New Roman"/>
                <a:cs typeface="Times New Roman"/>
                <a:sym typeface="Times New Roman"/>
              </a:rPr>
              <a:t>Martin, M. (2022). Facebook Marketing in 2023: A VERY Complete Guide. </a:t>
            </a:r>
            <a:r>
              <a:rPr b="0" i="0" lang="en-US" sz="1200" u="sng">
                <a:solidFill>
                  <a:srgbClr val="0000FF"/>
                </a:solidFill>
                <a:latin typeface="Calibri"/>
                <a:ea typeface="Calibri"/>
                <a:cs typeface="Calibri"/>
                <a:sym typeface="Calibri"/>
                <a:hlinkClick r:id="rId5">
                  <a:extLst>
                    <a:ext uri="{A12FA001-AC4F-418D-AE19-62706E023703}">
                      <ahyp:hlinkClr val="tx"/>
                    </a:ext>
                  </a:extLst>
                </a:hlinkClick>
              </a:rPr>
              <a:t>h</a:t>
            </a:r>
            <a:r>
              <a:rPr b="0" i="0" lang="en-US" sz="1200" u="sng">
                <a:solidFill>
                  <a:srgbClr val="0000FF"/>
                </a:solidFill>
                <a:latin typeface="Times New Roman"/>
                <a:ea typeface="Times New Roman"/>
                <a:cs typeface="Times New Roman"/>
                <a:sym typeface="Times New Roman"/>
              </a:rPr>
              <a:t>h</a:t>
            </a:r>
            <a:r>
              <a:rPr b="0" i="0" lang="en-US" sz="1200" u="sng">
                <a:solidFill>
                  <a:srgbClr val="0000FF"/>
                </a:solidFill>
                <a:latin typeface="Calibri"/>
                <a:ea typeface="Calibri"/>
                <a:cs typeface="Calibri"/>
                <a:sym typeface="Calibri"/>
                <a:hlinkClick r:id="rId6">
                  <a:extLst>
                    <a:ext uri="{A12FA001-AC4F-418D-AE19-62706E023703}">
                      <ahyp:hlinkClr val="tx"/>
                    </a:ext>
                  </a:extLst>
                </a:hlinkClick>
              </a:rPr>
              <a:t>ttps://blog.hootsuite.com/facebook-marketing-tips/</a:t>
            </a:r>
            <a:r>
              <a:rPr b="0" i="0" lang="en-US" sz="1200" u="none">
                <a:solidFill>
                  <a:schemeClr val="dk1"/>
                </a:solidFill>
                <a:latin typeface="Times New Roman"/>
                <a:ea typeface="Times New Roman"/>
                <a:cs typeface="Times New Roman"/>
                <a:sym typeface="Times New Roman"/>
              </a:rPr>
              <a:t> </a:t>
            </a:r>
            <a:endParaRPr/>
          </a:p>
          <a:p>
            <a:pPr indent="-76200" lvl="0" marL="0" marR="0" rtl="0" algn="l">
              <a:lnSpc>
                <a:spcPct val="100000"/>
              </a:lnSpc>
              <a:spcBef>
                <a:spcPts val="300"/>
              </a:spcBef>
              <a:spcAft>
                <a:spcPts val="0"/>
              </a:spcAft>
              <a:buClr>
                <a:schemeClr val="dk1"/>
              </a:buClr>
              <a:buSzPts val="1200"/>
              <a:buFont typeface="Times New Roman"/>
              <a:buAutoNum type="arabicPeriod" startAt="16"/>
            </a:pPr>
            <a:r>
              <a:rPr b="0" i="0" lang="en-US" sz="1200" u="none">
                <a:solidFill>
                  <a:schemeClr val="dk1"/>
                </a:solidFill>
                <a:latin typeface="Times New Roman"/>
                <a:ea typeface="Times New Roman"/>
                <a:cs typeface="Times New Roman"/>
                <a:sym typeface="Times New Roman"/>
              </a:rPr>
              <a:t>Newberry, C. (2023a). 42 Facebook Statistics Marketers Need to Know in 2023. </a:t>
            </a:r>
            <a:r>
              <a:rPr b="0" i="0" lang="en-US" sz="1200" u="sng">
                <a:solidFill>
                  <a:srgbClr val="0000FF"/>
                </a:solidFill>
                <a:latin typeface="Calibri"/>
                <a:ea typeface="Calibri"/>
                <a:cs typeface="Calibri"/>
                <a:sym typeface="Calibri"/>
                <a:hlinkClick r:id="rId7">
                  <a:extLst>
                    <a:ext uri="{A12FA001-AC4F-418D-AE19-62706E023703}">
                      <ahyp:hlinkClr val="tx"/>
                    </a:ext>
                  </a:extLst>
                </a:hlinkClick>
              </a:rPr>
              <a:t>https://blog.hootsuite.com/facebook-statistics/</a:t>
            </a:r>
            <a:r>
              <a:rPr b="0" i="0" lang="en-US" sz="1200" u="none">
                <a:solidFill>
                  <a:schemeClr val="dk1"/>
                </a:solidFill>
                <a:latin typeface="Times New Roman"/>
                <a:ea typeface="Times New Roman"/>
                <a:cs typeface="Times New Roman"/>
                <a:sym typeface="Times New Roman"/>
              </a:rPr>
              <a:t> </a:t>
            </a:r>
            <a:endParaRPr/>
          </a:p>
          <a:p>
            <a:pPr indent="-76200" lvl="0" marL="0" marR="0" rtl="0" algn="l">
              <a:lnSpc>
                <a:spcPct val="100000"/>
              </a:lnSpc>
              <a:spcBef>
                <a:spcPts val="300"/>
              </a:spcBef>
              <a:spcAft>
                <a:spcPts val="0"/>
              </a:spcAft>
              <a:buClr>
                <a:schemeClr val="dk1"/>
              </a:buClr>
              <a:buSzPts val="1200"/>
              <a:buFont typeface="Times New Roman"/>
              <a:buAutoNum type="arabicPeriod" startAt="16"/>
            </a:pPr>
            <a:r>
              <a:rPr b="0" i="0" lang="en-US" sz="1200" u="none">
                <a:solidFill>
                  <a:schemeClr val="dk1"/>
                </a:solidFill>
                <a:latin typeface="Times New Roman"/>
                <a:ea typeface="Times New Roman"/>
                <a:cs typeface="Times New Roman"/>
                <a:sym typeface="Times New Roman"/>
              </a:rPr>
              <a:t>Newberry, C. (2023b). 8 Facebook Trends That Will Shape Your 2023 Strategy. </a:t>
            </a:r>
            <a:r>
              <a:rPr b="0" i="0" lang="en-US" sz="1200" u="sng">
                <a:solidFill>
                  <a:srgbClr val="0000FF"/>
                </a:solidFill>
                <a:latin typeface="Calibri"/>
                <a:ea typeface="Calibri"/>
                <a:cs typeface="Calibri"/>
                <a:sym typeface="Calibri"/>
                <a:hlinkClick r:id="rId8">
                  <a:extLst>
                    <a:ext uri="{A12FA001-AC4F-418D-AE19-62706E023703}">
                      <ahyp:hlinkClr val="tx"/>
                    </a:ext>
                  </a:extLst>
                </a:hlinkClick>
              </a:rPr>
              <a:t>https://blog.hootsuite.com/facebook-trends/</a:t>
            </a:r>
            <a:r>
              <a:rPr b="0" i="0" lang="en-US" sz="1200" u="none">
                <a:solidFill>
                  <a:schemeClr val="dk1"/>
                </a:solidFill>
                <a:latin typeface="Times New Roman"/>
                <a:ea typeface="Times New Roman"/>
                <a:cs typeface="Times New Roman"/>
                <a:sym typeface="Times New Roman"/>
              </a:rPr>
              <a:t> </a:t>
            </a:r>
            <a:endParaRPr/>
          </a:p>
          <a:p>
            <a:pPr indent="-76200" lvl="0" marL="0" marR="0" rtl="0" algn="l">
              <a:lnSpc>
                <a:spcPct val="100000"/>
              </a:lnSpc>
              <a:spcBef>
                <a:spcPts val="300"/>
              </a:spcBef>
              <a:spcAft>
                <a:spcPts val="0"/>
              </a:spcAft>
              <a:buClr>
                <a:schemeClr val="dk1"/>
              </a:buClr>
              <a:buSzPts val="1200"/>
              <a:buFont typeface="Times New Roman"/>
              <a:buAutoNum type="arabicPeriod" startAt="16"/>
            </a:pPr>
            <a:r>
              <a:rPr b="0" i="0" lang="en-US" sz="1200" u="none">
                <a:solidFill>
                  <a:schemeClr val="dk1"/>
                </a:solidFill>
                <a:latin typeface="Times New Roman"/>
                <a:ea typeface="Times New Roman"/>
                <a:cs typeface="Times New Roman"/>
                <a:sym typeface="Times New Roman"/>
              </a:rPr>
              <a:t>Stewart, J. (2022).  Top social media monitoring tools. </a:t>
            </a:r>
            <a:r>
              <a:rPr b="0" i="0" lang="en-US" sz="1200" u="sng">
                <a:solidFill>
                  <a:srgbClr val="0000FF"/>
                </a:solidFill>
                <a:latin typeface="Calibri"/>
                <a:ea typeface="Calibri"/>
                <a:cs typeface="Calibri"/>
                <a:sym typeface="Calibri"/>
                <a:hlinkClick r:id="rId9">
                  <a:extLst>
                    <a:ext uri="{A12FA001-AC4F-418D-AE19-62706E023703}">
                      <ahyp:hlinkClr val="tx"/>
                    </a:ext>
                  </a:extLst>
                </a:hlinkClick>
              </a:rPr>
              <a:t>https://financesonline.com/top-20-social-media-monitoring-tools/</a:t>
            </a:r>
            <a:r>
              <a:rPr b="0" i="0" lang="en-US" sz="1200" u="none">
                <a:solidFill>
                  <a:schemeClr val="dk1"/>
                </a:solidFill>
                <a:latin typeface="Times New Roman"/>
                <a:ea typeface="Times New Roman"/>
                <a:cs typeface="Times New Roman"/>
                <a:sym typeface="Times New Roman"/>
              </a:rPr>
              <a:t> </a:t>
            </a:r>
            <a:endParaRPr/>
          </a:p>
          <a:p>
            <a:pPr indent="-76200" lvl="0" marL="0" marR="0" rtl="0" algn="l">
              <a:lnSpc>
                <a:spcPct val="100000"/>
              </a:lnSpc>
              <a:spcBef>
                <a:spcPts val="300"/>
              </a:spcBef>
              <a:spcAft>
                <a:spcPts val="0"/>
              </a:spcAft>
              <a:buClr>
                <a:schemeClr val="dk1"/>
              </a:buClr>
              <a:buSzPts val="1200"/>
              <a:buFont typeface="Times New Roman"/>
              <a:buAutoNum type="arabicPeriod" startAt="16"/>
            </a:pPr>
            <a:r>
              <a:rPr b="0" i="0" lang="en-US" sz="1200" u="none">
                <a:solidFill>
                  <a:schemeClr val="dk1"/>
                </a:solidFill>
                <a:latin typeface="Times New Roman"/>
                <a:ea typeface="Times New Roman"/>
                <a:cs typeface="Times New Roman"/>
                <a:sym typeface="Times New Roman"/>
              </a:rPr>
              <a:t>Sukhraj, R. (2021). What Are the Most Popular Types of YouTube Videos in 2021? [Infographic]. </a:t>
            </a:r>
            <a:r>
              <a:rPr b="0" i="0" lang="en-US" sz="1200" u="sng">
                <a:solidFill>
                  <a:srgbClr val="0000FF"/>
                </a:solidFill>
                <a:latin typeface="Calibri"/>
                <a:ea typeface="Calibri"/>
                <a:cs typeface="Calibri"/>
                <a:sym typeface="Calibri"/>
                <a:hlinkClick r:id="rId10">
                  <a:extLst>
                    <a:ext uri="{A12FA001-AC4F-418D-AE19-62706E023703}">
                      <ahyp:hlinkClr val="tx"/>
                    </a:ext>
                  </a:extLst>
                </a:hlinkClick>
              </a:rPr>
              <a:t>https://www.impactplus.com/blog/most-popular-types-of-videos-on-youtube-infographic</a:t>
            </a:r>
            <a:endParaRPr/>
          </a:p>
          <a:p>
            <a:pPr indent="-76200" lvl="0" marL="0" marR="0" rtl="0" algn="l">
              <a:lnSpc>
                <a:spcPct val="100000"/>
              </a:lnSpc>
              <a:spcBef>
                <a:spcPts val="300"/>
              </a:spcBef>
              <a:spcAft>
                <a:spcPts val="0"/>
              </a:spcAft>
              <a:buClr>
                <a:schemeClr val="dk1"/>
              </a:buClr>
              <a:buSzPts val="1200"/>
              <a:buFont typeface="Times New Roman"/>
              <a:buAutoNum type="arabicPeriod" startAt="16"/>
            </a:pPr>
            <a:r>
              <a:rPr b="0" i="0" lang="en-US" sz="1200" u="none">
                <a:solidFill>
                  <a:schemeClr val="dk1"/>
                </a:solidFill>
                <a:latin typeface="Times New Roman"/>
                <a:ea typeface="Times New Roman"/>
                <a:cs typeface="Times New Roman"/>
                <a:sym typeface="Times New Roman"/>
              </a:rPr>
              <a:t>Tsvetkova, R. (2023). The Most-Subscribed YouTubers and Channels. </a:t>
            </a:r>
            <a:r>
              <a:rPr b="0" i="0" lang="en-US" sz="1200" u="sng">
                <a:solidFill>
                  <a:schemeClr val="dk1"/>
                </a:solidFill>
                <a:latin typeface="Calibri"/>
                <a:ea typeface="Calibri"/>
                <a:cs typeface="Calibri"/>
                <a:sym typeface="Calibri"/>
                <a:hlinkClick r:id="rId11">
                  <a:extLst>
                    <a:ext uri="{A12FA001-AC4F-418D-AE19-62706E023703}">
                      <ahyp:hlinkClr val="tx"/>
                    </a:ext>
                  </a:extLst>
                </a:hlinkClick>
              </a:rPr>
              <a:t>https://www.brandwatch.com/blog/most-subscribed-youtubers-channels/</a:t>
            </a:r>
            <a:r>
              <a:rPr b="0" i="0" lang="en-US" sz="1200" u="none">
                <a:solidFill>
                  <a:schemeClr val="dk1"/>
                </a:solidFill>
                <a:latin typeface="Times New Roman"/>
                <a:ea typeface="Times New Roman"/>
                <a:cs typeface="Times New Roman"/>
                <a:sym typeface="Times New Roman"/>
              </a:rPr>
              <a:t> </a:t>
            </a:r>
            <a:endParaRPr/>
          </a:p>
          <a:p>
            <a:pPr indent="-76200" lvl="0" marL="0" marR="0" rtl="0" algn="l">
              <a:lnSpc>
                <a:spcPct val="100000"/>
              </a:lnSpc>
              <a:spcBef>
                <a:spcPts val="300"/>
              </a:spcBef>
              <a:spcAft>
                <a:spcPts val="0"/>
              </a:spcAft>
              <a:buClr>
                <a:schemeClr val="dk1"/>
              </a:buClr>
              <a:buSzPts val="1200"/>
              <a:buFont typeface="Times New Roman"/>
              <a:buAutoNum type="arabicPeriod" startAt="16"/>
            </a:pPr>
            <a:r>
              <a:rPr b="0" i="0" lang="en-US" sz="1200" u="none">
                <a:solidFill>
                  <a:schemeClr val="dk1"/>
                </a:solidFill>
                <a:latin typeface="Times New Roman"/>
                <a:ea typeface="Times New Roman"/>
                <a:cs typeface="Times New Roman"/>
                <a:sym typeface="Times New Roman"/>
              </a:rPr>
              <a:t>Vītola, I. (2017). </a:t>
            </a:r>
            <a:r>
              <a:rPr b="0" i="1" lang="en-US" sz="1200" u="none">
                <a:solidFill>
                  <a:schemeClr val="dk1"/>
                </a:solidFill>
                <a:latin typeface="Times New Roman"/>
                <a:ea typeface="Times New Roman"/>
                <a:cs typeface="Times New Roman"/>
                <a:sym typeface="Times New Roman"/>
              </a:rPr>
              <a:t>Virtuālā viesu grāmata</a:t>
            </a:r>
            <a:r>
              <a:rPr b="0" i="0" lang="en-US" sz="1200" u="none">
                <a:solidFill>
                  <a:schemeClr val="dk1"/>
                </a:solidFill>
                <a:latin typeface="Times New Roman"/>
                <a:ea typeface="Times New Roman"/>
                <a:cs typeface="Times New Roman"/>
                <a:sym typeface="Times New Roman"/>
              </a:rPr>
              <a:t>. IrNauda, Augusts/Septembris, Nr.32.</a:t>
            </a:r>
            <a:endParaRPr/>
          </a:p>
          <a:p>
            <a:pPr indent="-76200" lvl="0" marL="0" marR="0" rtl="0" algn="l">
              <a:lnSpc>
                <a:spcPct val="100000"/>
              </a:lnSpc>
              <a:spcBef>
                <a:spcPts val="300"/>
              </a:spcBef>
              <a:spcAft>
                <a:spcPts val="0"/>
              </a:spcAft>
              <a:buClr>
                <a:schemeClr val="dk1"/>
              </a:buClr>
              <a:buSzPts val="1200"/>
              <a:buFont typeface="Times New Roman"/>
              <a:buAutoNum type="arabicPeriod" startAt="16"/>
            </a:pPr>
            <a:r>
              <a:rPr b="0" i="0" lang="en-US" sz="1200" u="none">
                <a:solidFill>
                  <a:schemeClr val="dk1"/>
                </a:solidFill>
                <a:latin typeface="Times New Roman"/>
                <a:ea typeface="Times New Roman"/>
                <a:cs typeface="Times New Roman"/>
                <a:sym typeface="Times New Roman"/>
              </a:rPr>
              <a:t>Vozņuka, J. (2021). Sociālie tīkli un digitālais mārketings. </a:t>
            </a:r>
            <a:r>
              <a:rPr b="0" i="0" lang="en-US" sz="1200" u="sng">
                <a:solidFill>
                  <a:srgbClr val="0000FF"/>
                </a:solidFill>
                <a:latin typeface="Calibri"/>
                <a:ea typeface="Calibri"/>
                <a:cs typeface="Calibri"/>
                <a:sym typeface="Calibri"/>
                <a:hlinkClick r:id="rId12">
                  <a:extLst>
                    <a:ext uri="{A12FA001-AC4F-418D-AE19-62706E023703}">
                      <ahyp:hlinkClr val="tx"/>
                    </a:ext>
                  </a:extLst>
                </a:hlinkClick>
              </a:rPr>
              <a:t>https://www.youtube.com/watch?v=HN-Kc_QeK-w&amp;t=104s</a:t>
            </a:r>
            <a:r>
              <a:rPr b="0" i="0" lang="en-US" sz="1200" u="none">
                <a:solidFill>
                  <a:schemeClr val="dk1"/>
                </a:solidFill>
                <a:latin typeface="Times New Roman"/>
                <a:ea typeface="Times New Roman"/>
                <a:cs typeface="Times New Roman"/>
                <a:sym typeface="Times New Roman"/>
              </a:rPr>
              <a:t> </a:t>
            </a:r>
            <a:endParaRPr/>
          </a:p>
          <a:p>
            <a:pPr indent="-76200" lvl="0" marL="0" marR="0" rtl="0" algn="l">
              <a:lnSpc>
                <a:spcPct val="100000"/>
              </a:lnSpc>
              <a:spcBef>
                <a:spcPts val="300"/>
              </a:spcBef>
              <a:spcAft>
                <a:spcPts val="0"/>
              </a:spcAft>
              <a:buClr>
                <a:schemeClr val="dk1"/>
              </a:buClr>
              <a:buSzPts val="1200"/>
              <a:buFont typeface="Times New Roman"/>
              <a:buAutoNum type="arabicPeriod" startAt="16"/>
            </a:pPr>
            <a:r>
              <a:rPr b="0" i="0" lang="en-US" sz="1200" u="none">
                <a:solidFill>
                  <a:schemeClr val="dk1"/>
                </a:solidFill>
                <a:latin typeface="Times New Roman"/>
                <a:ea typeface="Times New Roman"/>
                <a:cs typeface="Times New Roman"/>
                <a:sym typeface="Times New Roman"/>
              </a:rPr>
              <a:t>West, C. (2023). 12 of the best social media analytics tools for marketers. </a:t>
            </a:r>
            <a:r>
              <a:rPr b="0" i="0" lang="en-US" sz="1200" u="sng">
                <a:solidFill>
                  <a:srgbClr val="0000FF"/>
                </a:solidFill>
                <a:latin typeface="Calibri"/>
                <a:ea typeface="Calibri"/>
                <a:cs typeface="Calibri"/>
                <a:sym typeface="Calibri"/>
                <a:hlinkClick r:id="rId13">
                  <a:extLst>
                    <a:ext uri="{A12FA001-AC4F-418D-AE19-62706E023703}">
                      <ahyp:hlinkClr val="tx"/>
                    </a:ext>
                  </a:extLst>
                </a:hlinkClick>
              </a:rPr>
              <a:t>https://sproutsocial.com/insights/social-media-analytics-tools/#shieldapp</a:t>
            </a:r>
            <a:r>
              <a:rPr b="0" i="0" lang="en-US" sz="1200" u="none">
                <a:solidFill>
                  <a:schemeClr val="dk1"/>
                </a:solidFill>
                <a:latin typeface="Times New Roman"/>
                <a:ea typeface="Times New Roman"/>
                <a:cs typeface="Times New Roman"/>
                <a:sym typeface="Times New Roman"/>
              </a:rPr>
              <a:t> </a:t>
            </a:r>
            <a:endParaRPr/>
          </a:p>
          <a:p>
            <a:pPr indent="-76200" lvl="0" marL="0" marR="0" rtl="0" algn="l">
              <a:lnSpc>
                <a:spcPct val="100000"/>
              </a:lnSpc>
              <a:spcBef>
                <a:spcPts val="300"/>
              </a:spcBef>
              <a:spcAft>
                <a:spcPts val="0"/>
              </a:spcAft>
              <a:buClr>
                <a:schemeClr val="dk1"/>
              </a:buClr>
              <a:buSzPts val="1200"/>
              <a:buFont typeface="Times New Roman"/>
              <a:buAutoNum type="arabicPeriod" startAt="16"/>
            </a:pPr>
            <a:r>
              <a:rPr b="0" i="0" lang="en-US" sz="1200" u="none">
                <a:solidFill>
                  <a:schemeClr val="dk1"/>
                </a:solidFill>
                <a:latin typeface="Times New Roman"/>
                <a:ea typeface="Times New Roman"/>
                <a:cs typeface="Times New Roman"/>
                <a:sym typeface="Times New Roman"/>
              </a:rPr>
              <a:t>Wise, J. (2023). The 14 Most Popular Types of YouTube Videos in 2023. </a:t>
            </a:r>
            <a:r>
              <a:rPr b="0" i="0" lang="en-US" sz="1200" u="sng">
                <a:solidFill>
                  <a:srgbClr val="0000FF"/>
                </a:solidFill>
                <a:latin typeface="Calibri"/>
                <a:ea typeface="Calibri"/>
                <a:cs typeface="Calibri"/>
                <a:sym typeface="Calibri"/>
                <a:hlinkClick r:id="rId14">
                  <a:extLst>
                    <a:ext uri="{A12FA001-AC4F-418D-AE19-62706E023703}">
                      <ahyp:hlinkClr val="tx"/>
                    </a:ext>
                  </a:extLst>
                </a:hlinkClick>
              </a:rPr>
              <a:t>https://earthweb.com/most-popular-types-of-youtube-videos/</a:t>
            </a:r>
            <a:endParaRPr/>
          </a:p>
          <a:p>
            <a:pPr indent="-76200" lvl="0" marL="0" marR="0" rtl="0" algn="l">
              <a:lnSpc>
                <a:spcPct val="100000"/>
              </a:lnSpc>
              <a:spcBef>
                <a:spcPts val="300"/>
              </a:spcBef>
              <a:spcAft>
                <a:spcPts val="0"/>
              </a:spcAft>
              <a:buClr>
                <a:schemeClr val="dk1"/>
              </a:buClr>
              <a:buSzPts val="1200"/>
              <a:buFont typeface="Times New Roman"/>
              <a:buAutoNum type="arabicPeriod" startAt="16"/>
            </a:pPr>
            <a:r>
              <a:rPr b="0" i="0" lang="en-US" sz="1200" u="none">
                <a:solidFill>
                  <a:schemeClr val="dk1"/>
                </a:solidFill>
                <a:latin typeface="Times New Roman"/>
                <a:ea typeface="Times New Roman"/>
                <a:cs typeface="Times New Roman"/>
                <a:sym typeface="Times New Roman"/>
              </a:rPr>
              <a:t>Wong, L. (2021</a:t>
            </a:r>
            <a:r>
              <a:rPr b="0" i="1" lang="en-US" sz="1200" u="none">
                <a:solidFill>
                  <a:schemeClr val="dk1"/>
                </a:solidFill>
                <a:latin typeface="Times New Roman"/>
                <a:ea typeface="Times New Roman"/>
                <a:cs typeface="Times New Roman"/>
                <a:sym typeface="Times New Roman"/>
              </a:rPr>
              <a:t>). 9 Types of Social Media and How Each Can Benefit Your Business</a:t>
            </a:r>
            <a:r>
              <a:rPr b="0" i="0" lang="en-US" sz="1200" u="none">
                <a:solidFill>
                  <a:schemeClr val="dk1"/>
                </a:solidFill>
                <a:latin typeface="Times New Roman"/>
                <a:ea typeface="Times New Roman"/>
                <a:cs typeface="Times New Roman"/>
                <a:sym typeface="Times New Roman"/>
              </a:rPr>
              <a:t>. </a:t>
            </a:r>
            <a:r>
              <a:rPr b="0" i="0" lang="en-US" sz="1200" u="sng">
                <a:solidFill>
                  <a:srgbClr val="0000FF"/>
                </a:solidFill>
                <a:latin typeface="Calibri"/>
                <a:ea typeface="Calibri"/>
                <a:cs typeface="Calibri"/>
                <a:sym typeface="Calibri"/>
                <a:hlinkClick r:id="rId15">
                  <a:extLst>
                    <a:ext uri="{A12FA001-AC4F-418D-AE19-62706E023703}">
                      <ahyp:hlinkClr val="tx"/>
                    </a:ext>
                  </a:extLst>
                </a:hlinkClick>
              </a:rPr>
              <a:t>https://blog.hootsuite.com/types-of-social-media/</a:t>
            </a:r>
            <a:r>
              <a:rPr b="0" i="0" lang="en-US" sz="1200" u="none">
                <a:solidFill>
                  <a:schemeClr val="dk1"/>
                </a:solidFill>
                <a:latin typeface="Times New Roman"/>
                <a:ea typeface="Times New Roman"/>
                <a:cs typeface="Times New Roman"/>
                <a:sym typeface="Times New Roman"/>
              </a:rPr>
              <a:t> </a:t>
            </a:r>
            <a:endParaRPr/>
          </a:p>
          <a:p>
            <a:pPr indent="-76200" lvl="0" marL="0" marR="0" rtl="0" algn="l">
              <a:lnSpc>
                <a:spcPct val="100000"/>
              </a:lnSpc>
              <a:spcBef>
                <a:spcPts val="300"/>
              </a:spcBef>
              <a:spcAft>
                <a:spcPts val="0"/>
              </a:spcAft>
              <a:buClr>
                <a:schemeClr val="dk1"/>
              </a:buClr>
              <a:buSzPts val="1200"/>
              <a:buFont typeface="Times New Roman"/>
              <a:buAutoNum type="arabicPeriod" startAt="16"/>
            </a:pPr>
            <a:r>
              <a:rPr b="0" i="0" lang="en-US" sz="1200" u="none">
                <a:solidFill>
                  <a:schemeClr val="dk1"/>
                </a:solidFill>
                <a:latin typeface="Times New Roman"/>
                <a:ea typeface="Times New Roman"/>
                <a:cs typeface="Times New Roman"/>
                <a:sym typeface="Times New Roman"/>
              </a:rPr>
              <a:t>Zote, J. (2023). How to Advertise on Facebook + Strategies [Complete Guide] </a:t>
            </a:r>
            <a:r>
              <a:rPr b="0" i="0" lang="en-US" sz="1200" u="sng">
                <a:solidFill>
                  <a:srgbClr val="0000FF"/>
                </a:solidFill>
                <a:latin typeface="Calibri"/>
                <a:ea typeface="Calibri"/>
                <a:cs typeface="Calibri"/>
                <a:sym typeface="Calibri"/>
                <a:hlinkClick r:id="rId16">
                  <a:extLst>
                    <a:ext uri="{A12FA001-AC4F-418D-AE19-62706E023703}">
                      <ahyp:hlinkClr val="tx"/>
                    </a:ext>
                  </a:extLst>
                </a:hlinkClick>
              </a:rPr>
              <a:t>h</a:t>
            </a:r>
            <a:r>
              <a:rPr b="0" i="0" lang="en-US" sz="1200" u="sng">
                <a:solidFill>
                  <a:srgbClr val="0000FF"/>
                </a:solidFill>
                <a:latin typeface="Times New Roman"/>
                <a:ea typeface="Times New Roman"/>
                <a:cs typeface="Times New Roman"/>
                <a:sym typeface="Times New Roman"/>
              </a:rPr>
              <a:t>h</a:t>
            </a:r>
            <a:r>
              <a:rPr b="0" i="0" lang="en-US" sz="1200" u="sng">
                <a:solidFill>
                  <a:srgbClr val="0000FF"/>
                </a:solidFill>
                <a:latin typeface="Calibri"/>
                <a:ea typeface="Calibri"/>
                <a:cs typeface="Calibri"/>
                <a:sym typeface="Calibri"/>
                <a:hlinkClick r:id="rId17">
                  <a:extLst>
                    <a:ext uri="{A12FA001-AC4F-418D-AE19-62706E023703}">
                      <ahyp:hlinkClr val="tx"/>
                    </a:ext>
                  </a:extLst>
                </a:hlinkClick>
              </a:rPr>
              <a:t>ttps://sproutsocial.com/insights/facebook-advertising-strategy/#what</a:t>
            </a:r>
            <a:r>
              <a:rPr b="0" i="0" lang="en-US" sz="1200" u="none">
                <a:solidFill>
                  <a:schemeClr val="dk1"/>
                </a:solidFill>
                <a:latin typeface="Times New Roman"/>
                <a:ea typeface="Times New Roman"/>
                <a:cs typeface="Times New Roman"/>
                <a:sym typeface="Times New Roman"/>
              </a:rPr>
              <a:t> </a:t>
            </a:r>
            <a:endParaRPr/>
          </a:p>
        </p:txBody>
      </p:sp>
      <p:sp>
        <p:nvSpPr>
          <p:cNvPr id="589" name="Google Shape;589;p62"/>
          <p:cNvSpPr txBox="1"/>
          <p:nvPr/>
        </p:nvSpPr>
        <p:spPr>
          <a:xfrm>
            <a:off x="226825" y="139625"/>
            <a:ext cx="55878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000"/>
              <a:buFont typeface="Times New Roman"/>
              <a:buNone/>
            </a:pPr>
            <a:r>
              <a:rPr i="0" lang="en-US" sz="2000" u="none">
                <a:solidFill>
                  <a:schemeClr val="accent1"/>
                </a:solidFill>
              </a:rPr>
              <a:t>Izmantotā literatūra un avoti II</a:t>
            </a:r>
            <a:endParaRPr>
              <a:solidFill>
                <a:schemeClr val="accent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63"/>
          <p:cNvSpPr txBox="1"/>
          <p:nvPr>
            <p:ph type="ctrTitle"/>
          </p:nvPr>
        </p:nvSpPr>
        <p:spPr>
          <a:xfrm>
            <a:off x="571500" y="2143125"/>
            <a:ext cx="7486650" cy="1101725"/>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3400"/>
              <a:buFont typeface="Arial"/>
              <a:buNone/>
            </a:pPr>
            <a:r>
              <a:rPr b="1" i="0" lang="en-US" sz="3400" u="none">
                <a:solidFill>
                  <a:schemeClr val="lt1"/>
                </a:solidFill>
                <a:latin typeface="Arial"/>
                <a:ea typeface="Arial"/>
                <a:cs typeface="Arial"/>
                <a:sym typeface="Arial"/>
              </a:rPr>
              <a:t>PALDIES </a:t>
            </a:r>
            <a:endParaRPr/>
          </a:p>
        </p:txBody>
      </p:sp>
      <p:sp>
        <p:nvSpPr>
          <p:cNvPr id="595" name="Google Shape;595;p63"/>
          <p:cNvSpPr txBox="1"/>
          <p:nvPr/>
        </p:nvSpPr>
        <p:spPr>
          <a:xfrm>
            <a:off x="695325" y="3143250"/>
            <a:ext cx="1876425" cy="7143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596" name="Google Shape;596;p63"/>
          <p:cNvSpPr txBox="1"/>
          <p:nvPr/>
        </p:nvSpPr>
        <p:spPr>
          <a:xfrm>
            <a:off x="2857500" y="1571625"/>
            <a:ext cx="5500687" cy="714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7"/>
          <p:cNvSpPr txBox="1"/>
          <p:nvPr/>
        </p:nvSpPr>
        <p:spPr>
          <a:xfrm>
            <a:off x="250825" y="1330325"/>
            <a:ext cx="5184775" cy="300037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Palielināt uzņēmuma atpazīstamību;</a:t>
            </a:r>
            <a:endParaRPr/>
          </a:p>
          <a:p>
            <a:pPr indent="-285750" lvl="0" marL="285750" marR="0" rtl="0" algn="l">
              <a:lnSpc>
                <a:spcPct val="15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Palielināt pārdošanas apjomus; </a:t>
            </a:r>
            <a:endParaRPr/>
          </a:p>
          <a:p>
            <a:pPr indent="-285750" lvl="0" marL="285750" marR="0" rtl="0" algn="l">
              <a:lnSpc>
                <a:spcPct val="15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Palielināt savas mājaslapas un sociālo mediju profilu apmeklējumu;</a:t>
            </a:r>
            <a:endParaRPr/>
          </a:p>
          <a:p>
            <a:pPr indent="-285750" lvl="0" marL="285750" marR="0" rtl="0" algn="l">
              <a:lnSpc>
                <a:spcPct val="15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Palielināt klikšķu skaitu uz ievietoto saturu;</a:t>
            </a:r>
            <a:endParaRPr/>
          </a:p>
          <a:p>
            <a:pPr indent="-285750" lvl="0" marL="285750" marR="0" rtl="0" algn="l">
              <a:lnSpc>
                <a:spcPct val="15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Izveidot unikālu interneta kopienu ar saviem sekotājiem.</a:t>
            </a:r>
            <a:endParaRPr/>
          </a:p>
        </p:txBody>
      </p:sp>
      <p:sp>
        <p:nvSpPr>
          <p:cNvPr id="122" name="Google Shape;122;p7"/>
          <p:cNvSpPr txBox="1"/>
          <p:nvPr/>
        </p:nvSpPr>
        <p:spPr>
          <a:xfrm>
            <a:off x="417862" y="282987"/>
            <a:ext cx="6842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400"/>
              <a:buFont typeface="Times New Roman"/>
              <a:buNone/>
            </a:pPr>
            <a:r>
              <a:rPr lang="en-US" sz="2400">
                <a:solidFill>
                  <a:schemeClr val="accent1"/>
                </a:solidFill>
              </a:rPr>
              <a:t>IESPĒJAMIE MĒRĶI</a:t>
            </a:r>
            <a:r>
              <a:rPr i="0" lang="en-US" sz="2400" u="none">
                <a:solidFill>
                  <a:schemeClr val="accent1"/>
                </a:solidFill>
              </a:rPr>
              <a:t>, ko izvirzīt saviem sociālo mediju profiliem</a:t>
            </a:r>
            <a:endParaRPr>
              <a:solidFill>
                <a:schemeClr val="accent1"/>
              </a:solidFill>
            </a:endParaRPr>
          </a:p>
        </p:txBody>
      </p:sp>
      <p:pic>
        <p:nvPicPr>
          <p:cNvPr id="123" name="Google Shape;123;p7"/>
          <p:cNvPicPr preferRelativeResize="0"/>
          <p:nvPr/>
        </p:nvPicPr>
        <p:blipFill rotWithShape="1">
          <a:blip r:embed="rId3">
            <a:alphaModFix/>
          </a:blip>
          <a:srcRect b="0" l="0" r="0" t="0"/>
          <a:stretch/>
        </p:blipFill>
        <p:spPr>
          <a:xfrm>
            <a:off x="5148064" y="1348760"/>
            <a:ext cx="3888432" cy="2877440"/>
          </a:xfrm>
          <a:prstGeom prst="rect">
            <a:avLst/>
          </a:prstGeom>
          <a:noFill/>
          <a:ln>
            <a:noFill/>
          </a:ln>
        </p:spPr>
      </p:pic>
      <p:sp>
        <p:nvSpPr>
          <p:cNvPr id="124" name="Google Shape;124;p7"/>
          <p:cNvSpPr txBox="1"/>
          <p:nvPr/>
        </p:nvSpPr>
        <p:spPr>
          <a:xfrm>
            <a:off x="6588125" y="4659312"/>
            <a:ext cx="2592387" cy="3397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(Marketingaskola.lv, 2022)</a:t>
            </a:r>
            <a:endParaRPr/>
          </a:p>
        </p:txBody>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8"/>
          <p:cNvSpPr txBox="1"/>
          <p:nvPr/>
        </p:nvSpPr>
        <p:spPr>
          <a:xfrm>
            <a:off x="250825" y="1200150"/>
            <a:ext cx="7993200" cy="36942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Kopējā sekotāju skaita palielināšana par x cilvēkiem</a:t>
            </a: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Sasniedzamības </a:t>
            </a:r>
            <a:r>
              <a:rPr b="0" i="1" lang="en-US" sz="1800" u="none">
                <a:solidFill>
                  <a:schemeClr val="dk1"/>
                </a:solidFill>
                <a:latin typeface="Times New Roman"/>
                <a:ea typeface="Times New Roman"/>
                <a:cs typeface="Times New Roman"/>
                <a:sym typeface="Times New Roman"/>
              </a:rPr>
              <a:t>(reach) </a:t>
            </a:r>
            <a:r>
              <a:rPr b="0" i="0" lang="en-US" sz="1800" u="none">
                <a:solidFill>
                  <a:schemeClr val="dk1"/>
                </a:solidFill>
                <a:latin typeface="Times New Roman"/>
                <a:ea typeface="Times New Roman"/>
                <a:cs typeface="Times New Roman"/>
                <a:sym typeface="Times New Roman"/>
              </a:rPr>
              <a:t>palielināšana</a:t>
            </a: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Komentāru skaita palielināšana</a:t>
            </a: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Kopējā "patīk" </a:t>
            </a:r>
            <a:r>
              <a:rPr b="0" i="1" lang="en-US" sz="1800" u="none">
                <a:solidFill>
                  <a:schemeClr val="dk1"/>
                </a:solidFill>
                <a:latin typeface="Times New Roman"/>
                <a:ea typeface="Times New Roman"/>
                <a:cs typeface="Times New Roman"/>
                <a:sym typeface="Times New Roman"/>
              </a:rPr>
              <a:t>(like) </a:t>
            </a:r>
            <a:r>
              <a:rPr b="0" i="0" lang="en-US" sz="1800" u="none">
                <a:solidFill>
                  <a:schemeClr val="dk1"/>
                </a:solidFill>
                <a:latin typeface="Times New Roman"/>
                <a:ea typeface="Times New Roman"/>
                <a:cs typeface="Times New Roman"/>
                <a:sym typeface="Times New Roman"/>
              </a:rPr>
              <a:t>skaita palielināšana</a:t>
            </a: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Attiecību uzlabošana ar sekotājiem</a:t>
            </a: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Mājaslapas popularizēšana</a:t>
            </a:r>
            <a:endParaRPr/>
          </a:p>
          <a:p>
            <a:pPr indent="-285750" lvl="1"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Cik daudz cilvēku noklikšķina uz saitēm, kas ved uz manu mājaslapu?</a:t>
            </a:r>
            <a:endParaRPr/>
          </a:p>
          <a:p>
            <a:pPr indent="-285750" lvl="1"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No kurienes nāk šie cilvēki?</a:t>
            </a:r>
            <a:endParaRPr/>
          </a:p>
          <a:p>
            <a:pPr indent="-285750" lvl="1"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Cik ilgi viņi parasti uzturas manā mājaslapā?</a:t>
            </a: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Times New Roman"/>
                <a:ea typeface="Times New Roman"/>
                <a:cs typeface="Times New Roman"/>
                <a:sym typeface="Times New Roman"/>
              </a:rPr>
              <a:t>Ieņēmumu palielināšana</a:t>
            </a:r>
            <a:endParaRPr/>
          </a:p>
          <a:p>
            <a:pPr indent="-285750" lvl="1"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Ieņēmumi no sociālajiem medijiem</a:t>
            </a:r>
            <a:endParaRPr/>
          </a:p>
          <a:p>
            <a:pPr indent="-285750" lvl="1"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Ieņēmumi no reklāmām</a:t>
            </a:r>
            <a:endParaRPr/>
          </a:p>
          <a:p>
            <a:pPr indent="-285750" lvl="1"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Ieņēmumi no cilvēkiem, kas pērk manus produktus vai pakalpojumus</a:t>
            </a:r>
            <a:endParaRPr/>
          </a:p>
        </p:txBody>
      </p:sp>
      <p:sp>
        <p:nvSpPr>
          <p:cNvPr id="130" name="Google Shape;130;p8"/>
          <p:cNvSpPr txBox="1"/>
          <p:nvPr/>
        </p:nvSpPr>
        <p:spPr>
          <a:xfrm>
            <a:off x="379325" y="140550"/>
            <a:ext cx="6913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400"/>
              <a:buFont typeface="Times New Roman"/>
              <a:buNone/>
            </a:pPr>
            <a:r>
              <a:rPr lang="en-US" sz="2400">
                <a:solidFill>
                  <a:schemeClr val="accent1"/>
                </a:solidFill>
              </a:rPr>
              <a:t>SPECIFISKĀKI MĒRĶI</a:t>
            </a:r>
            <a:r>
              <a:rPr i="0" lang="en-US" sz="2400" u="none">
                <a:solidFill>
                  <a:schemeClr val="accent1"/>
                </a:solidFill>
              </a:rPr>
              <a:t>, ko izvirzīt saviem sociālo mediju profiliem</a:t>
            </a:r>
            <a:endParaRPr>
              <a:solidFill>
                <a:schemeClr val="accent1"/>
              </a:solidFill>
            </a:endParaRPr>
          </a:p>
        </p:txBody>
      </p:sp>
      <p:sp>
        <p:nvSpPr>
          <p:cNvPr id="131" name="Google Shape;131;p8"/>
          <p:cNvSpPr txBox="1"/>
          <p:nvPr/>
        </p:nvSpPr>
        <p:spPr>
          <a:xfrm>
            <a:off x="6588125" y="4887912"/>
            <a:ext cx="25923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(Marketingaskola.lv, 2022)</a:t>
            </a:r>
            <a:endParaRPr/>
          </a:p>
        </p:txBody>
      </p:sp>
      <p:pic>
        <p:nvPicPr>
          <p:cNvPr id="132" name="Google Shape;132;p8"/>
          <p:cNvPicPr preferRelativeResize="0"/>
          <p:nvPr/>
        </p:nvPicPr>
        <p:blipFill rotWithShape="1">
          <a:blip r:embed="rId3">
            <a:alphaModFix/>
          </a:blip>
          <a:srcRect b="0" l="0" r="0" t="0"/>
          <a:stretch/>
        </p:blipFill>
        <p:spPr>
          <a:xfrm>
            <a:off x="6084887" y="757237"/>
            <a:ext cx="2857500" cy="2143125"/>
          </a:xfrm>
          <a:prstGeom prst="rect">
            <a:avLst/>
          </a:prstGeom>
          <a:noFill/>
          <a:ln>
            <a:noFill/>
          </a:ln>
        </p:spPr>
      </p:pic>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9"/>
          <p:cNvSpPr txBox="1"/>
          <p:nvPr/>
        </p:nvSpPr>
        <p:spPr>
          <a:xfrm>
            <a:off x="238125" y="261937"/>
            <a:ext cx="5133900" cy="17772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2060"/>
              </a:buClr>
              <a:buSzPts val="2600"/>
              <a:buFont typeface="Times New Roman"/>
              <a:buNone/>
            </a:pPr>
            <a:r>
              <a:rPr i="0" lang="en-US" sz="2600" u="none">
                <a:solidFill>
                  <a:schemeClr val="accent1"/>
                </a:solidFill>
              </a:rPr>
              <a:t>5 izplatītākās kļūdas, kuras uzņēmumi/zīmoli pieļauj, mēģinot virzīt savu uzņēmējdarbību sociālajos medijos </a:t>
            </a:r>
            <a:endParaRPr>
              <a:solidFill>
                <a:schemeClr val="accent1"/>
              </a:solidFill>
            </a:endParaRPr>
          </a:p>
        </p:txBody>
      </p:sp>
      <p:pic>
        <p:nvPicPr>
          <p:cNvPr descr="Sociālie mediji_21.attēls" id="138" name="Google Shape;138;p9"/>
          <p:cNvPicPr preferRelativeResize="0"/>
          <p:nvPr/>
        </p:nvPicPr>
        <p:blipFill rotWithShape="1">
          <a:blip r:embed="rId3">
            <a:alphaModFix/>
          </a:blip>
          <a:srcRect b="0" l="0" r="0" t="0"/>
          <a:stretch/>
        </p:blipFill>
        <p:spPr>
          <a:xfrm>
            <a:off x="5380037" y="198437"/>
            <a:ext cx="3159125" cy="2012950"/>
          </a:xfrm>
          <a:prstGeom prst="rect">
            <a:avLst/>
          </a:prstGeom>
          <a:noFill/>
          <a:ln>
            <a:noFill/>
          </a:ln>
        </p:spPr>
      </p:pic>
      <p:pic>
        <p:nvPicPr>
          <p:cNvPr descr="Sociālie mediji_22.attēls" id="139" name="Google Shape;139;p9"/>
          <p:cNvPicPr preferRelativeResize="0"/>
          <p:nvPr/>
        </p:nvPicPr>
        <p:blipFill rotWithShape="1">
          <a:blip r:embed="rId4">
            <a:alphaModFix/>
          </a:blip>
          <a:srcRect b="0" l="0" r="0" t="0"/>
          <a:stretch/>
        </p:blipFill>
        <p:spPr>
          <a:xfrm>
            <a:off x="5384800" y="2354262"/>
            <a:ext cx="3248025" cy="2070100"/>
          </a:xfrm>
          <a:prstGeom prst="rect">
            <a:avLst/>
          </a:prstGeom>
          <a:noFill/>
          <a:ln>
            <a:noFill/>
          </a:ln>
        </p:spPr>
      </p:pic>
      <p:sp>
        <p:nvSpPr>
          <p:cNvPr id="140" name="Google Shape;140;p9"/>
          <p:cNvSpPr txBox="1"/>
          <p:nvPr/>
        </p:nvSpPr>
        <p:spPr>
          <a:xfrm>
            <a:off x="314325" y="2287587"/>
            <a:ext cx="4905300" cy="23508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1. Stratēģija</a:t>
            </a:r>
            <a:endParaRPr b="0" i="0" sz="2400" u="none">
              <a:solidFill>
                <a:schemeClr val="dk1"/>
              </a:solidFill>
              <a:latin typeface="Calibri"/>
              <a:ea typeface="Calibri"/>
              <a:cs typeface="Calibri"/>
              <a:sym typeface="Calibri"/>
            </a:endParaRPr>
          </a:p>
          <a:p>
            <a:pPr indent="0" lvl="0" marL="0" marR="0" rtl="0" algn="l">
              <a:lnSpc>
                <a:spcPct val="107000"/>
              </a:lnSpc>
              <a:spcBef>
                <a:spcPts val="60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2. Negatīvie komentāri un atsauksmes</a:t>
            </a:r>
            <a:endParaRPr b="0" i="0" sz="2400" u="none">
              <a:solidFill>
                <a:schemeClr val="dk1"/>
              </a:solidFill>
              <a:latin typeface="Calibri"/>
              <a:ea typeface="Calibri"/>
              <a:cs typeface="Calibri"/>
              <a:sym typeface="Calibri"/>
            </a:endParaRPr>
          </a:p>
          <a:p>
            <a:pPr indent="0" lvl="0" marL="0" marR="0" rtl="0" algn="l">
              <a:lnSpc>
                <a:spcPct val="107000"/>
              </a:lnSpc>
              <a:spcBef>
                <a:spcPts val="60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3. Saturs saturam</a:t>
            </a:r>
            <a:endParaRPr b="0" i="0" sz="2400" u="none">
              <a:solidFill>
                <a:schemeClr val="dk1"/>
              </a:solidFill>
              <a:latin typeface="Calibri"/>
              <a:ea typeface="Calibri"/>
              <a:cs typeface="Calibri"/>
              <a:sym typeface="Calibri"/>
            </a:endParaRPr>
          </a:p>
          <a:p>
            <a:pPr indent="0" lvl="0" marL="0" marR="0" rtl="0" algn="l">
              <a:lnSpc>
                <a:spcPct val="107000"/>
              </a:lnSpc>
              <a:spcBef>
                <a:spcPts val="60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4. Analītika</a:t>
            </a:r>
            <a:endParaRPr b="0" i="0" sz="2400" u="none">
              <a:solidFill>
                <a:schemeClr val="dk1"/>
              </a:solidFill>
              <a:latin typeface="Calibri"/>
              <a:ea typeface="Calibri"/>
              <a:cs typeface="Calibri"/>
              <a:sym typeface="Calibri"/>
            </a:endParaRPr>
          </a:p>
          <a:p>
            <a:pPr indent="0" lvl="0" marL="0" marR="0" rtl="0" algn="l">
              <a:lnSpc>
                <a:spcPct val="107000"/>
              </a:lnSpc>
              <a:spcBef>
                <a:spcPts val="60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5. Vienots komunikācijas stils</a:t>
            </a:r>
            <a:endParaRPr/>
          </a:p>
        </p:txBody>
      </p:sp>
      <p:sp>
        <p:nvSpPr>
          <p:cNvPr id="141" name="Google Shape;141;p9"/>
          <p:cNvSpPr txBox="1"/>
          <p:nvPr/>
        </p:nvSpPr>
        <p:spPr>
          <a:xfrm>
            <a:off x="85725" y="4800600"/>
            <a:ext cx="4733925" cy="4159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Century Gothic"/>
              <a:buNone/>
            </a:pPr>
            <a:r>
              <a:rPr b="0" i="0" lang="en-US" sz="1800" u="none">
                <a:solidFill>
                  <a:schemeClr val="lt1"/>
                </a:solidFill>
                <a:latin typeface="Century Gothic"/>
                <a:ea typeface="Century Gothic"/>
                <a:cs typeface="Century Gothic"/>
                <a:sym typeface="Century Gothic"/>
              </a:rPr>
              <a:t>Sociālo tīklu mārketings </a:t>
            </a:r>
            <a:r>
              <a:rPr b="0" i="0" lang="en-US" sz="1800" u="none">
                <a:solidFill>
                  <a:schemeClr val="lt1"/>
                </a:solidFill>
                <a:latin typeface="Calibri"/>
                <a:ea typeface="Calibri"/>
                <a:cs typeface="Calibri"/>
                <a:sym typeface="Calibri"/>
              </a:rPr>
              <a:t>©</a:t>
            </a:r>
            <a:r>
              <a:rPr b="0" i="0" lang="en-US" sz="1800" u="none">
                <a:solidFill>
                  <a:schemeClr val="lt1"/>
                </a:solidFill>
                <a:latin typeface="Century Gothic"/>
                <a:ea typeface="Century Gothic"/>
                <a:cs typeface="Century Gothic"/>
                <a:sym typeface="Century Gothic"/>
              </a:rPr>
              <a:t> I.Kotāne,  2023</a:t>
            </a:r>
            <a:endParaRPr/>
          </a:p>
        </p:txBody>
      </p:sp>
      <p:sp>
        <p:nvSpPr>
          <p:cNvPr id="142" name="Google Shape;142;p9"/>
          <p:cNvSpPr txBox="1"/>
          <p:nvPr/>
        </p:nvSpPr>
        <p:spPr>
          <a:xfrm>
            <a:off x="6823075" y="4632325"/>
            <a:ext cx="2320925" cy="3381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Times New Roman"/>
              <a:buNone/>
            </a:pPr>
            <a:r>
              <a:rPr b="0" i="1" lang="en-US" sz="1600" u="none">
                <a:solidFill>
                  <a:schemeClr val="dk1"/>
                </a:solidFill>
                <a:latin typeface="Times New Roman"/>
                <a:ea typeface="Times New Roman"/>
                <a:cs typeface="Times New Roman"/>
                <a:sym typeface="Times New Roman"/>
              </a:rPr>
              <a:t>(Dienas Bizness, 2019)</a:t>
            </a:r>
            <a:endParaRPr/>
          </a:p>
        </p:txBody>
      </p:sp>
    </p:spTree>
  </p:cSld>
  <p:clrMapOvr>
    <a:masterClrMapping/>
  </p:clrMapOvr>
  <p:transition>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2019-03-10T15:44:34Z</dcterms:created>
  <dc:creator>Gundars Strazdiņš</dc:creator>
</cp:coreProperties>
</file>

<file path=docProps/custom.xml><?xml version="1.0" encoding="utf-8"?>
<Properties xmlns="http://schemas.openxmlformats.org/officeDocument/2006/custom-properties" xmlns:vt="http://schemas.openxmlformats.org/officeDocument/2006/docPropsVTypes"/>
</file>