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3" roundtripDataSignature="AMtx7mj8sH5HrNm3mthj6EP4wuzfZgTo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5BF259-08E6-40A8-B2E4-1F19082F6586}">
  <a:tblStyle styleId="{F75BF259-08E6-40A8-B2E4-1F19082F6586}"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customschemas.google.com/relationships/presentationmetadata" Target="metadata"/><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5ad60c0bbb_3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5ad60c0bbb_3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0" name="Google Shape;20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01" name="Google Shape;201;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lv-LV"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5" name="Google Shape;325;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8" name="Google Shape;34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5" name="Google Shape;355;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3" name="Google Shape;363;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0" name="Google Shape;12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21" name="Google Shape;121;p19:notes"/>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chemeClr val="dk1"/>
                </a:solidFill>
                <a:latin typeface="Arial"/>
                <a:ea typeface="Arial"/>
                <a:cs typeface="Arial"/>
                <a:sym typeface="Arial"/>
              </a:rPr>
              <a:t>© I.Kotāne,  2020 </a:t>
            </a:r>
            <a:endParaRPr b="0" i="0" sz="1400" u="none" cap="none" strike="noStrike">
              <a:solidFill>
                <a:srgbClr val="000000"/>
              </a:solidFill>
              <a:latin typeface="Arial"/>
              <a:ea typeface="Arial"/>
              <a:cs typeface="Arial"/>
              <a:sym typeface="Arial"/>
            </a:endParaRPr>
          </a:p>
        </p:txBody>
      </p:sp>
      <p:sp>
        <p:nvSpPr>
          <p:cNvPr id="122" name="Google Shape;122;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lv-LV"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3" name="Google Shape;38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5" name="Google Shape;39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3" name="Google Shape;41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 name="Google Shape;419;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9" name="Google Shape;429;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6" name="Google Shape;436;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6" name="Google Shape;44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4" name="Google Shape;454;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 name="Google Shape;46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7" name="Google Shape;477;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6" name="Google Shape;486;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5" name="Google Shape;495;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2" name="Google Shape;502;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9" name="Google Shape;509;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4" name="Google Shape;15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55" name="Google Shape;155;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lv-LV"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 name="Google Shape;17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6"/>
          <p:cNvSpPr/>
          <p:nvPr>
            <p:ph idx="2" type="pic"/>
          </p:nvPr>
        </p:nvSpPr>
        <p:spPr>
          <a:xfrm>
            <a:off x="5183188" y="987425"/>
            <a:ext cx="6172200" cy="4873625"/>
          </a:xfrm>
          <a:prstGeom prst="rect">
            <a:avLst/>
          </a:prstGeom>
          <a:noFill/>
          <a:ln>
            <a:noFill/>
          </a:ln>
        </p:spPr>
      </p:sp>
      <p:sp>
        <p:nvSpPr>
          <p:cNvPr id="65" name="Google Shape;65;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g25ad60c0bbb_3_39"/>
          <p:cNvSpPr/>
          <p:nvPr/>
        </p:nvSpPr>
        <p:spPr>
          <a:xfrm>
            <a:off x="0" y="0"/>
            <a:ext cx="12192000" cy="6858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sp>
        <p:nvSpPr>
          <p:cNvPr id="86" name="Google Shape;86;g25ad60c0bbb_3_39"/>
          <p:cNvSpPr txBox="1"/>
          <p:nvPr>
            <p:ph type="ctrTitle"/>
          </p:nvPr>
        </p:nvSpPr>
        <p:spPr>
          <a:xfrm>
            <a:off x="857213" y="2857496"/>
            <a:ext cx="9981900" cy="1470000"/>
          </a:xfrm>
          <a:prstGeom prst="rect">
            <a:avLst/>
          </a:prstGeom>
          <a:noFill/>
          <a:ln>
            <a:noFill/>
          </a:ln>
        </p:spPr>
        <p:txBody>
          <a:bodyPr anchorCtr="0" anchor="ctr" bIns="60925" lIns="121900" spcFirstLastPara="1" rIns="121900" wrap="square" tIns="60925">
            <a:normAutofit/>
          </a:bodyPr>
          <a:lstStyle>
            <a:lvl1pPr lvl="0" rtl="0" algn="l">
              <a:spcBef>
                <a:spcPts val="0"/>
              </a:spcBef>
              <a:spcAft>
                <a:spcPts val="0"/>
              </a:spcAft>
              <a:buClr>
                <a:srgbClr val="00587E"/>
              </a:buClr>
              <a:buSzPts val="4500"/>
              <a:buFont typeface="Arial"/>
              <a:buNone/>
              <a:defRPr b="1">
                <a:solidFill>
                  <a:srgbClr val="00587E"/>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7" name="Google Shape;87;g25ad60c0bbb_3_39"/>
          <p:cNvSpPr txBox="1"/>
          <p:nvPr>
            <p:ph idx="1" type="subTitle"/>
          </p:nvPr>
        </p:nvSpPr>
        <p:spPr>
          <a:xfrm>
            <a:off x="857213" y="4572008"/>
            <a:ext cx="10039200" cy="1066800"/>
          </a:xfrm>
          <a:prstGeom prst="rect">
            <a:avLst/>
          </a:prstGeom>
          <a:noFill/>
          <a:ln>
            <a:noFill/>
          </a:ln>
        </p:spPr>
        <p:txBody>
          <a:bodyPr anchorCtr="0" anchor="t" bIns="60925" lIns="121900" spcFirstLastPara="1" rIns="121900" wrap="square" tIns="60925">
            <a:normAutofit/>
          </a:bodyPr>
          <a:lstStyle>
            <a:lvl1pPr lvl="0" rtl="0" algn="l">
              <a:spcBef>
                <a:spcPts val="400"/>
              </a:spcBef>
              <a:spcAft>
                <a:spcPts val="0"/>
              </a:spcAft>
              <a:buClr>
                <a:srgbClr val="00587E"/>
              </a:buClr>
              <a:buSzPts val="2100"/>
              <a:buNone/>
              <a:defRPr sz="2100">
                <a:solidFill>
                  <a:srgbClr val="00587E"/>
                </a:solidFill>
              </a:defRPr>
            </a:lvl1pPr>
            <a:lvl2pPr lvl="1" rtl="0" algn="ctr">
              <a:spcBef>
                <a:spcPts val="600"/>
              </a:spcBef>
              <a:spcAft>
                <a:spcPts val="0"/>
              </a:spcAft>
              <a:buClr>
                <a:srgbClr val="888888"/>
              </a:buClr>
              <a:buSzPts val="2800"/>
              <a:buNone/>
              <a:defRPr>
                <a:solidFill>
                  <a:srgbClr val="888888"/>
                </a:solidFill>
              </a:defRPr>
            </a:lvl2pPr>
            <a:lvl3pPr lvl="2" rtl="0" algn="ctr">
              <a:spcBef>
                <a:spcPts val="600"/>
              </a:spcBef>
              <a:spcAft>
                <a:spcPts val="0"/>
              </a:spcAft>
              <a:buClr>
                <a:srgbClr val="888888"/>
              </a:buClr>
              <a:buSzPts val="2800"/>
              <a:buNone/>
              <a:defRPr>
                <a:solidFill>
                  <a:srgbClr val="888888"/>
                </a:solidFill>
              </a:defRPr>
            </a:lvl3pPr>
            <a:lvl4pPr lvl="3" rtl="0" algn="ctr">
              <a:spcBef>
                <a:spcPts val="600"/>
              </a:spcBef>
              <a:spcAft>
                <a:spcPts val="0"/>
              </a:spcAft>
              <a:buClr>
                <a:srgbClr val="888888"/>
              </a:buClr>
              <a:buSzPts val="2800"/>
              <a:buNone/>
              <a:defRPr>
                <a:solidFill>
                  <a:srgbClr val="888888"/>
                </a:solidFill>
              </a:defRPr>
            </a:lvl4pPr>
            <a:lvl5pPr lvl="4" rtl="0" algn="ctr">
              <a:spcBef>
                <a:spcPts val="600"/>
              </a:spcBef>
              <a:spcAft>
                <a:spcPts val="0"/>
              </a:spcAft>
              <a:buClr>
                <a:srgbClr val="888888"/>
              </a:buClr>
              <a:buSzPts val="2800"/>
              <a:buNone/>
              <a:defRPr>
                <a:solidFill>
                  <a:srgbClr val="888888"/>
                </a:solidFill>
              </a:defRPr>
            </a:lvl5pPr>
            <a:lvl6pPr lvl="5" rtl="0" algn="ctr">
              <a:spcBef>
                <a:spcPts val="500"/>
              </a:spcBef>
              <a:spcAft>
                <a:spcPts val="0"/>
              </a:spcAft>
              <a:buClr>
                <a:srgbClr val="888888"/>
              </a:buClr>
              <a:buSzPts val="2700"/>
              <a:buNone/>
              <a:defRPr>
                <a:solidFill>
                  <a:srgbClr val="888888"/>
                </a:solidFill>
              </a:defRPr>
            </a:lvl6pPr>
            <a:lvl7pPr lvl="6" rtl="0" algn="ctr">
              <a:spcBef>
                <a:spcPts val="500"/>
              </a:spcBef>
              <a:spcAft>
                <a:spcPts val="0"/>
              </a:spcAft>
              <a:buClr>
                <a:srgbClr val="888888"/>
              </a:buClr>
              <a:buSzPts val="2700"/>
              <a:buNone/>
              <a:defRPr>
                <a:solidFill>
                  <a:srgbClr val="888888"/>
                </a:solidFill>
              </a:defRPr>
            </a:lvl7pPr>
            <a:lvl8pPr lvl="7" rtl="0" algn="ctr">
              <a:spcBef>
                <a:spcPts val="500"/>
              </a:spcBef>
              <a:spcAft>
                <a:spcPts val="0"/>
              </a:spcAft>
              <a:buClr>
                <a:srgbClr val="888888"/>
              </a:buClr>
              <a:buSzPts val="2700"/>
              <a:buNone/>
              <a:defRPr>
                <a:solidFill>
                  <a:srgbClr val="888888"/>
                </a:solidFill>
              </a:defRPr>
            </a:lvl8pPr>
            <a:lvl9pPr lvl="8" rtl="0" algn="ctr">
              <a:spcBef>
                <a:spcPts val="500"/>
              </a:spcBef>
              <a:spcAft>
                <a:spcPts val="0"/>
              </a:spcAft>
              <a:buClr>
                <a:srgbClr val="888888"/>
              </a:buClr>
              <a:buSzPts val="2700"/>
              <a:buNone/>
              <a:defRPr>
                <a:solidFill>
                  <a:srgbClr val="888888"/>
                </a:solidFil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8" name="Shape 88"/>
        <p:cNvGrpSpPr/>
        <p:nvPr/>
      </p:nvGrpSpPr>
      <p:grpSpPr>
        <a:xfrm>
          <a:off x="0" y="0"/>
          <a:ext cx="0" cy="0"/>
          <a:chOff x="0" y="0"/>
          <a:chExt cx="0" cy="0"/>
        </a:xfrm>
      </p:grpSpPr>
      <p:sp>
        <p:nvSpPr>
          <p:cNvPr id="89" name="Google Shape;89;g25ad60c0bbb_3_43"/>
          <p:cNvSpPr txBox="1"/>
          <p:nvPr>
            <p:ph type="title"/>
          </p:nvPr>
        </p:nvSpPr>
        <p:spPr>
          <a:xfrm>
            <a:off x="609600" y="476229"/>
            <a:ext cx="8915700" cy="1143300"/>
          </a:xfrm>
          <a:prstGeom prst="rect">
            <a:avLst/>
          </a:prstGeom>
          <a:noFill/>
          <a:ln>
            <a:noFill/>
          </a:ln>
        </p:spPr>
        <p:txBody>
          <a:bodyPr anchorCtr="0" anchor="ctr" bIns="60925" lIns="121900" spcFirstLastPara="1" rIns="121900" wrap="square" tIns="60925">
            <a:normAutofit/>
          </a:bodyPr>
          <a:lstStyle>
            <a:lvl1pPr lvl="0" rtl="0" algn="l">
              <a:spcBef>
                <a:spcPts val="0"/>
              </a:spcBef>
              <a:spcAft>
                <a:spcPts val="0"/>
              </a:spcAft>
              <a:buClr>
                <a:srgbClr val="00587E"/>
              </a:buClr>
              <a:buSzPts val="4500"/>
              <a:buFont typeface="Arial"/>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90" name="Google Shape;90;g25ad60c0bbb_3_43"/>
          <p:cNvSpPr txBox="1"/>
          <p:nvPr>
            <p:ph idx="1" type="body"/>
          </p:nvPr>
        </p:nvSpPr>
        <p:spPr>
          <a:xfrm>
            <a:off x="609600" y="2000240"/>
            <a:ext cx="8915700" cy="4191300"/>
          </a:xfrm>
          <a:prstGeom prst="rect">
            <a:avLst/>
          </a:prstGeom>
          <a:noFill/>
          <a:ln>
            <a:noFill/>
          </a:ln>
        </p:spPr>
        <p:txBody>
          <a:bodyPr anchorCtr="0" anchor="t" bIns="60925" lIns="121900" spcFirstLastPara="1" rIns="121900" wrap="square" tIns="60925">
            <a:normAutofit/>
          </a:bodyPr>
          <a:lstStyle>
            <a:lvl1pPr indent="-228600" lvl="0" marL="457200" rtl="0" algn="l">
              <a:lnSpc>
                <a:spcPct val="120000"/>
              </a:lnSpc>
              <a:spcBef>
                <a:spcPts val="800"/>
              </a:spcBef>
              <a:spcAft>
                <a:spcPts val="0"/>
              </a:spcAft>
              <a:buClr>
                <a:schemeClr val="dk1"/>
              </a:buClr>
              <a:buSzPts val="2100"/>
              <a:buNone/>
              <a:defRPr/>
            </a:lvl1pPr>
            <a:lvl2pPr indent="-228600" lvl="1" marL="914400" rtl="0" algn="l">
              <a:spcBef>
                <a:spcPts val="500"/>
              </a:spcBef>
              <a:spcAft>
                <a:spcPts val="0"/>
              </a:spcAft>
              <a:buClr>
                <a:schemeClr val="dk1"/>
              </a:buClr>
              <a:buSzPts val="2400"/>
              <a:buNone/>
              <a:defRPr/>
            </a:lvl2pPr>
            <a:lvl3pPr indent="-228600" lvl="2" marL="1371600" rtl="0" algn="l">
              <a:spcBef>
                <a:spcPts val="500"/>
              </a:spcBef>
              <a:spcAft>
                <a:spcPts val="0"/>
              </a:spcAft>
              <a:buClr>
                <a:schemeClr val="dk1"/>
              </a:buClr>
              <a:buSzPts val="2400"/>
              <a:buNone/>
              <a:defRPr/>
            </a:lvl3pPr>
            <a:lvl4pPr indent="-228600" lvl="3" marL="1828800" rtl="0" algn="l">
              <a:spcBef>
                <a:spcPts val="500"/>
              </a:spcBef>
              <a:spcAft>
                <a:spcPts val="0"/>
              </a:spcAft>
              <a:buClr>
                <a:schemeClr val="dk1"/>
              </a:buClr>
              <a:buSzPts val="2400"/>
              <a:buNone/>
              <a:defRPr/>
            </a:lvl4pPr>
            <a:lvl5pPr indent="-228600" lvl="4" marL="2286000" rtl="0" algn="l">
              <a:spcBef>
                <a:spcPts val="500"/>
              </a:spcBef>
              <a:spcAft>
                <a:spcPts val="0"/>
              </a:spcAft>
              <a:buClr>
                <a:schemeClr val="dk1"/>
              </a:buClr>
              <a:buSzPts val="2400"/>
              <a:buNone/>
              <a:defRPr/>
            </a:lvl5pPr>
            <a:lvl6pPr indent="-381000" lvl="5" marL="2743200" rtl="0" algn="l">
              <a:spcBef>
                <a:spcPts val="500"/>
              </a:spcBef>
              <a:spcAft>
                <a:spcPts val="0"/>
              </a:spcAft>
              <a:buClr>
                <a:schemeClr val="dk1"/>
              </a:buClr>
              <a:buSzPts val="2400"/>
              <a:buChar char="•"/>
              <a:defRPr/>
            </a:lvl6pPr>
            <a:lvl7pPr indent="-381000" lvl="6" marL="3200400" rtl="0" algn="l">
              <a:spcBef>
                <a:spcPts val="500"/>
              </a:spcBef>
              <a:spcAft>
                <a:spcPts val="0"/>
              </a:spcAft>
              <a:buClr>
                <a:schemeClr val="dk1"/>
              </a:buClr>
              <a:buSzPts val="2400"/>
              <a:buChar char="•"/>
              <a:defRPr/>
            </a:lvl7pPr>
            <a:lvl8pPr indent="-381000" lvl="7" marL="3657600" rtl="0" algn="l">
              <a:spcBef>
                <a:spcPts val="500"/>
              </a:spcBef>
              <a:spcAft>
                <a:spcPts val="0"/>
              </a:spcAft>
              <a:buClr>
                <a:schemeClr val="dk1"/>
              </a:buClr>
              <a:buSzPts val="2400"/>
              <a:buChar char="•"/>
              <a:defRPr/>
            </a:lvl8pPr>
            <a:lvl9pPr indent="-381000" lvl="8" marL="4114800" rtl="0" algn="l">
              <a:spcBef>
                <a:spcPts val="500"/>
              </a:spcBef>
              <a:spcAft>
                <a:spcPts val="0"/>
              </a:spcAft>
              <a:buClr>
                <a:schemeClr val="dk1"/>
              </a:buClr>
              <a:buSzPts val="24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0ACE9"/>
        </a:solidFill>
      </p:bgPr>
    </p:bg>
    <p:spTree>
      <p:nvGrpSpPr>
        <p:cNvPr id="91" name="Shape 91"/>
        <p:cNvGrpSpPr/>
        <p:nvPr/>
      </p:nvGrpSpPr>
      <p:grpSpPr>
        <a:xfrm>
          <a:off x="0" y="0"/>
          <a:ext cx="0" cy="0"/>
          <a:chOff x="0" y="0"/>
          <a:chExt cx="0" cy="0"/>
        </a:xfrm>
      </p:grpSpPr>
      <p:sp>
        <p:nvSpPr>
          <p:cNvPr id="92" name="Google Shape;92;g25ad60c0bbb_3_46"/>
          <p:cNvSpPr/>
          <p:nvPr/>
        </p:nvSpPr>
        <p:spPr>
          <a:xfrm>
            <a:off x="0" y="0"/>
            <a:ext cx="12192000" cy="6858000"/>
          </a:xfrm>
          <a:prstGeom prst="rect">
            <a:avLst/>
          </a:prstGeom>
          <a:solidFill>
            <a:srgbClr val="00ACE9"/>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93" name="Google Shape;93;g25ad60c0bbb_3_46"/>
          <p:cNvSpPr txBox="1"/>
          <p:nvPr>
            <p:ph type="title"/>
          </p:nvPr>
        </p:nvSpPr>
        <p:spPr>
          <a:xfrm>
            <a:off x="857213" y="3971939"/>
            <a:ext cx="10363200" cy="885900"/>
          </a:xfrm>
          <a:prstGeom prst="rect">
            <a:avLst/>
          </a:prstGeom>
          <a:noFill/>
          <a:ln>
            <a:noFill/>
          </a:ln>
        </p:spPr>
        <p:txBody>
          <a:bodyPr anchorCtr="0" anchor="t" bIns="60925" lIns="121900" spcFirstLastPara="1" rIns="121900" wrap="square" tIns="60925">
            <a:noAutofit/>
          </a:bodyPr>
          <a:lstStyle>
            <a:lvl1pPr lvl="0" rtl="0" algn="l">
              <a:spcBef>
                <a:spcPts val="0"/>
              </a:spcBef>
              <a:spcAft>
                <a:spcPts val="0"/>
              </a:spcAft>
              <a:buClr>
                <a:schemeClr val="lt1"/>
              </a:buClr>
              <a:buSzPts val="4500"/>
              <a:buFont typeface="Arial"/>
              <a:buNone/>
              <a:defRPr b="1" sz="4500" cap="none">
                <a:solidFill>
                  <a:schemeClr val="lt1"/>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94" name="Google Shape;94;g25ad60c0bbb_3_46"/>
          <p:cNvSpPr txBox="1"/>
          <p:nvPr>
            <p:ph idx="1" type="body"/>
          </p:nvPr>
        </p:nvSpPr>
        <p:spPr>
          <a:xfrm>
            <a:off x="857213" y="4976835"/>
            <a:ext cx="10363200" cy="928800"/>
          </a:xfrm>
          <a:prstGeom prst="rect">
            <a:avLst/>
          </a:prstGeom>
          <a:noFill/>
          <a:ln>
            <a:noFill/>
          </a:ln>
        </p:spPr>
        <p:txBody>
          <a:bodyPr anchorCtr="0" anchor="t" bIns="60925" lIns="121900" spcFirstLastPara="1" rIns="121900" wrap="square" tIns="60925">
            <a:normAutofit/>
          </a:bodyPr>
          <a:lstStyle>
            <a:lvl1pPr indent="-228600" lvl="0" marL="457200" rtl="0" algn="l">
              <a:spcBef>
                <a:spcPts val="400"/>
              </a:spcBef>
              <a:spcAft>
                <a:spcPts val="0"/>
              </a:spcAft>
              <a:buClr>
                <a:schemeClr val="lt1"/>
              </a:buClr>
              <a:buSzPts val="2100"/>
              <a:buNone/>
              <a:defRPr sz="2100">
                <a:solidFill>
                  <a:schemeClr val="lt1"/>
                </a:solidFill>
              </a:defRPr>
            </a:lvl1pPr>
            <a:lvl2pPr indent="-228600" lvl="1" marL="914400" rtl="0" algn="l">
              <a:spcBef>
                <a:spcPts val="500"/>
              </a:spcBef>
              <a:spcAft>
                <a:spcPts val="0"/>
              </a:spcAft>
              <a:buClr>
                <a:srgbClr val="888888"/>
              </a:buClr>
              <a:buSzPts val="2400"/>
              <a:buNone/>
              <a:defRPr sz="2400">
                <a:solidFill>
                  <a:srgbClr val="888888"/>
                </a:solidFill>
              </a:defRPr>
            </a:lvl2pPr>
            <a:lvl3pPr indent="-228600" lvl="2" marL="1371600" rtl="0" algn="l">
              <a:spcBef>
                <a:spcPts val="400"/>
              </a:spcBef>
              <a:spcAft>
                <a:spcPts val="0"/>
              </a:spcAft>
              <a:buClr>
                <a:srgbClr val="888888"/>
              </a:buClr>
              <a:buSzPts val="2100"/>
              <a:buNone/>
              <a:defRPr sz="2100">
                <a:solidFill>
                  <a:srgbClr val="888888"/>
                </a:solidFill>
              </a:defRPr>
            </a:lvl3pPr>
            <a:lvl4pPr indent="-228600" lvl="3" marL="1828800" rtl="0" algn="l">
              <a:spcBef>
                <a:spcPts val="400"/>
              </a:spcBef>
              <a:spcAft>
                <a:spcPts val="0"/>
              </a:spcAft>
              <a:buClr>
                <a:srgbClr val="888888"/>
              </a:buClr>
              <a:buSzPts val="1900"/>
              <a:buNone/>
              <a:defRPr sz="1900">
                <a:solidFill>
                  <a:srgbClr val="888888"/>
                </a:solidFill>
              </a:defRPr>
            </a:lvl4pPr>
            <a:lvl5pPr indent="-228600" lvl="4" marL="2286000" rtl="0" algn="l">
              <a:spcBef>
                <a:spcPts val="400"/>
              </a:spcBef>
              <a:spcAft>
                <a:spcPts val="0"/>
              </a:spcAft>
              <a:buClr>
                <a:srgbClr val="888888"/>
              </a:buClr>
              <a:buSzPts val="1900"/>
              <a:buNone/>
              <a:defRPr sz="1900">
                <a:solidFill>
                  <a:srgbClr val="888888"/>
                </a:solidFill>
              </a:defRPr>
            </a:lvl5pPr>
            <a:lvl6pPr indent="-228600" lvl="5" marL="2743200" rtl="0" algn="l">
              <a:spcBef>
                <a:spcPts val="400"/>
              </a:spcBef>
              <a:spcAft>
                <a:spcPts val="0"/>
              </a:spcAft>
              <a:buClr>
                <a:srgbClr val="888888"/>
              </a:buClr>
              <a:buSzPts val="1900"/>
              <a:buNone/>
              <a:defRPr sz="1900">
                <a:solidFill>
                  <a:srgbClr val="888888"/>
                </a:solidFill>
              </a:defRPr>
            </a:lvl6pPr>
            <a:lvl7pPr indent="-228600" lvl="6" marL="3200400" rtl="0" algn="l">
              <a:spcBef>
                <a:spcPts val="400"/>
              </a:spcBef>
              <a:spcAft>
                <a:spcPts val="0"/>
              </a:spcAft>
              <a:buClr>
                <a:srgbClr val="888888"/>
              </a:buClr>
              <a:buSzPts val="1900"/>
              <a:buNone/>
              <a:defRPr sz="1900">
                <a:solidFill>
                  <a:srgbClr val="888888"/>
                </a:solidFill>
              </a:defRPr>
            </a:lvl7pPr>
            <a:lvl8pPr indent="-228600" lvl="7" marL="3657600" rtl="0" algn="l">
              <a:spcBef>
                <a:spcPts val="400"/>
              </a:spcBef>
              <a:spcAft>
                <a:spcPts val="0"/>
              </a:spcAft>
              <a:buClr>
                <a:srgbClr val="888888"/>
              </a:buClr>
              <a:buSzPts val="1900"/>
              <a:buNone/>
              <a:defRPr sz="1900">
                <a:solidFill>
                  <a:srgbClr val="888888"/>
                </a:solidFill>
              </a:defRPr>
            </a:lvl8pPr>
            <a:lvl9pPr indent="-228600" lvl="8" marL="4114800" rtl="0" algn="l">
              <a:spcBef>
                <a:spcPts val="400"/>
              </a:spcBef>
              <a:spcAft>
                <a:spcPts val="0"/>
              </a:spcAft>
              <a:buClr>
                <a:srgbClr val="888888"/>
              </a:buClr>
              <a:buSzPts val="1900"/>
              <a:buNone/>
              <a:defRPr sz="1900">
                <a:solidFill>
                  <a:srgbClr val="888888"/>
                </a:solidFill>
              </a:defRPr>
            </a:lvl9pPr>
          </a:lstStyle>
          <a:p/>
        </p:txBody>
      </p:sp>
      <p:pic>
        <p:nvPicPr>
          <p:cNvPr id="95" name="Google Shape;95;g25ad60c0bbb_3_46"/>
          <p:cNvPicPr preferRelativeResize="0"/>
          <p:nvPr/>
        </p:nvPicPr>
        <p:blipFill rotWithShape="1">
          <a:blip r:embed="rId2">
            <a:alphaModFix/>
          </a:blip>
          <a:srcRect b="0" l="0" r="0" t="0"/>
          <a:stretch/>
        </p:blipFill>
        <p:spPr>
          <a:xfrm>
            <a:off x="927144" y="952483"/>
            <a:ext cx="1263579" cy="1263579"/>
          </a:xfrm>
          <a:prstGeom prst="rect">
            <a:avLst/>
          </a:prstGeom>
          <a:noFill/>
          <a:ln>
            <a:noFill/>
          </a:ln>
        </p:spPr>
      </p:pic>
      <p:pic>
        <p:nvPicPr>
          <p:cNvPr id="96" name="Google Shape;96;g25ad60c0bbb_3_46"/>
          <p:cNvPicPr preferRelativeResize="0"/>
          <p:nvPr/>
        </p:nvPicPr>
        <p:blipFill rotWithShape="1">
          <a:blip r:embed="rId3">
            <a:alphaModFix/>
          </a:blip>
          <a:srcRect b="0" l="1130" r="80892" t="0"/>
          <a:stretch/>
        </p:blipFill>
        <p:spPr>
          <a:xfrm rot="10800000">
            <a:off x="11810997" y="0"/>
            <a:ext cx="381003" cy="6858000"/>
          </a:xfrm>
          <a:prstGeom prst="rect">
            <a:avLst/>
          </a:prstGeom>
          <a:noFill/>
          <a:ln>
            <a:noFill/>
          </a:ln>
        </p:spPr>
      </p:pic>
      <p:sp>
        <p:nvSpPr>
          <p:cNvPr id="97" name="Google Shape;97;g25ad60c0bbb_3_46"/>
          <p:cNvSpPr/>
          <p:nvPr/>
        </p:nvSpPr>
        <p:spPr>
          <a:xfrm>
            <a:off x="927144" y="2762245"/>
            <a:ext cx="1263600" cy="951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8" name="Shape 98"/>
        <p:cNvGrpSpPr/>
        <p:nvPr/>
      </p:nvGrpSpPr>
      <p:grpSpPr>
        <a:xfrm>
          <a:off x="0" y="0"/>
          <a:ext cx="0" cy="0"/>
          <a:chOff x="0" y="0"/>
          <a:chExt cx="0" cy="0"/>
        </a:xfrm>
      </p:grpSpPr>
      <p:sp>
        <p:nvSpPr>
          <p:cNvPr id="99" name="Google Shape;99;g25ad60c0bbb_3_53"/>
          <p:cNvSpPr txBox="1"/>
          <p:nvPr>
            <p:ph type="title"/>
          </p:nvPr>
        </p:nvSpPr>
        <p:spPr>
          <a:xfrm>
            <a:off x="609600" y="476229"/>
            <a:ext cx="8915700" cy="1143300"/>
          </a:xfrm>
          <a:prstGeom prst="rect">
            <a:avLst/>
          </a:prstGeom>
          <a:noFill/>
          <a:ln>
            <a:noFill/>
          </a:ln>
        </p:spPr>
        <p:txBody>
          <a:bodyPr anchorCtr="0" anchor="ctr" bIns="60925" lIns="121900" spcFirstLastPara="1" rIns="121900" wrap="square" tIns="60925">
            <a:normAutofit/>
          </a:bodyPr>
          <a:lstStyle>
            <a:lvl1pPr lvl="0" rtl="0" algn="l">
              <a:spcBef>
                <a:spcPts val="0"/>
              </a:spcBef>
              <a:spcAft>
                <a:spcPts val="0"/>
              </a:spcAft>
              <a:buClr>
                <a:srgbClr val="00587E"/>
              </a:buClr>
              <a:buSzPts val="4500"/>
              <a:buFont typeface="Arial"/>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00" name="Google Shape;100;g25ad60c0bbb_3_53"/>
          <p:cNvSpPr txBox="1"/>
          <p:nvPr>
            <p:ph idx="1" type="body"/>
          </p:nvPr>
        </p:nvSpPr>
        <p:spPr>
          <a:xfrm>
            <a:off x="609600" y="2095489"/>
            <a:ext cx="5384700" cy="4030800"/>
          </a:xfrm>
          <a:prstGeom prst="rect">
            <a:avLst/>
          </a:prstGeom>
          <a:noFill/>
          <a:ln>
            <a:noFill/>
          </a:ln>
        </p:spPr>
        <p:txBody>
          <a:bodyPr anchorCtr="0" anchor="t" bIns="60925" lIns="121900" spcFirstLastPara="1" rIns="121900" wrap="square" tIns="60925">
            <a:normAutofit/>
          </a:bodyPr>
          <a:lstStyle>
            <a:lvl1pPr indent="-228600" lvl="0" marL="457200" rtl="0" algn="l">
              <a:lnSpc>
                <a:spcPct val="120000"/>
              </a:lnSpc>
              <a:spcBef>
                <a:spcPts val="800"/>
              </a:spcBef>
              <a:spcAft>
                <a:spcPts val="0"/>
              </a:spcAft>
              <a:buClr>
                <a:schemeClr val="dk1"/>
              </a:buClr>
              <a:buSzPts val="2100"/>
              <a:buNone/>
              <a:defRPr sz="2100"/>
            </a:lvl1pPr>
            <a:lvl2pPr indent="-228600" lvl="1" marL="914400" rtl="0" algn="l">
              <a:lnSpc>
                <a:spcPct val="120000"/>
              </a:lnSpc>
              <a:spcBef>
                <a:spcPts val="800"/>
              </a:spcBef>
              <a:spcAft>
                <a:spcPts val="0"/>
              </a:spcAft>
              <a:buClr>
                <a:schemeClr val="dk1"/>
              </a:buClr>
              <a:buSzPts val="2100"/>
              <a:buNone/>
              <a:defRPr sz="2100"/>
            </a:lvl2pPr>
            <a:lvl3pPr indent="-228600" lvl="2" marL="1371600" rtl="0" algn="l">
              <a:lnSpc>
                <a:spcPct val="120000"/>
              </a:lnSpc>
              <a:spcBef>
                <a:spcPts val="800"/>
              </a:spcBef>
              <a:spcAft>
                <a:spcPts val="0"/>
              </a:spcAft>
              <a:buClr>
                <a:schemeClr val="dk1"/>
              </a:buClr>
              <a:buSzPts val="2100"/>
              <a:buNone/>
              <a:defRPr sz="2100"/>
            </a:lvl3pPr>
            <a:lvl4pPr indent="-228600" lvl="3" marL="1828800" rtl="0" algn="l">
              <a:lnSpc>
                <a:spcPct val="120000"/>
              </a:lnSpc>
              <a:spcBef>
                <a:spcPts val="800"/>
              </a:spcBef>
              <a:spcAft>
                <a:spcPts val="0"/>
              </a:spcAft>
              <a:buClr>
                <a:schemeClr val="dk1"/>
              </a:buClr>
              <a:buSzPts val="2100"/>
              <a:buNone/>
              <a:defRPr sz="2100"/>
            </a:lvl4pPr>
            <a:lvl5pPr indent="-228600" lvl="4" marL="2286000" rtl="0" algn="l">
              <a:lnSpc>
                <a:spcPct val="120000"/>
              </a:lnSpc>
              <a:spcBef>
                <a:spcPts val="800"/>
              </a:spcBef>
              <a:spcAft>
                <a:spcPts val="0"/>
              </a:spcAft>
              <a:buClr>
                <a:schemeClr val="dk1"/>
              </a:buClr>
              <a:buSzPts val="2100"/>
              <a:buNone/>
              <a:defRPr sz="2100"/>
            </a:lvl5pPr>
            <a:lvl6pPr indent="-381000" lvl="5" marL="2743200" rtl="0" algn="l">
              <a:spcBef>
                <a:spcPts val="500"/>
              </a:spcBef>
              <a:spcAft>
                <a:spcPts val="0"/>
              </a:spcAft>
              <a:buClr>
                <a:schemeClr val="dk1"/>
              </a:buClr>
              <a:buSzPts val="2400"/>
              <a:buChar char="•"/>
              <a:defRPr sz="2400"/>
            </a:lvl6pPr>
            <a:lvl7pPr indent="-381000" lvl="6" marL="3200400" rtl="0" algn="l">
              <a:spcBef>
                <a:spcPts val="500"/>
              </a:spcBef>
              <a:spcAft>
                <a:spcPts val="0"/>
              </a:spcAft>
              <a:buClr>
                <a:schemeClr val="dk1"/>
              </a:buClr>
              <a:buSzPts val="2400"/>
              <a:buChar char="•"/>
              <a:defRPr sz="2400"/>
            </a:lvl7pPr>
            <a:lvl8pPr indent="-381000" lvl="7" marL="3657600" rtl="0" algn="l">
              <a:spcBef>
                <a:spcPts val="500"/>
              </a:spcBef>
              <a:spcAft>
                <a:spcPts val="0"/>
              </a:spcAft>
              <a:buClr>
                <a:schemeClr val="dk1"/>
              </a:buClr>
              <a:buSzPts val="2400"/>
              <a:buChar char="•"/>
              <a:defRPr sz="2400"/>
            </a:lvl8pPr>
            <a:lvl9pPr indent="-381000" lvl="8" marL="4114800" rtl="0" algn="l">
              <a:spcBef>
                <a:spcPts val="500"/>
              </a:spcBef>
              <a:spcAft>
                <a:spcPts val="0"/>
              </a:spcAft>
              <a:buClr>
                <a:schemeClr val="dk1"/>
              </a:buClr>
              <a:buSzPts val="2400"/>
              <a:buChar char="•"/>
              <a:defRPr sz="2400"/>
            </a:lvl9pPr>
          </a:lstStyle>
          <a:p/>
        </p:txBody>
      </p:sp>
      <p:sp>
        <p:nvSpPr>
          <p:cNvPr id="101" name="Google Shape;101;g25ad60c0bbb_3_53"/>
          <p:cNvSpPr txBox="1"/>
          <p:nvPr>
            <p:ph idx="2" type="body"/>
          </p:nvPr>
        </p:nvSpPr>
        <p:spPr>
          <a:xfrm>
            <a:off x="6197600" y="2095489"/>
            <a:ext cx="4660800" cy="4030800"/>
          </a:xfrm>
          <a:prstGeom prst="rect">
            <a:avLst/>
          </a:prstGeom>
          <a:noFill/>
          <a:ln>
            <a:noFill/>
          </a:ln>
        </p:spPr>
        <p:txBody>
          <a:bodyPr anchorCtr="0" anchor="t" bIns="60925" lIns="121900" spcFirstLastPara="1" rIns="121900" wrap="square" tIns="60925">
            <a:normAutofit/>
          </a:bodyPr>
          <a:lstStyle>
            <a:lvl1pPr indent="-228600" lvl="0" marL="457200" rtl="0" algn="l">
              <a:lnSpc>
                <a:spcPct val="120000"/>
              </a:lnSpc>
              <a:spcBef>
                <a:spcPts val="800"/>
              </a:spcBef>
              <a:spcAft>
                <a:spcPts val="0"/>
              </a:spcAft>
              <a:buClr>
                <a:schemeClr val="dk1"/>
              </a:buClr>
              <a:buSzPts val="2100"/>
              <a:buNone/>
              <a:defRPr sz="2100"/>
            </a:lvl1pPr>
            <a:lvl2pPr indent="-228600" lvl="1" marL="914400" rtl="0" algn="l">
              <a:lnSpc>
                <a:spcPct val="120000"/>
              </a:lnSpc>
              <a:spcBef>
                <a:spcPts val="800"/>
              </a:spcBef>
              <a:spcAft>
                <a:spcPts val="0"/>
              </a:spcAft>
              <a:buClr>
                <a:schemeClr val="dk1"/>
              </a:buClr>
              <a:buSzPts val="2100"/>
              <a:buNone/>
              <a:defRPr sz="2100"/>
            </a:lvl2pPr>
            <a:lvl3pPr indent="-228600" lvl="2" marL="1371600" rtl="0" algn="l">
              <a:lnSpc>
                <a:spcPct val="120000"/>
              </a:lnSpc>
              <a:spcBef>
                <a:spcPts val="800"/>
              </a:spcBef>
              <a:spcAft>
                <a:spcPts val="0"/>
              </a:spcAft>
              <a:buClr>
                <a:schemeClr val="dk1"/>
              </a:buClr>
              <a:buSzPts val="2100"/>
              <a:buNone/>
              <a:defRPr sz="2100"/>
            </a:lvl3pPr>
            <a:lvl4pPr indent="-228600" lvl="3" marL="1828800" rtl="0" algn="l">
              <a:lnSpc>
                <a:spcPct val="120000"/>
              </a:lnSpc>
              <a:spcBef>
                <a:spcPts val="800"/>
              </a:spcBef>
              <a:spcAft>
                <a:spcPts val="0"/>
              </a:spcAft>
              <a:buClr>
                <a:schemeClr val="dk1"/>
              </a:buClr>
              <a:buSzPts val="2100"/>
              <a:buNone/>
              <a:defRPr sz="2100"/>
            </a:lvl4pPr>
            <a:lvl5pPr indent="-228600" lvl="4" marL="2286000" rtl="0" algn="l">
              <a:lnSpc>
                <a:spcPct val="120000"/>
              </a:lnSpc>
              <a:spcBef>
                <a:spcPts val="800"/>
              </a:spcBef>
              <a:spcAft>
                <a:spcPts val="0"/>
              </a:spcAft>
              <a:buClr>
                <a:schemeClr val="dk1"/>
              </a:buClr>
              <a:buSzPts val="2100"/>
              <a:buNone/>
              <a:defRPr sz="2100"/>
            </a:lvl5pPr>
            <a:lvl6pPr indent="-381000" lvl="5" marL="2743200" rtl="0" algn="l">
              <a:spcBef>
                <a:spcPts val="500"/>
              </a:spcBef>
              <a:spcAft>
                <a:spcPts val="0"/>
              </a:spcAft>
              <a:buClr>
                <a:schemeClr val="dk1"/>
              </a:buClr>
              <a:buSzPts val="2400"/>
              <a:buChar char="•"/>
              <a:defRPr sz="2400"/>
            </a:lvl6pPr>
            <a:lvl7pPr indent="-381000" lvl="6" marL="3200400" rtl="0" algn="l">
              <a:spcBef>
                <a:spcPts val="500"/>
              </a:spcBef>
              <a:spcAft>
                <a:spcPts val="0"/>
              </a:spcAft>
              <a:buClr>
                <a:schemeClr val="dk1"/>
              </a:buClr>
              <a:buSzPts val="2400"/>
              <a:buChar char="•"/>
              <a:defRPr sz="2400"/>
            </a:lvl7pPr>
            <a:lvl8pPr indent="-381000" lvl="7" marL="3657600" rtl="0" algn="l">
              <a:spcBef>
                <a:spcPts val="500"/>
              </a:spcBef>
              <a:spcAft>
                <a:spcPts val="0"/>
              </a:spcAft>
              <a:buClr>
                <a:schemeClr val="dk1"/>
              </a:buClr>
              <a:buSzPts val="2400"/>
              <a:buChar char="•"/>
              <a:defRPr sz="2400"/>
            </a:lvl8pPr>
            <a:lvl9pPr indent="-381000" lvl="8" marL="4114800" rtl="0" algn="l">
              <a:spcBef>
                <a:spcPts val="500"/>
              </a:spcBef>
              <a:spcAft>
                <a:spcPts val="0"/>
              </a:spcAft>
              <a:buClr>
                <a:schemeClr val="dk1"/>
              </a:buClr>
              <a:buSzPts val="2400"/>
              <a:buChar char="•"/>
              <a:defRPr sz="2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 name="Shape 102"/>
        <p:cNvGrpSpPr/>
        <p:nvPr/>
      </p:nvGrpSpPr>
      <p:grpSpPr>
        <a:xfrm>
          <a:off x="0" y="0"/>
          <a:ext cx="0" cy="0"/>
          <a:chOff x="0" y="0"/>
          <a:chExt cx="0" cy="0"/>
        </a:xfrm>
      </p:grpSpPr>
      <p:sp>
        <p:nvSpPr>
          <p:cNvPr id="103" name="Google Shape;103;g25ad60c0bbb_3_57"/>
          <p:cNvSpPr txBox="1"/>
          <p:nvPr>
            <p:ph type="title"/>
          </p:nvPr>
        </p:nvSpPr>
        <p:spPr>
          <a:xfrm>
            <a:off x="609600" y="476229"/>
            <a:ext cx="8915700" cy="1143300"/>
          </a:xfrm>
          <a:prstGeom prst="rect">
            <a:avLst/>
          </a:prstGeom>
          <a:noFill/>
          <a:ln>
            <a:noFill/>
          </a:ln>
        </p:spPr>
        <p:txBody>
          <a:bodyPr anchorCtr="0" anchor="ctr" bIns="60925" lIns="121900" spcFirstLastPara="1" rIns="121900" wrap="square" tIns="60925">
            <a:normAutofit/>
          </a:bodyPr>
          <a:lstStyle>
            <a:lvl1pPr lvl="0" rtl="0" algn="l">
              <a:spcBef>
                <a:spcPts val="0"/>
              </a:spcBef>
              <a:spcAft>
                <a:spcPts val="0"/>
              </a:spcAft>
              <a:buClr>
                <a:srgbClr val="00587E"/>
              </a:buClr>
              <a:buSzPts val="4500"/>
              <a:buFont typeface="Arial"/>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7" name="Shape 27"/>
        <p:cNvGrpSpPr/>
        <p:nvPr/>
      </p:nvGrpSpPr>
      <p:grpSpPr>
        <a:xfrm>
          <a:off x="0" y="0"/>
          <a:ext cx="0" cy="0"/>
          <a:chOff x="0" y="0"/>
          <a:chExt cx="0" cy="0"/>
        </a:xfrm>
      </p:grpSpPr>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 name="Google Shape;58;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v-LV"/>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 name="Shape 81"/>
        <p:cNvGrpSpPr/>
        <p:nvPr/>
      </p:nvGrpSpPr>
      <p:grpSpPr>
        <a:xfrm>
          <a:off x="0" y="0"/>
          <a:ext cx="0" cy="0"/>
          <a:chOff x="0" y="0"/>
          <a:chExt cx="0" cy="0"/>
        </a:xfrm>
      </p:grpSpPr>
      <p:sp>
        <p:nvSpPr>
          <p:cNvPr id="82" name="Google Shape;82;g25ad60c0bbb_3_36"/>
          <p:cNvSpPr txBox="1"/>
          <p:nvPr>
            <p:ph type="title"/>
          </p:nvPr>
        </p:nvSpPr>
        <p:spPr>
          <a:xfrm>
            <a:off x="609600" y="476229"/>
            <a:ext cx="8915700" cy="1143300"/>
          </a:xfrm>
          <a:prstGeom prst="rect">
            <a:avLst/>
          </a:prstGeom>
          <a:noFill/>
          <a:ln>
            <a:noFill/>
          </a:ln>
        </p:spPr>
        <p:txBody>
          <a:bodyPr anchorCtr="0" anchor="ctr" bIns="60925" lIns="121900" spcFirstLastPara="1" rIns="121900" wrap="square" tIns="60925">
            <a:normAutofit/>
          </a:bodyPr>
          <a:lstStyle>
            <a:lvl1pPr lvl="0" marR="0" rtl="0" algn="l">
              <a:spcBef>
                <a:spcPts val="0"/>
              </a:spcBef>
              <a:spcAft>
                <a:spcPts val="0"/>
              </a:spcAft>
              <a:buClr>
                <a:srgbClr val="00587E"/>
              </a:buClr>
              <a:buSzPts val="4500"/>
              <a:buFont typeface="Arial"/>
              <a:buNone/>
              <a:defRPr b="0" i="0" sz="4500" u="none" cap="none" strike="noStrike">
                <a:solidFill>
                  <a:srgbClr val="00587E"/>
                </a:solidFill>
                <a:latin typeface="Arial"/>
                <a:ea typeface="Arial"/>
                <a:cs typeface="Arial"/>
                <a:sym typeface="Arial"/>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83" name="Google Shape;83;g25ad60c0bbb_3_36"/>
          <p:cNvSpPr txBox="1"/>
          <p:nvPr>
            <p:ph idx="1" type="body"/>
          </p:nvPr>
        </p:nvSpPr>
        <p:spPr>
          <a:xfrm>
            <a:off x="609600" y="2000240"/>
            <a:ext cx="10972800" cy="4191300"/>
          </a:xfrm>
          <a:prstGeom prst="rect">
            <a:avLst/>
          </a:prstGeom>
          <a:noFill/>
          <a:ln>
            <a:noFill/>
          </a:ln>
        </p:spPr>
        <p:txBody>
          <a:bodyPr anchorCtr="0" anchor="t" bIns="60925" lIns="121900" spcFirstLastPara="1" rIns="121900" wrap="square" tIns="60925">
            <a:normAutofit/>
          </a:bodyPr>
          <a:lstStyle>
            <a:lvl1pPr indent="-228600" lvl="0" marL="457200" marR="0" rtl="0" algn="l">
              <a:spcBef>
                <a:spcPts val="4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spcBef>
                <a:spcPts val="6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indent="-228600" lvl="2" marL="1371600" marR="0" rtl="0" algn="l">
              <a:spcBef>
                <a:spcPts val="6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indent="-228600" lvl="3" marL="1828800" marR="0" rtl="0" algn="l">
              <a:spcBef>
                <a:spcPts val="6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indent="-228600" lvl="4" marL="2286000" marR="0" rtl="0" algn="l">
              <a:spcBef>
                <a:spcPts val="6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hyperlink" Target="https://goo.gl/QNZiZb"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s://goo.gl/iEwvL9" TargetMode="External"/><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hyperlink" Target="https://goo.gl/FGNQG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apple.com/lv/ios/augmented-reality/" TargetMode="External"/><Relationship Id="rId4" Type="http://schemas.openxmlformats.org/officeDocument/2006/relationships/image" Target="../media/image14.jpg"/><Relationship Id="rId5" Type="http://schemas.openxmlformats.org/officeDocument/2006/relationships/image" Target="../media/image22.png"/><Relationship Id="rId6" Type="http://schemas.openxmlformats.org/officeDocument/2006/relationships/hyperlink" Target="https://junkee.com/pokemon-go-still-thriving/19631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36.png"/><Relationship Id="rId5" Type="http://schemas.openxmlformats.org/officeDocument/2006/relationships/hyperlink" Target="https://www.vintandyork.com/virtual-try-on-glasses/" TargetMode="External"/><Relationship Id="rId6" Type="http://schemas.openxmlformats.org/officeDocument/2006/relationships/hyperlink" Target="https://www.lifewire.com/applications-of-augmented-reality-2495561" TargetMode="External"/><Relationship Id="rId7" Type="http://schemas.openxmlformats.org/officeDocument/2006/relationships/image" Target="../media/image26.png"/><Relationship Id="rId8" Type="http://schemas.openxmlformats.org/officeDocument/2006/relationships/hyperlink" Target="https://www.dress-meapp.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kursors.lv/2021/11/16/kas-ir-metaverss-un-ka-tas-mainis-interneta-izmantosanas-pieredzi/"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youtube.com/watch?v=NOKJDCqvvMk" TargetMode="External"/><Relationship Id="rId4" Type="http://schemas.openxmlformats.org/officeDocument/2006/relationships/image" Target="../media/image32.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g"/><Relationship Id="rId4" Type="http://schemas.openxmlformats.org/officeDocument/2006/relationships/hyperlink" Target="https://www.tvnet.lv/4538005/ka-dators-sakava-saha-cempionu-gariju-kasparovu" TargetMode="External"/></Relationships>
</file>

<file path=ppt/slides/_rels/slide17.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31.jpg"/><Relationship Id="rId7" Type="http://schemas.openxmlformats.org/officeDocument/2006/relationships/image" Target="../media/image30.png"/><Relationship Id="rId8"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hyperlink" Target="https://va.hugo.lv/director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hyperlink" Target="https://www.startit.lv/" TargetMode="External"/><Relationship Id="rId5"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hyperlink" Target="https://www.arcweb.com/blog/what-digitization-digitalization-digital-transformation" TargetMode="External"/><Relationship Id="rId5" Type="http://schemas.openxmlformats.org/officeDocument/2006/relationships/image" Target="../media/image41.jpg"/><Relationship Id="rId6" Type="http://schemas.openxmlformats.org/officeDocument/2006/relationships/hyperlink" Target="https://www.linkedin.com/pulse/digitization-digitalization-digital-transformation-waseem-al-qawasm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hyperlink" Target="https://www.coresystems.net/blog/difference-between-digitization-digitalization-and-digital-transformation" TargetMode="External"/><Relationship Id="rId5" Type="http://schemas.openxmlformats.org/officeDocument/2006/relationships/hyperlink" Target="https://mana.latvija.lv/digitala-transformacija-izaugsmes-iespeja-latvija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hyperlink" Target="https://likumi.lv/ta/id/313037-par-nozaru-politiku-pamatnostadnem-2021-2027-gada-planosanas-periodam" TargetMode="External"/><Relationship Id="rId5"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51.png"/><Relationship Id="rId5" Type="http://schemas.openxmlformats.org/officeDocument/2006/relationships/hyperlink" Target="https://www.aoe.com/en/blog/the-digital-transformation-model-revisited-000206.html" TargetMode="External"/><Relationship Id="rId6" Type="http://schemas.openxmlformats.org/officeDocument/2006/relationships/hyperlink" Target="https://www.apgads.lu.lv/fileadmin/user_upload/lu_portal/apgads/PDF/Monografijas/Produktivitates_celsana/Produktivitate_4_Binde.pdf" TargetMode="External"/><Relationship Id="rId7" Type="http://schemas.openxmlformats.org/officeDocument/2006/relationships/hyperlink" Target="https://www.apgads.lu.lv/fileadmin/user_upload/lu_portal/apgads/PDF/Monografijas/Produktivitates_celsana/Produktivitate_4_Binde.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hyperlink" Target="https://www.apgads.lu.lv/fileadmin/user_upload/lu_portal/apgads/PDF/Monografijas/Produktivitates_celsana/Produktivitate_4_Binde.pdf" TargetMode="External"/><Relationship Id="rId5" Type="http://schemas.openxmlformats.org/officeDocument/2006/relationships/hyperlink" Target="https://www.apgads.lu.lv/fileadmin/user_upload/lu_portal/apgads/PDF/Monografijas/Produktivitates_celsana/Produktivitate_4_Binde.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businessnetwork.lv/ievads/izaugsme/digitala-transformacija-52857" TargetMode="Externa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hyperlink" Target="https://www.gudralatvija.lv/" TargetMode="External"/><Relationship Id="rId5" Type="http://schemas.openxmlformats.org/officeDocument/2006/relationships/image" Target="../media/image34.png"/><Relationship Id="rId6" Type="http://schemas.openxmlformats.org/officeDocument/2006/relationships/hyperlink" Target="https://digitalsvaditajs.l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varam.gov.lv/lv/media/31682/download?attachment" TargetMode="Externa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hyperlink" Target="https://www.varam.gov.lv/lv/media/31682/download?attachmen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2.png"/><Relationship Id="rId4" Type="http://schemas.openxmlformats.org/officeDocument/2006/relationships/hyperlink" Target="https://www.varam.gov.lv/lv/media/31682/download?attachmen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hyperlink" Target="https://www.varam.gov.lv/lv/digitalas-transformacijas-pamatnostadnes-2021-2027gada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0.png"/><Relationship Id="rId4" Type="http://schemas.openxmlformats.org/officeDocument/2006/relationships/hyperlink" Target="https://digitaljobs.women4it.eu/img/lang/lv/WP_G_Employment%20Toolkit_Latvia.pdf" TargetMode="External"/><Relationship Id="rId5" Type="http://schemas.openxmlformats.org/officeDocument/2006/relationships/image" Target="../media/image60.png"/><Relationship Id="rId6" Type="http://schemas.openxmlformats.org/officeDocument/2006/relationships/image" Target="../media/image54.png"/><Relationship Id="rId7"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www.siic.lu.lv/fileadmin/user_upload/lu_portal/projekti/siic/Kolektiva_monografija/8-nodala-Macisanas_Lietpratibai.pdf" TargetMode="External"/><Relationship Id="rId4" Type="http://schemas.openxmlformats.org/officeDocument/2006/relationships/image" Target="../media/image55.png"/><Relationship Id="rId5" Type="http://schemas.openxmlformats.org/officeDocument/2006/relationships/hyperlink" Target="http://www.muzizglitiba.lv/sites/default/files/muzizglitiba-Digitala-kompetence.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2.png"/><Relationship Id="rId4" Type="http://schemas.openxmlformats.org/officeDocument/2006/relationships/hyperlink" Target="https://www.pieklustamiba.lv/"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3.png"/><Relationship Id="rId4" Type="http://schemas.openxmlformats.org/officeDocument/2006/relationships/image" Target="../media/image79.png"/><Relationship Id="rId5" Type="http://schemas.openxmlformats.org/officeDocument/2006/relationships/hyperlink" Target="https://www.tele2.lv/digitalaisdetokss/" TargetMode="External"/><Relationship Id="rId6" Type="http://schemas.openxmlformats.org/officeDocument/2006/relationships/image" Target="../media/image61.jpg"/><Relationship Id="rId7"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6.png"/><Relationship Id="rId4" Type="http://schemas.openxmlformats.org/officeDocument/2006/relationships/hyperlink" Target="https://yourstory.com/mystory/maslows-hierarchy-of-needs-redefined-for-millenia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7.png"/><Relationship Id="rId4" Type="http://schemas.openxmlformats.org/officeDocument/2006/relationships/image" Target="../media/image67.png"/><Relationship Id="rId5" Type="http://schemas.openxmlformats.org/officeDocument/2006/relationships/image" Target="../media/image59.png"/><Relationship Id="rId6"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0.jpg"/><Relationship Id="rId4" Type="http://schemas.openxmlformats.org/officeDocument/2006/relationships/hyperlink" Target="https://www.icaew.com/technical/technology/finance-in-a-digital-world/digital-transformation/digital-transformation-mega-trend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2.png"/><Relationship Id="rId4" Type="http://schemas.openxmlformats.org/officeDocument/2006/relationships/hyperlink" Target="https://knowhow.distrelec.com/manufacturing/is-your-business-ready-for-industry-5-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s://www.heavy.ai/technical-glossary/data-network"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5.jpg"/><Relationship Id="rId4" Type="http://schemas.openxmlformats.org/officeDocument/2006/relationships/hyperlink" Target="https://bit.ly/361v1wc" TargetMode="External"/><Relationship Id="rId5" Type="http://schemas.openxmlformats.org/officeDocument/2006/relationships/image" Target="../media/image73.png"/><Relationship Id="rId6" Type="http://schemas.openxmlformats.org/officeDocument/2006/relationships/hyperlink" Target="https://forbesbaltics.com/lv/tehnologijas/raksts/gudrarupnic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4.png"/><Relationship Id="rId4" Type="http://schemas.openxmlformats.org/officeDocument/2006/relationships/image" Target="../media/image68.png"/><Relationship Id="rId5"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9.jpg"/><Relationship Id="rId4" Type="http://schemas.openxmlformats.org/officeDocument/2006/relationships/hyperlink" Target="https://forbesbaltics.com/lv/tehnologijas/raksts/digitalie-klejotaji" TargetMode="External"/><Relationship Id="rId5" Type="http://schemas.openxmlformats.org/officeDocument/2006/relationships/image" Target="../media/image80.jpg"/><Relationship Id="rId6" Type="http://schemas.openxmlformats.org/officeDocument/2006/relationships/image" Target="../media/image8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8.jp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ec.europa.eu/digital-single-market/en/scoreboard/latvia" TargetMode="External"/><Relationship Id="rId4" Type="http://schemas.openxmlformats.org/officeDocument/2006/relationships/image" Target="../media/image76.png"/><Relationship Id="rId5"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83.png"/><Relationship Id="rId4" Type="http://schemas.openxmlformats.org/officeDocument/2006/relationships/image" Target="../media/image77.png"/><Relationship Id="rId5" Type="http://schemas.openxmlformats.org/officeDocument/2006/relationships/hyperlink" Target="https://digital-strategy.ec.europa.eu/en/policies/desi-latvia"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hyperlink" Target="https://goo.gl/jwcRm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goo.gl/PB5aw6"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hyperlink" Target="https://goo.gl/5qUm47"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hyperlink" Target="https://ieej.lv/wb0y9" TargetMode="External"/><Relationship Id="rId5" Type="http://schemas.openxmlformats.org/officeDocument/2006/relationships/hyperlink" Target="https://www.youtube.com/watch?v=9Yi2z_G3ldM" TargetMode="External"/><Relationship Id="rId6" Type="http://schemas.openxmlformats.org/officeDocument/2006/relationships/hyperlink" Target="https://www.bondhighplus.com/2022/01/08/what-happen-in-an-internet-minute/" TargetMode="External"/><Relationship Id="rId7" Type="http://schemas.openxmlformats.org/officeDocument/2006/relationships/hyperlink" Target="https://ieej.lv/5oV8F" TargetMode="External"/><Relationship Id="rId8"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hyperlink" Target="https://goo.gl/nJRqt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25ad60c0bbb_3_30"/>
          <p:cNvSpPr txBox="1"/>
          <p:nvPr>
            <p:ph type="ctrTitle"/>
          </p:nvPr>
        </p:nvSpPr>
        <p:spPr>
          <a:xfrm>
            <a:off x="815413" y="2660915"/>
            <a:ext cx="9121200" cy="27843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00587E"/>
              </a:buClr>
              <a:buSzPts val="3700"/>
              <a:buFont typeface="Arial"/>
              <a:buNone/>
            </a:pPr>
            <a:r>
              <a:rPr lang="lv-LV" sz="3700"/>
              <a:t>Projekts “Digitalizācijas iniciatīvas studiju kvalitātes pilnveidei augstskolu stratēģiskās specializācijas jomās”</a:t>
            </a:r>
            <a:br>
              <a:rPr lang="lv-LV" sz="3700"/>
            </a:br>
            <a:br>
              <a:rPr lang="lv-LV" sz="1300"/>
            </a:br>
            <a:r>
              <a:rPr lang="lv-LV" sz="2400"/>
              <a:t>Projekta Nr. 8.2.3.0/22/A/005</a:t>
            </a:r>
            <a:endParaRPr b="1" sz="2400"/>
          </a:p>
        </p:txBody>
      </p:sp>
      <p:sp>
        <p:nvSpPr>
          <p:cNvPr id="110" name="Google Shape;110;g25ad60c0bbb_3_30"/>
          <p:cNvSpPr txBox="1"/>
          <p:nvPr>
            <p:ph idx="1" type="subTitle"/>
          </p:nvPr>
        </p:nvSpPr>
        <p:spPr>
          <a:xfrm>
            <a:off x="785784" y="5651784"/>
            <a:ext cx="9438900" cy="762000"/>
          </a:xfrm>
          <a:prstGeom prst="rect">
            <a:avLst/>
          </a:prstGeom>
          <a:noFill/>
          <a:ln>
            <a:noFill/>
          </a:ln>
        </p:spPr>
        <p:txBody>
          <a:bodyPr anchorCtr="0" anchor="t" bIns="60925" lIns="121900" spcFirstLastPara="1" rIns="121900" wrap="square" tIns="60925">
            <a:normAutofit/>
          </a:bodyPr>
          <a:lstStyle/>
          <a:p>
            <a:pPr indent="0" lvl="0" marL="0" rtl="0" algn="l">
              <a:spcBef>
                <a:spcPts val="0"/>
              </a:spcBef>
              <a:spcAft>
                <a:spcPts val="0"/>
              </a:spcAft>
              <a:buClr>
                <a:schemeClr val="dk1"/>
              </a:buClr>
              <a:buSzPts val="2100"/>
              <a:buNone/>
            </a:pPr>
            <a:r>
              <a:rPr lang="lv-LV">
                <a:solidFill>
                  <a:schemeClr val="dk1"/>
                </a:solidFill>
              </a:rPr>
              <a:t>Projekta vadošais partneris – Latvijas Biozinātņu un tehnoloģiju universitāte</a:t>
            </a:r>
            <a:endParaRPr/>
          </a:p>
        </p:txBody>
      </p:sp>
      <p:pic>
        <p:nvPicPr>
          <p:cNvPr descr="C:\Users\KristineTi.TMC_A\Pictures\LV_ID_EU_logo_ansamblis_ESF_RGB.jpg" id="111" name="Google Shape;111;g25ad60c0bbb_3_30"/>
          <p:cNvPicPr preferRelativeResize="0"/>
          <p:nvPr/>
        </p:nvPicPr>
        <p:blipFill rotWithShape="1">
          <a:blip r:embed="rId3">
            <a:alphaModFix/>
          </a:blip>
          <a:srcRect b="0" l="0" r="0" t="0"/>
          <a:stretch/>
        </p:blipFill>
        <p:spPr>
          <a:xfrm>
            <a:off x="431371" y="740701"/>
            <a:ext cx="7598833" cy="17136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6"/>
          <p:cNvPicPr preferRelativeResize="0"/>
          <p:nvPr/>
        </p:nvPicPr>
        <p:blipFill rotWithShape="1">
          <a:blip r:embed="rId3">
            <a:alphaModFix/>
          </a:blip>
          <a:srcRect b="0" l="0" r="0" t="0"/>
          <a:stretch/>
        </p:blipFill>
        <p:spPr>
          <a:xfrm>
            <a:off x="2623344" y="1231106"/>
            <a:ext cx="6945312" cy="4681538"/>
          </a:xfrm>
          <a:prstGeom prst="rect">
            <a:avLst/>
          </a:prstGeom>
          <a:noFill/>
          <a:ln>
            <a:noFill/>
          </a:ln>
        </p:spPr>
      </p:pic>
      <p:sp>
        <p:nvSpPr>
          <p:cNvPr id="184" name="Google Shape;184;p26"/>
          <p:cNvSpPr txBox="1"/>
          <p:nvPr>
            <p:ph idx="1" type="body"/>
          </p:nvPr>
        </p:nvSpPr>
        <p:spPr>
          <a:xfrm>
            <a:off x="1763714" y="220663"/>
            <a:ext cx="8372475" cy="1236662"/>
          </a:xfrm>
          <a:prstGeom prst="rect">
            <a:avLst/>
          </a:prstGeom>
          <a:noFill/>
          <a:ln>
            <a:noFill/>
          </a:ln>
        </p:spPr>
        <p:txBody>
          <a:bodyPr anchorCtr="0" anchor="t" bIns="45700" lIns="91425" spcFirstLastPara="1" rIns="91425" wrap="square" tIns="45700">
            <a:normAutofit/>
          </a:bodyPr>
          <a:lstStyle/>
          <a:p>
            <a:pPr indent="0" lvl="0" marL="114300" rtl="0" algn="just">
              <a:lnSpc>
                <a:spcPct val="90000"/>
              </a:lnSpc>
              <a:spcBef>
                <a:spcPts val="1000"/>
              </a:spcBef>
              <a:spcAft>
                <a:spcPts val="0"/>
              </a:spcAft>
              <a:buSzPts val="1800"/>
              <a:buNone/>
            </a:pPr>
            <a:r>
              <a:rPr b="1" lang="lv-LV" sz="2200" u="sng">
                <a:solidFill>
                  <a:srgbClr val="2A2A7E"/>
                </a:solidFill>
                <a:latin typeface="Times New Roman"/>
                <a:ea typeface="Times New Roman"/>
                <a:cs typeface="Times New Roman"/>
                <a:sym typeface="Times New Roman"/>
              </a:rPr>
              <a:t>Automation (</a:t>
            </a:r>
            <a:r>
              <a:rPr b="1" lang="lv-LV" sz="2400" u="sng">
                <a:solidFill>
                  <a:srgbClr val="2A2A7E"/>
                </a:solidFill>
                <a:latin typeface="Times New Roman"/>
                <a:ea typeface="Times New Roman"/>
                <a:cs typeface="Times New Roman"/>
                <a:sym typeface="Times New Roman"/>
              </a:rPr>
              <a:t>Automatizācija)</a:t>
            </a:r>
            <a:r>
              <a:rPr b="1" lang="lv-LV" sz="2400">
                <a:solidFill>
                  <a:srgbClr val="2A2A7E"/>
                </a:solidFill>
                <a:latin typeface="Times New Roman"/>
                <a:ea typeface="Times New Roman"/>
                <a:cs typeface="Times New Roman"/>
                <a:sym typeface="Times New Roman"/>
              </a:rPr>
              <a:t> </a:t>
            </a:r>
            <a:r>
              <a:rPr lang="lv-LV" sz="2400">
                <a:latin typeface="Times New Roman"/>
                <a:ea typeface="Times New Roman"/>
                <a:cs typeface="Times New Roman"/>
                <a:sym typeface="Times New Roman"/>
              </a:rPr>
              <a:t>pieaugot darbaspēka izmaksām, uzņēmumiem ir ļoti jāmeklē alternatīvi risinājumi ikdienas darbu veikšanai </a:t>
            </a:r>
            <a:endParaRPr sz="2200">
              <a:latin typeface="Times New Roman"/>
              <a:ea typeface="Times New Roman"/>
              <a:cs typeface="Times New Roman"/>
              <a:sym typeface="Times New Roman"/>
            </a:endParaRPr>
          </a:p>
          <a:p>
            <a:pPr indent="-228600" lvl="0" marL="457200" rtl="0" algn="just">
              <a:lnSpc>
                <a:spcPct val="90000"/>
              </a:lnSpc>
              <a:spcBef>
                <a:spcPts val="1000"/>
              </a:spcBef>
              <a:spcAft>
                <a:spcPts val="0"/>
              </a:spcAft>
              <a:buSzPts val="1800"/>
              <a:buNone/>
            </a:pPr>
            <a:r>
              <a:t/>
            </a:r>
            <a:endParaRPr sz="2200">
              <a:latin typeface="Times New Roman"/>
              <a:ea typeface="Times New Roman"/>
              <a:cs typeface="Times New Roman"/>
              <a:sym typeface="Times New Roman"/>
            </a:endParaRPr>
          </a:p>
          <a:p>
            <a:pPr indent="-228600" lvl="0" marL="457200" rtl="0" algn="l">
              <a:lnSpc>
                <a:spcPct val="90000"/>
              </a:lnSpc>
              <a:spcBef>
                <a:spcPts val="1000"/>
              </a:spcBef>
              <a:spcAft>
                <a:spcPts val="0"/>
              </a:spcAft>
              <a:buSzPts val="1800"/>
              <a:buNone/>
            </a:pPr>
            <a:r>
              <a:t/>
            </a:r>
            <a:endParaRPr sz="2200">
              <a:latin typeface="Times New Roman"/>
              <a:ea typeface="Times New Roman"/>
              <a:cs typeface="Times New Roman"/>
              <a:sym typeface="Times New Roman"/>
            </a:endParaRPr>
          </a:p>
        </p:txBody>
      </p:sp>
      <p:sp>
        <p:nvSpPr>
          <p:cNvPr id="185" name="Google Shape;185;p26"/>
          <p:cNvSpPr/>
          <p:nvPr/>
        </p:nvSpPr>
        <p:spPr>
          <a:xfrm>
            <a:off x="3590925" y="5727700"/>
            <a:ext cx="2325688" cy="3698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https://goo.gl/QNZiZb</a:t>
            </a:r>
            <a:r>
              <a:rPr b="0" i="0" lang="lv-LV" sz="1800" u="none" cap="none" strike="noStrike">
                <a:solidFill>
                  <a:srgbClr val="0070C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7"/>
          <p:cNvSpPr txBox="1"/>
          <p:nvPr>
            <p:ph idx="1" type="body"/>
          </p:nvPr>
        </p:nvSpPr>
        <p:spPr>
          <a:xfrm>
            <a:off x="1631950" y="128589"/>
            <a:ext cx="8718550" cy="1641475"/>
          </a:xfrm>
          <a:prstGeom prst="rect">
            <a:avLst/>
          </a:prstGeom>
          <a:noFill/>
          <a:ln>
            <a:noFill/>
          </a:ln>
        </p:spPr>
        <p:txBody>
          <a:bodyPr anchorCtr="0" anchor="t" bIns="45700" lIns="91425" spcFirstLastPara="1" rIns="91425" wrap="square" tIns="45700">
            <a:normAutofit/>
          </a:bodyPr>
          <a:lstStyle/>
          <a:p>
            <a:pPr indent="0" lvl="0" marL="114300" rtl="0" algn="just">
              <a:lnSpc>
                <a:spcPct val="90000"/>
              </a:lnSpc>
              <a:spcBef>
                <a:spcPts val="1000"/>
              </a:spcBef>
              <a:spcAft>
                <a:spcPts val="0"/>
              </a:spcAft>
              <a:buSzPts val="1800"/>
              <a:buNone/>
            </a:pPr>
            <a:r>
              <a:rPr b="1" lang="lv-LV" sz="2400" u="sng">
                <a:solidFill>
                  <a:srgbClr val="2A2A7E"/>
                </a:solidFill>
                <a:latin typeface="Times New Roman"/>
                <a:ea typeface="Times New Roman"/>
                <a:cs typeface="Times New Roman"/>
                <a:sym typeface="Times New Roman"/>
              </a:rPr>
              <a:t>“Low cost high quality products/services” (Zemu izmaksu augstas kvalitātes produkti / pakalpojumi) </a:t>
            </a:r>
            <a:r>
              <a:rPr lang="lv-LV" sz="2400">
                <a:latin typeface="Times New Roman"/>
                <a:ea typeface="Times New Roman"/>
                <a:cs typeface="Times New Roman"/>
                <a:sym typeface="Times New Roman"/>
              </a:rPr>
              <a:t>ir kļuvuši par vienu no galvenajām biznesa filozofijām 21. gadsimtā. Uzņēmumi meklē veidus, kā izpildīt šīs prasības.</a:t>
            </a:r>
            <a:endParaRPr sz="2400">
              <a:latin typeface="Times New Roman"/>
              <a:ea typeface="Times New Roman"/>
              <a:cs typeface="Times New Roman"/>
              <a:sym typeface="Times New Roman"/>
            </a:endParaRPr>
          </a:p>
          <a:p>
            <a:pPr indent="-228600" lvl="0" marL="457200" rtl="0" algn="just">
              <a:lnSpc>
                <a:spcPct val="90000"/>
              </a:lnSpc>
              <a:spcBef>
                <a:spcPts val="1000"/>
              </a:spcBef>
              <a:spcAft>
                <a:spcPts val="0"/>
              </a:spcAft>
              <a:buSzPts val="1800"/>
              <a:buNone/>
            </a:pPr>
            <a:r>
              <a:t/>
            </a:r>
            <a:endParaRPr sz="2400">
              <a:latin typeface="Times New Roman"/>
              <a:ea typeface="Times New Roman"/>
              <a:cs typeface="Times New Roman"/>
              <a:sym typeface="Times New Roman"/>
            </a:endParaRPr>
          </a:p>
          <a:p>
            <a:pPr indent="-228600" lvl="0" marL="457200" rtl="0" algn="just">
              <a:lnSpc>
                <a:spcPct val="90000"/>
              </a:lnSpc>
              <a:spcBef>
                <a:spcPts val="1000"/>
              </a:spcBef>
              <a:spcAft>
                <a:spcPts val="0"/>
              </a:spcAft>
              <a:buSzPts val="1800"/>
              <a:buNone/>
            </a:pPr>
            <a:r>
              <a:t/>
            </a:r>
            <a:endParaRPr sz="2400">
              <a:latin typeface="Times New Roman"/>
              <a:ea typeface="Times New Roman"/>
              <a:cs typeface="Times New Roman"/>
              <a:sym typeface="Times New Roman"/>
            </a:endParaRPr>
          </a:p>
          <a:p>
            <a:pPr indent="-228600" lvl="0" marL="457200" rtl="0" algn="l">
              <a:lnSpc>
                <a:spcPct val="90000"/>
              </a:lnSpc>
              <a:spcBef>
                <a:spcPts val="1000"/>
              </a:spcBef>
              <a:spcAft>
                <a:spcPts val="0"/>
              </a:spcAft>
              <a:buSzPts val="1800"/>
              <a:buNone/>
            </a:pPr>
            <a:r>
              <a:t/>
            </a:r>
            <a:endParaRPr sz="2400">
              <a:latin typeface="Times New Roman"/>
              <a:ea typeface="Times New Roman"/>
              <a:cs typeface="Times New Roman"/>
              <a:sym typeface="Times New Roman"/>
            </a:endParaRPr>
          </a:p>
        </p:txBody>
      </p:sp>
      <p:pic>
        <p:nvPicPr>
          <p:cNvPr id="191" name="Google Shape;191;p27"/>
          <p:cNvPicPr preferRelativeResize="0"/>
          <p:nvPr/>
        </p:nvPicPr>
        <p:blipFill rotWithShape="1">
          <a:blip r:embed="rId3">
            <a:alphaModFix/>
          </a:blip>
          <a:srcRect b="0" l="0" r="0" t="0"/>
          <a:stretch/>
        </p:blipFill>
        <p:spPr>
          <a:xfrm>
            <a:off x="1980075" y="4626538"/>
            <a:ext cx="2454275" cy="1992312"/>
          </a:xfrm>
          <a:prstGeom prst="rect">
            <a:avLst/>
          </a:prstGeom>
          <a:noFill/>
          <a:ln>
            <a:noFill/>
          </a:ln>
        </p:spPr>
      </p:pic>
      <p:sp>
        <p:nvSpPr>
          <p:cNvPr id="192" name="Google Shape;192;p27"/>
          <p:cNvSpPr/>
          <p:nvPr/>
        </p:nvSpPr>
        <p:spPr>
          <a:xfrm>
            <a:off x="1722439" y="1743075"/>
            <a:ext cx="5075237"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lv-LV" sz="1800" u="none" cap="none" strike="noStrike">
                <a:solidFill>
                  <a:srgbClr val="2A2A7E"/>
                </a:solidFill>
                <a:latin typeface="Times New Roman"/>
                <a:ea typeface="Times New Roman"/>
                <a:cs typeface="Times New Roman"/>
                <a:sym typeface="Times New Roman"/>
              </a:rPr>
              <a:t>Brilliant Packaging Ideas for eCommerce Sellers</a:t>
            </a:r>
            <a:endParaRPr b="0" i="0" sz="1400" u="none" cap="none" strike="noStrike">
              <a:solidFill>
                <a:srgbClr val="000000"/>
              </a:solidFill>
              <a:latin typeface="Arial"/>
              <a:ea typeface="Arial"/>
              <a:cs typeface="Arial"/>
              <a:sym typeface="Arial"/>
            </a:endParaRPr>
          </a:p>
        </p:txBody>
      </p:sp>
      <p:sp>
        <p:nvSpPr>
          <p:cNvPr id="193" name="Google Shape;193;p27"/>
          <p:cNvSpPr/>
          <p:nvPr/>
        </p:nvSpPr>
        <p:spPr>
          <a:xfrm>
            <a:off x="1752600" y="4187825"/>
            <a:ext cx="2274888" cy="3698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https://goo.gl/iEwvL9</a:t>
            </a:r>
            <a:r>
              <a:rPr b="0" i="0" lang="lv-LV" sz="18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pic>
        <p:nvPicPr>
          <p:cNvPr id="194" name="Google Shape;194;p27"/>
          <p:cNvPicPr preferRelativeResize="0"/>
          <p:nvPr/>
        </p:nvPicPr>
        <p:blipFill rotWithShape="1">
          <a:blip r:embed="rId5">
            <a:alphaModFix/>
          </a:blip>
          <a:srcRect b="0" l="0" r="0" t="0"/>
          <a:stretch/>
        </p:blipFill>
        <p:spPr>
          <a:xfrm>
            <a:off x="1706564" y="2081214"/>
            <a:ext cx="3170237" cy="2039937"/>
          </a:xfrm>
          <a:prstGeom prst="rect">
            <a:avLst/>
          </a:prstGeom>
          <a:noFill/>
          <a:ln>
            <a:noFill/>
          </a:ln>
        </p:spPr>
      </p:pic>
      <p:sp>
        <p:nvSpPr>
          <p:cNvPr id="195" name="Google Shape;195;p27"/>
          <p:cNvSpPr/>
          <p:nvPr/>
        </p:nvSpPr>
        <p:spPr>
          <a:xfrm>
            <a:off x="4883151" y="2211389"/>
            <a:ext cx="5287963"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lv-LV" sz="1800" u="none" cap="none" strike="noStrike">
                <a:solidFill>
                  <a:srgbClr val="2A2A7E"/>
                </a:solidFill>
                <a:latin typeface="Times New Roman"/>
                <a:ea typeface="Times New Roman"/>
                <a:cs typeface="Times New Roman"/>
                <a:sym typeface="Times New Roman"/>
              </a:rPr>
              <a:t>30 of the Best Low Cost, High Profit Products</a:t>
            </a:r>
            <a:endParaRPr b="0" i="0" sz="1400" u="none" cap="none" strike="noStrike">
              <a:solidFill>
                <a:srgbClr val="000000"/>
              </a:solidFill>
              <a:latin typeface="Arial"/>
              <a:ea typeface="Arial"/>
              <a:cs typeface="Arial"/>
              <a:sym typeface="Arial"/>
            </a:endParaRPr>
          </a:p>
        </p:txBody>
      </p:sp>
      <p:pic>
        <p:nvPicPr>
          <p:cNvPr id="196" name="Google Shape;196;p27"/>
          <p:cNvPicPr preferRelativeResize="0"/>
          <p:nvPr/>
        </p:nvPicPr>
        <p:blipFill rotWithShape="1">
          <a:blip r:embed="rId6">
            <a:alphaModFix/>
          </a:blip>
          <a:srcRect b="0" l="0" r="0" t="0"/>
          <a:stretch/>
        </p:blipFill>
        <p:spPr>
          <a:xfrm>
            <a:off x="5305426" y="2779713"/>
            <a:ext cx="5514975" cy="2682875"/>
          </a:xfrm>
          <a:prstGeom prst="rect">
            <a:avLst/>
          </a:prstGeom>
          <a:noFill/>
          <a:ln>
            <a:noFill/>
          </a:ln>
        </p:spPr>
      </p:pic>
      <p:sp>
        <p:nvSpPr>
          <p:cNvPr id="197" name="Google Shape;197;p27"/>
          <p:cNvSpPr/>
          <p:nvPr/>
        </p:nvSpPr>
        <p:spPr>
          <a:xfrm>
            <a:off x="5305426" y="5610225"/>
            <a:ext cx="2468563" cy="3698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7">
                  <a:extLst>
                    <a:ext uri="{A12FA001-AC4F-418D-AE19-62706E023703}">
                      <ahyp:hlinkClr val="tx"/>
                    </a:ext>
                  </a:extLst>
                </a:hlinkClick>
              </a:rPr>
              <a:t>https://goo.gl/FGNQGZ</a:t>
            </a:r>
            <a:r>
              <a:rPr b="0" i="0" lang="lv-LV" sz="1800" u="none" cap="none" strike="noStrike">
                <a:solidFill>
                  <a:srgbClr val="0070C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txBox="1"/>
          <p:nvPr>
            <p:ph type="title"/>
          </p:nvPr>
        </p:nvSpPr>
        <p:spPr>
          <a:xfrm>
            <a:off x="1558925" y="361550"/>
            <a:ext cx="8902800" cy="947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lv-LV" sz="3600">
                <a:solidFill>
                  <a:schemeClr val="accent1"/>
                </a:solidFill>
                <a:latin typeface="Arial"/>
                <a:ea typeface="Arial"/>
                <a:cs typeface="Arial"/>
                <a:sym typeface="Arial"/>
              </a:rPr>
              <a:t>Paplašinātā realitāte </a:t>
            </a:r>
            <a:r>
              <a:rPr i="1" lang="lv-LV" sz="3600">
                <a:solidFill>
                  <a:schemeClr val="accent1"/>
                </a:solidFill>
                <a:latin typeface="Arial"/>
                <a:ea typeface="Arial"/>
                <a:cs typeface="Arial"/>
                <a:sym typeface="Arial"/>
              </a:rPr>
              <a:t>(Augmented reality) </a:t>
            </a:r>
            <a:endParaRPr>
              <a:solidFill>
                <a:schemeClr val="accent1"/>
              </a:solidFill>
              <a:latin typeface="Arial"/>
              <a:ea typeface="Arial"/>
              <a:cs typeface="Arial"/>
              <a:sym typeface="Arial"/>
            </a:endParaRPr>
          </a:p>
        </p:txBody>
      </p:sp>
      <p:sp>
        <p:nvSpPr>
          <p:cNvPr id="204" name="Google Shape;204;p28"/>
          <p:cNvSpPr txBox="1"/>
          <p:nvPr>
            <p:ph idx="1" type="body"/>
          </p:nvPr>
        </p:nvSpPr>
        <p:spPr>
          <a:xfrm>
            <a:off x="1558926" y="1309300"/>
            <a:ext cx="9381600" cy="2035200"/>
          </a:xfrm>
          <a:prstGeom prst="rect">
            <a:avLst/>
          </a:prstGeom>
          <a:noFill/>
          <a:ln>
            <a:noFill/>
          </a:ln>
        </p:spPr>
        <p:txBody>
          <a:bodyPr anchorCtr="0" anchor="t" bIns="45700" lIns="91425" spcFirstLastPara="1" rIns="91425" wrap="square" tIns="45700">
            <a:normAutofit/>
          </a:bodyPr>
          <a:lstStyle/>
          <a:p>
            <a:pPr indent="-352167" lvl="0" marL="457200" rtl="0" algn="l">
              <a:lnSpc>
                <a:spcPct val="90000"/>
              </a:lnSpc>
              <a:spcBef>
                <a:spcPts val="1000"/>
              </a:spcBef>
              <a:spcAft>
                <a:spcPts val="0"/>
              </a:spcAft>
              <a:buClr>
                <a:schemeClr val="dk1"/>
              </a:buClr>
              <a:buSzPts val="1946"/>
              <a:buChar char="•"/>
            </a:pPr>
            <a:r>
              <a:rPr lang="lv-LV">
                <a:latin typeface="Times New Roman"/>
                <a:ea typeface="Times New Roman"/>
                <a:cs typeface="Times New Roman"/>
                <a:sym typeface="Times New Roman"/>
              </a:rPr>
              <a:t>apzīmē interaktīvu apkārtējās vides informācijas papildināšanu ar datiem no datora reālā laikā; </a:t>
            </a:r>
            <a:endParaRPr/>
          </a:p>
          <a:p>
            <a:pPr indent="-352167" lvl="0" marL="457200" rtl="0" algn="l">
              <a:lnSpc>
                <a:spcPct val="90000"/>
              </a:lnSpc>
              <a:spcBef>
                <a:spcPts val="1000"/>
              </a:spcBef>
              <a:spcAft>
                <a:spcPts val="0"/>
              </a:spcAft>
              <a:buClr>
                <a:schemeClr val="dk1"/>
              </a:buClr>
              <a:buSzPts val="1946"/>
              <a:buChar char="•"/>
            </a:pPr>
            <a:r>
              <a:rPr lang="lv-LV">
                <a:latin typeface="Times New Roman"/>
                <a:ea typeface="Times New Roman"/>
                <a:cs typeface="Times New Roman"/>
                <a:sym typeface="Times New Roman"/>
              </a:rPr>
              <a:t>paplašinātās realitātes tehnoloģijas kļuvušas populāras lielā mērā pateicoties straujai mobilo ierīču attīstībai. </a:t>
            </a:r>
            <a:endParaRPr/>
          </a:p>
        </p:txBody>
      </p:sp>
      <p:sp>
        <p:nvSpPr>
          <p:cNvPr id="205" name="Google Shape;205;p28"/>
          <p:cNvSpPr/>
          <p:nvPr/>
        </p:nvSpPr>
        <p:spPr>
          <a:xfrm>
            <a:off x="5921376" y="6183314"/>
            <a:ext cx="5184900" cy="3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3">
                  <a:extLst>
                    <a:ext uri="{A12FA001-AC4F-418D-AE19-62706E023703}">
                      <ahyp:hlinkClr val="tx"/>
                    </a:ext>
                  </a:extLst>
                </a:hlinkClick>
              </a:rPr>
              <a:t>https://www.apple.com/lv/ios/augmented-reality/</a:t>
            </a:r>
            <a:r>
              <a:rPr b="0" i="0" lang="lv-LV" sz="1800" u="none" cap="none" strike="noStrike">
                <a:solidFill>
                  <a:srgbClr val="0070C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pic>
        <p:nvPicPr>
          <p:cNvPr id="206" name="Google Shape;206;p28"/>
          <p:cNvPicPr preferRelativeResize="0"/>
          <p:nvPr/>
        </p:nvPicPr>
        <p:blipFill rotWithShape="1">
          <a:blip r:embed="rId4">
            <a:alphaModFix/>
          </a:blip>
          <a:srcRect b="0" l="0" r="0" t="0"/>
          <a:stretch/>
        </p:blipFill>
        <p:spPr>
          <a:xfrm>
            <a:off x="5921375" y="3803651"/>
            <a:ext cx="3924299" cy="2176464"/>
          </a:xfrm>
          <a:prstGeom prst="rect">
            <a:avLst/>
          </a:prstGeom>
          <a:noFill/>
          <a:ln>
            <a:noFill/>
          </a:ln>
        </p:spPr>
      </p:pic>
      <p:pic>
        <p:nvPicPr>
          <p:cNvPr id="207" name="Google Shape;207;p28"/>
          <p:cNvPicPr preferRelativeResize="0"/>
          <p:nvPr/>
        </p:nvPicPr>
        <p:blipFill rotWithShape="1">
          <a:blip r:embed="rId5">
            <a:alphaModFix/>
          </a:blip>
          <a:srcRect b="0" l="0" r="0" t="0"/>
          <a:stretch/>
        </p:blipFill>
        <p:spPr>
          <a:xfrm>
            <a:off x="1558925" y="3657601"/>
            <a:ext cx="2317750" cy="2892425"/>
          </a:xfrm>
          <a:prstGeom prst="rect">
            <a:avLst/>
          </a:prstGeom>
          <a:noFill/>
          <a:ln>
            <a:noFill/>
          </a:ln>
        </p:spPr>
      </p:pic>
      <p:sp>
        <p:nvSpPr>
          <p:cNvPr id="208" name="Google Shape;208;p28"/>
          <p:cNvSpPr/>
          <p:nvPr/>
        </p:nvSpPr>
        <p:spPr>
          <a:xfrm>
            <a:off x="1831975" y="6550026"/>
            <a:ext cx="4635600" cy="33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6">
                  <a:extLst>
                    <a:ext uri="{A12FA001-AC4F-418D-AE19-62706E023703}">
                      <ahyp:hlinkClr val="tx"/>
                    </a:ext>
                  </a:extLst>
                </a:hlinkClick>
              </a:rPr>
              <a:t>https://junkee.com/pokemon-go-still-thriving/196317</a:t>
            </a:r>
            <a:r>
              <a:rPr b="0" i="0" lang="lv-LV" sz="1600" u="none" cap="none" strike="noStrike">
                <a:solidFill>
                  <a:srgbClr val="0070C0"/>
                </a:solidFill>
                <a:latin typeface="Times New Roman"/>
                <a:ea typeface="Times New Roman"/>
                <a:cs typeface="Times New Roman"/>
                <a:sym typeface="Times New Roman"/>
              </a:rPr>
              <a:t> </a:t>
            </a:r>
            <a:endParaRPr b="0" i="0" sz="1600" u="none" cap="none" strike="noStrike">
              <a:solidFill>
                <a:srgbClr val="0070C0"/>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9"/>
          <p:cNvPicPr preferRelativeResize="0"/>
          <p:nvPr/>
        </p:nvPicPr>
        <p:blipFill rotWithShape="1">
          <a:blip r:embed="rId3">
            <a:alphaModFix/>
          </a:blip>
          <a:srcRect b="0" l="0" r="0" t="0"/>
          <a:stretch/>
        </p:blipFill>
        <p:spPr>
          <a:xfrm>
            <a:off x="1525588" y="-19050"/>
            <a:ext cx="6985000" cy="3373438"/>
          </a:xfrm>
          <a:prstGeom prst="rect">
            <a:avLst/>
          </a:prstGeom>
          <a:noFill/>
          <a:ln>
            <a:noFill/>
          </a:ln>
        </p:spPr>
      </p:pic>
      <p:sp>
        <p:nvSpPr>
          <p:cNvPr id="214" name="Google Shape;214;p29"/>
          <p:cNvSpPr/>
          <p:nvPr/>
        </p:nvSpPr>
        <p:spPr>
          <a:xfrm>
            <a:off x="2640013" y="26988"/>
            <a:ext cx="1835150" cy="588962"/>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5" name="Google Shape;215;p29"/>
          <p:cNvPicPr preferRelativeResize="0"/>
          <p:nvPr/>
        </p:nvPicPr>
        <p:blipFill rotWithShape="1">
          <a:blip r:embed="rId4">
            <a:alphaModFix/>
          </a:blip>
          <a:srcRect b="0" l="0" r="0" t="0"/>
          <a:stretch/>
        </p:blipFill>
        <p:spPr>
          <a:xfrm>
            <a:off x="192087" y="2336479"/>
            <a:ext cx="5903913" cy="2843213"/>
          </a:xfrm>
          <a:prstGeom prst="rect">
            <a:avLst/>
          </a:prstGeom>
          <a:noFill/>
          <a:ln>
            <a:noFill/>
          </a:ln>
        </p:spPr>
      </p:pic>
      <p:sp>
        <p:nvSpPr>
          <p:cNvPr id="216" name="Google Shape;216;p29"/>
          <p:cNvSpPr/>
          <p:nvPr/>
        </p:nvSpPr>
        <p:spPr>
          <a:xfrm>
            <a:off x="5849938" y="918368"/>
            <a:ext cx="5184775" cy="36988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5">
                  <a:extLst>
                    <a:ext uri="{A12FA001-AC4F-418D-AE19-62706E023703}">
                      <ahyp:hlinkClr val="tx"/>
                    </a:ext>
                  </a:extLst>
                </a:hlinkClick>
              </a:rPr>
              <a:t>https://www.vintandyork.com/virtual-try-on-glasses/</a:t>
            </a:r>
            <a:r>
              <a:rPr b="0" i="0" lang="lv-LV" sz="1800" u="none" cap="none" strike="noStrike">
                <a:solidFill>
                  <a:srgbClr val="0070C0"/>
                </a:solidFill>
                <a:latin typeface="Times New Roman"/>
                <a:ea typeface="Times New Roman"/>
                <a:cs typeface="Times New Roman"/>
                <a:sym typeface="Times New Roman"/>
              </a:rPr>
              <a:t> </a:t>
            </a:r>
            <a:endParaRPr b="0" i="0" sz="1800" u="none" cap="none" strike="noStrike">
              <a:solidFill>
                <a:srgbClr val="0070C0"/>
              </a:solidFill>
              <a:latin typeface="Times New Roman"/>
              <a:ea typeface="Times New Roman"/>
              <a:cs typeface="Times New Roman"/>
              <a:sym typeface="Times New Roman"/>
            </a:endParaRPr>
          </a:p>
        </p:txBody>
      </p:sp>
      <p:sp>
        <p:nvSpPr>
          <p:cNvPr id="217" name="Google Shape;217;p29"/>
          <p:cNvSpPr/>
          <p:nvPr/>
        </p:nvSpPr>
        <p:spPr>
          <a:xfrm>
            <a:off x="0" y="5206360"/>
            <a:ext cx="5903913" cy="33813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6">
                  <a:extLst>
                    <a:ext uri="{A12FA001-AC4F-418D-AE19-62706E023703}">
                      <ahyp:hlinkClr val="tx"/>
                    </a:ext>
                  </a:extLst>
                </a:hlinkClick>
              </a:rPr>
              <a:t>https://www.lifewire.com/applications-of-augmented-reality-2495561</a:t>
            </a:r>
            <a:r>
              <a:rPr b="0" i="0" lang="lv-LV" sz="1600" u="none" cap="none" strike="noStrike">
                <a:solidFill>
                  <a:srgbClr val="0070C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pic>
        <p:nvPicPr>
          <p:cNvPr descr="Graphical user interface, website&#10;&#10;Description automatically generated" id="218" name="Google Shape;218;p29"/>
          <p:cNvPicPr preferRelativeResize="0"/>
          <p:nvPr/>
        </p:nvPicPr>
        <p:blipFill rotWithShape="1">
          <a:blip r:embed="rId7">
            <a:alphaModFix/>
          </a:blip>
          <a:srcRect b="0" l="0" r="0" t="0"/>
          <a:stretch/>
        </p:blipFill>
        <p:spPr>
          <a:xfrm>
            <a:off x="6018212" y="2225674"/>
            <a:ext cx="4848225" cy="3070225"/>
          </a:xfrm>
          <a:prstGeom prst="rect">
            <a:avLst/>
          </a:prstGeom>
          <a:noFill/>
          <a:ln>
            <a:noFill/>
          </a:ln>
        </p:spPr>
      </p:pic>
      <p:sp>
        <p:nvSpPr>
          <p:cNvPr id="219" name="Google Shape;219;p29"/>
          <p:cNvSpPr txBox="1"/>
          <p:nvPr/>
        </p:nvSpPr>
        <p:spPr>
          <a:xfrm>
            <a:off x="7472261" y="5128098"/>
            <a:ext cx="3243262"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8">
                  <a:extLst>
                    <a:ext uri="{A12FA001-AC4F-418D-AE19-62706E023703}">
                      <ahyp:hlinkClr val="tx"/>
                    </a:ext>
                  </a:extLst>
                </a:hlinkClick>
              </a:rPr>
              <a:t>https://www.dress-meapp.com/</a:t>
            </a:r>
            <a:r>
              <a:rPr b="0" i="0" lang="lv-LV" sz="1800" u="none" cap="none" strike="noStrike">
                <a:solidFill>
                  <a:srgbClr val="0070C0"/>
                </a:solidFill>
                <a:latin typeface="Times New Roman"/>
                <a:ea typeface="Times New Roman"/>
                <a:cs typeface="Times New Roman"/>
                <a:sym typeface="Times New Roman"/>
              </a:rPr>
              <a:t> </a:t>
            </a:r>
            <a:endParaRPr b="0" i="0" sz="1800" u="none" cap="none" strike="noStrike">
              <a:solidFill>
                <a:srgbClr val="0070C0"/>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0"/>
          <p:cNvSpPr txBox="1"/>
          <p:nvPr>
            <p:ph type="title"/>
          </p:nvPr>
        </p:nvSpPr>
        <p:spPr>
          <a:xfrm>
            <a:off x="1187675" y="292450"/>
            <a:ext cx="9144000" cy="908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lv-LV" sz="3600">
                <a:solidFill>
                  <a:schemeClr val="accent1"/>
                </a:solidFill>
                <a:latin typeface="Arial"/>
                <a:ea typeface="Arial"/>
                <a:cs typeface="Arial"/>
                <a:sym typeface="Arial"/>
              </a:rPr>
              <a:t>Virtuālā realitāte </a:t>
            </a:r>
            <a:r>
              <a:rPr i="1" lang="lv-LV" sz="3600">
                <a:solidFill>
                  <a:schemeClr val="accent1"/>
                </a:solidFill>
                <a:latin typeface="Arial"/>
                <a:ea typeface="Arial"/>
                <a:cs typeface="Arial"/>
                <a:sym typeface="Arial"/>
              </a:rPr>
              <a:t>(Virtual reality) / </a:t>
            </a:r>
            <a:r>
              <a:rPr lang="lv-LV" sz="3600">
                <a:solidFill>
                  <a:schemeClr val="accent1"/>
                </a:solidFill>
                <a:latin typeface="Arial"/>
                <a:ea typeface="Arial"/>
                <a:cs typeface="Arial"/>
                <a:sym typeface="Arial"/>
              </a:rPr>
              <a:t>Metaverss</a:t>
            </a:r>
            <a:endParaRPr sz="3600">
              <a:solidFill>
                <a:schemeClr val="accent1"/>
              </a:solidFill>
              <a:latin typeface="Arial"/>
              <a:ea typeface="Arial"/>
              <a:cs typeface="Arial"/>
              <a:sym typeface="Arial"/>
            </a:endParaRPr>
          </a:p>
        </p:txBody>
      </p:sp>
      <p:sp>
        <p:nvSpPr>
          <p:cNvPr id="225" name="Google Shape;225;p30"/>
          <p:cNvSpPr txBox="1"/>
          <p:nvPr>
            <p:ph idx="1" type="body"/>
          </p:nvPr>
        </p:nvSpPr>
        <p:spPr>
          <a:xfrm>
            <a:off x="1067589" y="1314876"/>
            <a:ext cx="8740800" cy="3643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lv-LV" sz="2000">
                <a:latin typeface="Times New Roman"/>
                <a:ea typeface="Times New Roman"/>
                <a:cs typeface="Times New Roman"/>
                <a:sym typeface="Times New Roman"/>
              </a:rPr>
              <a:t>Virtuālā realitāte -  ar tehniskiem līdzekļiem uz jebkāda pamata veidota pasaule, kas tiek nodota cilvēkiem caur viņa maņām: redzi, dzirdi, smaržu u.c. Pamatā tie ir telpiski, 360 grādos uzņemti attēli, video vai animācijas.</a:t>
            </a:r>
            <a:endParaRPr/>
          </a:p>
          <a:p>
            <a:pPr indent="-342900" lvl="0" marL="457200" rtl="0" algn="l">
              <a:lnSpc>
                <a:spcPct val="90000"/>
              </a:lnSpc>
              <a:spcBef>
                <a:spcPts val="1000"/>
              </a:spcBef>
              <a:spcAft>
                <a:spcPts val="0"/>
              </a:spcAft>
              <a:buClr>
                <a:schemeClr val="dk1"/>
              </a:buClr>
              <a:buSzPts val="1800"/>
              <a:buChar char="•"/>
            </a:pPr>
            <a:r>
              <a:rPr lang="lv-LV" sz="2000">
                <a:latin typeface="Times New Roman"/>
                <a:ea typeface="Times New Roman"/>
                <a:cs typeface="Times New Roman"/>
                <a:sym typeface="Times New Roman"/>
              </a:rPr>
              <a:t>Terminu "metaverss" pirmo reizi ieviesa Nīls Stīvensons (</a:t>
            </a:r>
            <a:r>
              <a:rPr i="1" lang="lv-LV" sz="2000">
                <a:latin typeface="Times New Roman"/>
                <a:ea typeface="Times New Roman"/>
                <a:cs typeface="Times New Roman"/>
                <a:sym typeface="Times New Roman"/>
              </a:rPr>
              <a:t>Neal Stephenson</a:t>
            </a:r>
            <a:r>
              <a:rPr lang="lv-LV" sz="2000">
                <a:latin typeface="Times New Roman"/>
                <a:ea typeface="Times New Roman"/>
                <a:cs typeface="Times New Roman"/>
                <a:sym typeface="Times New Roman"/>
              </a:rPr>
              <a:t>) zinātniskās fantastikas romānā "Snow Crash" 1992.gadā. Šajā romānā metaverss ir trīsdimensiju interneta attēlojums, kurā cilvēki var satikties un mijiedarboties viens ar otru. </a:t>
            </a:r>
            <a:endParaRPr/>
          </a:p>
          <a:p>
            <a:pPr indent="-342900" lvl="0" marL="457200" rtl="0" algn="l">
              <a:lnSpc>
                <a:spcPct val="90000"/>
              </a:lnSpc>
              <a:spcBef>
                <a:spcPts val="1000"/>
              </a:spcBef>
              <a:spcAft>
                <a:spcPts val="0"/>
              </a:spcAft>
              <a:buClr>
                <a:schemeClr val="dk1"/>
              </a:buClr>
              <a:buSzPts val="1800"/>
              <a:buChar char="•"/>
            </a:pPr>
            <a:r>
              <a:rPr lang="lv-LV" sz="2000">
                <a:latin typeface="Times New Roman"/>
                <a:ea typeface="Times New Roman"/>
                <a:cs typeface="Times New Roman"/>
                <a:sym typeface="Times New Roman"/>
              </a:rPr>
              <a:t>Metaverss ir virtuālās realitātes telpa, kuru var apmeklēt ikviens, kam ir interneta pieslēgums. Tā ir virtuāla pasaule, kurā cilvēki var reālistiskā veidā mijiedarboties viens ar otru un ar datora ģenerētiem objektiem. Metaversu sauc arī par virtuālo pasauli, kibertelpu vai internetu.</a:t>
            </a:r>
            <a:endParaRPr/>
          </a:p>
        </p:txBody>
      </p:sp>
      <p:sp>
        <p:nvSpPr>
          <p:cNvPr id="226" name="Google Shape;226;p30"/>
          <p:cNvSpPr txBox="1"/>
          <p:nvPr/>
        </p:nvSpPr>
        <p:spPr>
          <a:xfrm>
            <a:off x="1725613" y="4870450"/>
            <a:ext cx="5592762" cy="58578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3">
                  <a:extLst>
                    <a:ext uri="{A12FA001-AC4F-418D-AE19-62706E023703}">
                      <ahyp:hlinkClr val="tx"/>
                    </a:ext>
                  </a:extLst>
                </a:hlinkClick>
              </a:rPr>
              <a:t>https://kursors.lv/2021/11/16/kas-ir-metaverss-un-ka-tas-mainis-interneta-izmantosanas-pieredzi/</a:t>
            </a:r>
            <a:r>
              <a:rPr b="0" i="0" lang="lv-LV" sz="1600" u="none" cap="none" strike="noStrike">
                <a:solidFill>
                  <a:srgbClr val="0070C0"/>
                </a:solidFill>
                <a:latin typeface="Times New Roman"/>
                <a:ea typeface="Times New Roman"/>
                <a:cs typeface="Times New Roman"/>
                <a:sym typeface="Times New Roman"/>
              </a:rPr>
              <a:t> </a:t>
            </a:r>
            <a:endParaRPr b="0" i="0" sz="1600" u="none" cap="none" strike="noStrike">
              <a:solidFill>
                <a:srgbClr val="0070C0"/>
              </a:solidFill>
              <a:latin typeface="Times New Roman"/>
              <a:ea typeface="Times New Roman"/>
              <a:cs typeface="Times New Roman"/>
              <a:sym typeface="Times New Roman"/>
            </a:endParaRPr>
          </a:p>
        </p:txBody>
      </p:sp>
      <p:pic>
        <p:nvPicPr>
          <p:cNvPr id="227" name="Google Shape;227;p30"/>
          <p:cNvPicPr preferRelativeResize="0"/>
          <p:nvPr/>
        </p:nvPicPr>
        <p:blipFill rotWithShape="1">
          <a:blip r:embed="rId4">
            <a:alphaModFix/>
          </a:blip>
          <a:srcRect b="0" l="0" r="0" t="0"/>
          <a:stretch/>
        </p:blipFill>
        <p:spPr>
          <a:xfrm>
            <a:off x="8153400" y="4181344"/>
            <a:ext cx="3822896" cy="25401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1"/>
          <p:cNvSpPr txBox="1"/>
          <p:nvPr>
            <p:ph type="title"/>
          </p:nvPr>
        </p:nvSpPr>
        <p:spPr>
          <a:xfrm>
            <a:off x="585875" y="146226"/>
            <a:ext cx="8534400" cy="993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lv-LV" sz="3000">
                <a:solidFill>
                  <a:schemeClr val="accent1"/>
                </a:solidFill>
                <a:latin typeface="Arial"/>
                <a:ea typeface="Arial"/>
                <a:cs typeface="Arial"/>
                <a:sym typeface="Arial"/>
              </a:rPr>
              <a:t>Augmented reality vs. virtual reality:   </a:t>
            </a:r>
            <a:br>
              <a:rPr lang="lv-LV" sz="3000">
                <a:solidFill>
                  <a:schemeClr val="accent1"/>
                </a:solidFill>
                <a:latin typeface="Arial"/>
                <a:ea typeface="Arial"/>
                <a:cs typeface="Arial"/>
                <a:sym typeface="Arial"/>
              </a:rPr>
            </a:br>
            <a:r>
              <a:rPr lang="lv-LV" sz="3000">
                <a:solidFill>
                  <a:schemeClr val="accent1"/>
                </a:solidFill>
                <a:latin typeface="Arial"/>
                <a:ea typeface="Arial"/>
                <a:cs typeface="Arial"/>
                <a:sym typeface="Arial"/>
              </a:rPr>
              <a:t>AR and VR made clear</a:t>
            </a:r>
            <a:endParaRPr sz="3000">
              <a:solidFill>
                <a:schemeClr val="accent1"/>
              </a:solidFill>
              <a:latin typeface="Arial"/>
              <a:ea typeface="Arial"/>
              <a:cs typeface="Arial"/>
              <a:sym typeface="Arial"/>
            </a:endParaRPr>
          </a:p>
        </p:txBody>
      </p:sp>
      <p:sp>
        <p:nvSpPr>
          <p:cNvPr id="233" name="Google Shape;233;p31"/>
          <p:cNvSpPr/>
          <p:nvPr/>
        </p:nvSpPr>
        <p:spPr>
          <a:xfrm>
            <a:off x="43070" y="5318213"/>
            <a:ext cx="4711700" cy="33813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3">
                  <a:extLst>
                    <a:ext uri="{A12FA001-AC4F-418D-AE19-62706E023703}">
                      <ahyp:hlinkClr val="tx"/>
                    </a:ext>
                  </a:extLst>
                </a:hlinkClick>
              </a:rPr>
              <a:t>https://www.youtube.com/watch?v=NOKJDCqvvMk</a:t>
            </a:r>
            <a:r>
              <a:rPr b="0" i="0" lang="lv-LV" sz="1600" u="none" cap="none" strike="noStrike">
                <a:solidFill>
                  <a:srgbClr val="0070C0"/>
                </a:solidFill>
                <a:latin typeface="Times New Roman"/>
                <a:ea typeface="Times New Roman"/>
                <a:cs typeface="Times New Roman"/>
                <a:sym typeface="Times New Roman"/>
              </a:rPr>
              <a:t> </a:t>
            </a:r>
            <a:endParaRPr b="0" i="0" sz="1600" u="none" cap="none" strike="noStrike">
              <a:solidFill>
                <a:srgbClr val="0070C0"/>
              </a:solidFill>
              <a:latin typeface="Times New Roman"/>
              <a:ea typeface="Times New Roman"/>
              <a:cs typeface="Times New Roman"/>
              <a:sym typeface="Times New Roman"/>
            </a:endParaRPr>
          </a:p>
        </p:txBody>
      </p:sp>
      <p:pic>
        <p:nvPicPr>
          <p:cNvPr id="234" name="Google Shape;234;p31"/>
          <p:cNvPicPr preferRelativeResize="0"/>
          <p:nvPr/>
        </p:nvPicPr>
        <p:blipFill rotWithShape="1">
          <a:blip r:embed="rId4">
            <a:alphaModFix/>
          </a:blip>
          <a:srcRect b="0" l="0" r="0" t="0"/>
          <a:stretch/>
        </p:blipFill>
        <p:spPr>
          <a:xfrm>
            <a:off x="302868" y="1455701"/>
            <a:ext cx="6629779" cy="3729251"/>
          </a:xfrm>
          <a:prstGeom prst="rect">
            <a:avLst/>
          </a:prstGeom>
          <a:noFill/>
          <a:ln>
            <a:noFill/>
          </a:ln>
        </p:spPr>
      </p:pic>
      <p:pic>
        <p:nvPicPr>
          <p:cNvPr id="235" name="Google Shape;235;p31"/>
          <p:cNvPicPr preferRelativeResize="0"/>
          <p:nvPr/>
        </p:nvPicPr>
        <p:blipFill rotWithShape="1">
          <a:blip r:embed="rId5">
            <a:alphaModFix/>
          </a:blip>
          <a:srcRect b="0" l="0" r="0" t="0"/>
          <a:stretch/>
        </p:blipFill>
        <p:spPr>
          <a:xfrm>
            <a:off x="5367299" y="2878992"/>
            <a:ext cx="6181970" cy="34773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2"/>
          <p:cNvSpPr txBox="1"/>
          <p:nvPr>
            <p:ph type="title"/>
          </p:nvPr>
        </p:nvSpPr>
        <p:spPr>
          <a:xfrm>
            <a:off x="1049338" y="393700"/>
            <a:ext cx="9144000" cy="850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lv-LV" sz="3800">
                <a:solidFill>
                  <a:schemeClr val="accent1"/>
                </a:solidFill>
                <a:latin typeface="Arial"/>
                <a:ea typeface="Arial"/>
                <a:cs typeface="Arial"/>
                <a:sym typeface="Arial"/>
              </a:rPr>
              <a:t>Mākslīgais intelekts </a:t>
            </a:r>
            <a:r>
              <a:rPr i="1" lang="lv-LV" sz="3800">
                <a:solidFill>
                  <a:schemeClr val="accent1"/>
                </a:solidFill>
                <a:latin typeface="Arial"/>
                <a:ea typeface="Arial"/>
                <a:cs typeface="Arial"/>
                <a:sym typeface="Arial"/>
              </a:rPr>
              <a:t>(Artificial intelligence) </a:t>
            </a:r>
            <a:endParaRPr i="1" sz="3800">
              <a:solidFill>
                <a:schemeClr val="accent1"/>
              </a:solidFill>
              <a:latin typeface="Arial"/>
              <a:ea typeface="Arial"/>
              <a:cs typeface="Arial"/>
              <a:sym typeface="Arial"/>
            </a:endParaRPr>
          </a:p>
        </p:txBody>
      </p:sp>
      <p:sp>
        <p:nvSpPr>
          <p:cNvPr id="241" name="Google Shape;241;p32"/>
          <p:cNvSpPr txBox="1"/>
          <p:nvPr>
            <p:ph idx="1" type="body"/>
          </p:nvPr>
        </p:nvSpPr>
        <p:spPr>
          <a:xfrm>
            <a:off x="1703388" y="1590676"/>
            <a:ext cx="8799600" cy="2087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lv-LV" sz="2400">
                <a:latin typeface="Times New Roman"/>
                <a:ea typeface="Times New Roman"/>
                <a:cs typeface="Times New Roman"/>
                <a:sym typeface="Times New Roman"/>
              </a:rPr>
              <a:t>datorzinātņu un citu zinātņu nozare, kas pēta saprātīgu mašīnu izturēšanos, apmācību un pielāgošanos;</a:t>
            </a:r>
            <a:endParaRPr/>
          </a:p>
          <a:p>
            <a:pPr indent="-342900" lvl="0" marL="457200" rtl="0" algn="l">
              <a:lnSpc>
                <a:spcPct val="90000"/>
              </a:lnSpc>
              <a:spcBef>
                <a:spcPts val="1000"/>
              </a:spcBef>
              <a:spcAft>
                <a:spcPts val="0"/>
              </a:spcAft>
              <a:buClr>
                <a:schemeClr val="dk1"/>
              </a:buClr>
              <a:buSzPts val="1800"/>
              <a:buChar char="•"/>
            </a:pPr>
            <a:r>
              <a:rPr lang="lv-LV" sz="2400">
                <a:latin typeface="Times New Roman"/>
                <a:ea typeface="Times New Roman"/>
                <a:cs typeface="Times New Roman"/>
                <a:sym typeface="Times New Roman"/>
              </a:rPr>
              <a:t>veids, kā iemācīt datoru, datora kontrolētu robotu vai programmatūru domāt līdzīgi, bet ne tādā veidā, kā to dara cilvēki;</a:t>
            </a:r>
            <a:endParaRPr sz="24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chemeClr val="dk1"/>
              </a:buClr>
              <a:buSzPts val="1800"/>
              <a:buChar char="•"/>
            </a:pPr>
            <a:r>
              <a:rPr lang="lv-LV" sz="2400">
                <a:latin typeface="Times New Roman"/>
                <a:ea typeface="Times New Roman"/>
                <a:cs typeface="Times New Roman"/>
                <a:sym typeface="Times New Roman"/>
              </a:rPr>
              <a:t>tehnoloģija, kas imitē cilvēka inteliģenci u.c.</a:t>
            </a:r>
            <a:endParaRPr sz="2400">
              <a:latin typeface="Times New Roman"/>
              <a:ea typeface="Times New Roman"/>
              <a:cs typeface="Times New Roman"/>
              <a:sym typeface="Times New Roman"/>
            </a:endParaRPr>
          </a:p>
        </p:txBody>
      </p:sp>
      <p:pic>
        <p:nvPicPr>
          <p:cNvPr descr="Kā dators sakāva šaha čempionu Gariju Kasparovu - Vēsture - Zinātne - TVNET" id="242" name="Google Shape;242;p32"/>
          <p:cNvPicPr preferRelativeResize="0"/>
          <p:nvPr/>
        </p:nvPicPr>
        <p:blipFill rotWithShape="1">
          <a:blip r:embed="rId3">
            <a:alphaModFix/>
          </a:blip>
          <a:srcRect b="0" l="0" r="0" t="0"/>
          <a:stretch/>
        </p:blipFill>
        <p:spPr>
          <a:xfrm>
            <a:off x="1242859" y="3484564"/>
            <a:ext cx="4216399" cy="2770187"/>
          </a:xfrm>
          <a:prstGeom prst="rect">
            <a:avLst/>
          </a:prstGeom>
          <a:noFill/>
          <a:ln>
            <a:noFill/>
          </a:ln>
        </p:spPr>
      </p:pic>
      <p:sp>
        <p:nvSpPr>
          <p:cNvPr id="243" name="Google Shape;243;p32"/>
          <p:cNvSpPr txBox="1"/>
          <p:nvPr/>
        </p:nvSpPr>
        <p:spPr>
          <a:xfrm>
            <a:off x="6038850" y="4065588"/>
            <a:ext cx="4464000" cy="2322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Arial"/>
              <a:buNone/>
            </a:pPr>
            <a:r>
              <a:rPr b="0" i="0" lang="lv-LV" sz="2000" u="none" cap="none" strike="noStrike">
                <a:solidFill>
                  <a:schemeClr val="dk1"/>
                </a:solidFill>
                <a:latin typeface="Times New Roman"/>
                <a:ea typeface="Times New Roman"/>
                <a:cs typeface="Times New Roman"/>
                <a:sym typeface="Times New Roman"/>
              </a:rPr>
              <a:t>Jēdzienu "mākslīgais intelekts" 1956.g. ieviesa Džons Makartijs, tomēr sabiedrības plašāku atpazīstamību tas ieguva 1997.g.,   kad šaha mašīna Deep Blue uzvarēja pasaules čempionu Gariju Kasparovu. </a:t>
            </a:r>
            <a:endParaRPr b="0" i="0" sz="2000" u="none" cap="none" strike="noStrike">
              <a:solidFill>
                <a:schemeClr val="dk1"/>
              </a:solidFill>
              <a:latin typeface="Times New Roman"/>
              <a:ea typeface="Times New Roman"/>
              <a:cs typeface="Times New Roman"/>
              <a:sym typeface="Times New Roman"/>
            </a:endParaRPr>
          </a:p>
        </p:txBody>
      </p:sp>
      <p:sp>
        <p:nvSpPr>
          <p:cNvPr id="244" name="Google Shape;244;p32"/>
          <p:cNvSpPr/>
          <p:nvPr/>
        </p:nvSpPr>
        <p:spPr>
          <a:xfrm>
            <a:off x="3646489" y="5762626"/>
            <a:ext cx="7019925" cy="3587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lv-LV" sz="1600" u="sng" cap="none" strike="noStrike">
                <a:solidFill>
                  <a:schemeClr val="lt1"/>
                </a:solidFill>
                <a:latin typeface="Times New Roman"/>
                <a:ea typeface="Times New Roman"/>
                <a:cs typeface="Times New Roman"/>
                <a:sym typeface="Times New Roman"/>
                <a:hlinkClick r:id="rId4">
                  <a:extLst>
                    <a:ext uri="{A12FA001-AC4F-418D-AE19-62706E023703}">
                      <ahyp:hlinkClr val="tx"/>
                    </a:ext>
                  </a:extLst>
                </a:hlinkClick>
              </a:rPr>
              <a:t>https://www.tvnet.lv/4538005/ka-dators-sakava-saha-cempionu-gariju-kasparovu</a:t>
            </a:r>
            <a:r>
              <a:rPr b="0" i="0" lang="lv-LV" sz="1600" u="none" cap="none" strike="noStrike">
                <a:solidFill>
                  <a:schemeClr val="lt1"/>
                </a:solidFill>
                <a:latin typeface="Times New Roman"/>
                <a:ea typeface="Times New Roman"/>
                <a:cs typeface="Times New Roman"/>
                <a:sym typeface="Times New Roman"/>
              </a:rPr>
              <a:t> </a:t>
            </a:r>
            <a:endParaRPr b="0" i="0" sz="16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facebook tendences čatboti" id="249" name="Google Shape;249;p33"/>
          <p:cNvPicPr preferRelativeResize="0"/>
          <p:nvPr/>
        </p:nvPicPr>
        <p:blipFill rotWithShape="1">
          <a:blip r:embed="rId3">
            <a:alphaModFix/>
          </a:blip>
          <a:srcRect b="0" l="0" r="0" t="0"/>
          <a:stretch/>
        </p:blipFill>
        <p:spPr>
          <a:xfrm>
            <a:off x="2830513" y="1120775"/>
            <a:ext cx="3898899" cy="2216150"/>
          </a:xfrm>
          <a:prstGeom prst="rect">
            <a:avLst/>
          </a:prstGeom>
          <a:noFill/>
          <a:ln>
            <a:noFill/>
          </a:ln>
        </p:spPr>
      </p:pic>
      <p:pic>
        <p:nvPicPr>
          <p:cNvPr id="250" name="Google Shape;250;p33"/>
          <p:cNvPicPr preferRelativeResize="0"/>
          <p:nvPr/>
        </p:nvPicPr>
        <p:blipFill rotWithShape="1">
          <a:blip r:embed="rId4">
            <a:alphaModFix/>
          </a:blip>
          <a:srcRect b="0" l="0" r="0" t="0"/>
          <a:stretch/>
        </p:blipFill>
        <p:spPr>
          <a:xfrm>
            <a:off x="1631951" y="573088"/>
            <a:ext cx="1198563" cy="2519362"/>
          </a:xfrm>
          <a:prstGeom prst="rect">
            <a:avLst/>
          </a:prstGeom>
          <a:noFill/>
          <a:ln>
            <a:noFill/>
          </a:ln>
        </p:spPr>
      </p:pic>
      <p:pic>
        <p:nvPicPr>
          <p:cNvPr id="251" name="Google Shape;251;p33"/>
          <p:cNvPicPr preferRelativeResize="0"/>
          <p:nvPr/>
        </p:nvPicPr>
        <p:blipFill rotWithShape="1">
          <a:blip r:embed="rId5">
            <a:alphaModFix/>
          </a:blip>
          <a:srcRect b="0" l="0" r="0" t="0"/>
          <a:stretch/>
        </p:blipFill>
        <p:spPr>
          <a:xfrm>
            <a:off x="1800226" y="3492500"/>
            <a:ext cx="1878013" cy="2432050"/>
          </a:xfrm>
          <a:prstGeom prst="rect">
            <a:avLst/>
          </a:prstGeom>
          <a:noFill/>
          <a:ln>
            <a:noFill/>
          </a:ln>
        </p:spPr>
      </p:pic>
      <p:sp>
        <p:nvSpPr>
          <p:cNvPr id="252" name="Google Shape;252;p33"/>
          <p:cNvSpPr txBox="1"/>
          <p:nvPr/>
        </p:nvSpPr>
        <p:spPr>
          <a:xfrm>
            <a:off x="1571626" y="5926139"/>
            <a:ext cx="4213200" cy="631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lv-LV" sz="1800" u="none" cap="none" strike="noStrike">
                <a:solidFill>
                  <a:schemeClr val="dk1"/>
                </a:solidFill>
                <a:latin typeface="Times New Roman"/>
                <a:ea typeface="Times New Roman"/>
                <a:cs typeface="Times New Roman"/>
                <a:sym typeface="Times New Roman"/>
              </a:rPr>
              <a:t>2017. gadā Saūda Arābija piešķīra pilsonību cilvēkveidīgam robotam "Sofija". </a:t>
            </a:r>
            <a:endParaRPr b="0" i="0" sz="1800" u="none" cap="none" strike="noStrike">
              <a:solidFill>
                <a:schemeClr val="dk1"/>
              </a:solidFill>
              <a:latin typeface="Times New Roman"/>
              <a:ea typeface="Times New Roman"/>
              <a:cs typeface="Times New Roman"/>
              <a:sym typeface="Times New Roman"/>
            </a:endParaRPr>
          </a:p>
        </p:txBody>
      </p:sp>
      <p:pic>
        <p:nvPicPr>
          <p:cNvPr descr="https://forbesbaltics.com/upload/media/default/0001/03/thumb_2267_default_big.jpeg" id="253" name="Google Shape;253;p33"/>
          <p:cNvPicPr preferRelativeResize="0"/>
          <p:nvPr/>
        </p:nvPicPr>
        <p:blipFill rotWithShape="1">
          <a:blip r:embed="rId6">
            <a:alphaModFix/>
          </a:blip>
          <a:srcRect b="0" l="0" r="0" t="0"/>
          <a:stretch/>
        </p:blipFill>
        <p:spPr>
          <a:xfrm>
            <a:off x="6981825" y="573088"/>
            <a:ext cx="3633788" cy="2044700"/>
          </a:xfrm>
          <a:prstGeom prst="rect">
            <a:avLst/>
          </a:prstGeom>
          <a:noFill/>
          <a:ln>
            <a:noFill/>
          </a:ln>
        </p:spPr>
      </p:pic>
      <p:sp>
        <p:nvSpPr>
          <p:cNvPr id="254" name="Google Shape;254;p33"/>
          <p:cNvSpPr/>
          <p:nvPr/>
        </p:nvSpPr>
        <p:spPr>
          <a:xfrm>
            <a:off x="2968626" y="469900"/>
            <a:ext cx="3368700" cy="58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none" cap="none" strike="noStrike">
                <a:solidFill>
                  <a:schemeClr val="dk1"/>
                </a:solidFill>
                <a:latin typeface="Times New Roman"/>
                <a:ea typeface="Times New Roman"/>
                <a:cs typeface="Times New Roman"/>
                <a:sym typeface="Times New Roman"/>
              </a:rPr>
              <a:t>Tildes virtuālie asistenti Laura, Gliemezītis (Reizrēķins)  un lācis Teo.</a:t>
            </a:r>
            <a:endParaRPr b="0" i="0" sz="1400" u="none" cap="none" strike="noStrike">
              <a:solidFill>
                <a:srgbClr val="000000"/>
              </a:solidFill>
              <a:latin typeface="Arial"/>
              <a:ea typeface="Arial"/>
              <a:cs typeface="Arial"/>
              <a:sym typeface="Arial"/>
            </a:endParaRPr>
          </a:p>
        </p:txBody>
      </p:sp>
      <p:sp>
        <p:nvSpPr>
          <p:cNvPr id="255" name="Google Shape;255;p33"/>
          <p:cNvSpPr/>
          <p:nvPr/>
        </p:nvSpPr>
        <p:spPr>
          <a:xfrm>
            <a:off x="6729414" y="2571751"/>
            <a:ext cx="3938700" cy="132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lv-LV" sz="1600" u="none" cap="none" strike="noStrike">
                <a:solidFill>
                  <a:srgbClr val="3C3C3C"/>
                </a:solidFill>
                <a:latin typeface="Times New Roman"/>
                <a:ea typeface="Times New Roman"/>
                <a:cs typeface="Times New Roman"/>
                <a:sym typeface="Times New Roman"/>
              </a:rPr>
              <a:t>Robotjurists. </a:t>
            </a:r>
            <a:r>
              <a:rPr b="0" i="0" lang="lv-LV" sz="1600" u="none" cap="none" strike="noStrike">
                <a:solidFill>
                  <a:srgbClr val="3C3C3C"/>
                </a:solidFill>
                <a:latin typeface="Times New Roman"/>
                <a:ea typeface="Times New Roman"/>
                <a:cs typeface="Times New Roman"/>
                <a:sym typeface="Times New Roman"/>
              </a:rPr>
              <a:t>Igaunijas juridisko tehnoloģiju jaunuzņēmumam Hugo.Legal jau ir 15 virtuālie asistenti, kas palīdz cīnīties ar parādu piedzinējiem, pieteikties alimentiem un risina citus jautājumus. </a:t>
            </a:r>
            <a:endParaRPr b="0" i="0" sz="1600" u="none" cap="none" strike="noStrike">
              <a:solidFill>
                <a:schemeClr val="dk1"/>
              </a:solidFill>
              <a:latin typeface="Times New Roman"/>
              <a:ea typeface="Times New Roman"/>
              <a:cs typeface="Times New Roman"/>
              <a:sym typeface="Times New Roman"/>
            </a:endParaRPr>
          </a:p>
        </p:txBody>
      </p:sp>
      <p:pic>
        <p:nvPicPr>
          <p:cNvPr id="256" name="Google Shape;256;p33"/>
          <p:cNvPicPr preferRelativeResize="0"/>
          <p:nvPr/>
        </p:nvPicPr>
        <p:blipFill rotWithShape="1">
          <a:blip r:embed="rId7">
            <a:alphaModFix/>
          </a:blip>
          <a:srcRect b="2" l="2016" r="864" t="0"/>
          <a:stretch/>
        </p:blipFill>
        <p:spPr>
          <a:xfrm>
            <a:off x="7816850" y="4548188"/>
            <a:ext cx="2882899" cy="1973262"/>
          </a:xfrm>
          <a:prstGeom prst="rect">
            <a:avLst/>
          </a:prstGeom>
          <a:noFill/>
          <a:ln>
            <a:noFill/>
          </a:ln>
        </p:spPr>
      </p:pic>
      <p:pic>
        <p:nvPicPr>
          <p:cNvPr id="257" name="Google Shape;257;p33"/>
          <p:cNvPicPr preferRelativeResize="0"/>
          <p:nvPr/>
        </p:nvPicPr>
        <p:blipFill rotWithShape="1">
          <a:blip r:embed="rId8">
            <a:alphaModFix/>
          </a:blip>
          <a:srcRect b="0" l="0" r="0" t="0"/>
          <a:stretch/>
        </p:blipFill>
        <p:spPr>
          <a:xfrm>
            <a:off x="4071939" y="3895726"/>
            <a:ext cx="3436937" cy="1935163"/>
          </a:xfrm>
          <a:prstGeom prst="rect">
            <a:avLst/>
          </a:prstGeom>
          <a:noFill/>
          <a:ln>
            <a:noFill/>
          </a:ln>
        </p:spPr>
      </p:pic>
      <p:pic>
        <p:nvPicPr>
          <p:cNvPr id="258" name="Google Shape;258;p33"/>
          <p:cNvPicPr preferRelativeResize="0"/>
          <p:nvPr/>
        </p:nvPicPr>
        <p:blipFill rotWithShape="1">
          <a:blip r:embed="rId9">
            <a:alphaModFix/>
          </a:blip>
          <a:srcRect b="0" l="0" r="0" t="0"/>
          <a:stretch/>
        </p:blipFill>
        <p:spPr>
          <a:xfrm>
            <a:off x="8364539" y="4198939"/>
            <a:ext cx="1724025" cy="542925"/>
          </a:xfrm>
          <a:prstGeom prst="rect">
            <a:avLst/>
          </a:prstGeom>
          <a:noFill/>
          <a:ln>
            <a:noFill/>
          </a:ln>
        </p:spPr>
      </p:pic>
      <p:pic>
        <p:nvPicPr>
          <p:cNvPr id="259" name="Google Shape;259;p33"/>
          <p:cNvPicPr preferRelativeResize="0"/>
          <p:nvPr/>
        </p:nvPicPr>
        <p:blipFill rotWithShape="1">
          <a:blip r:embed="rId10">
            <a:alphaModFix/>
          </a:blip>
          <a:srcRect b="0" l="0" r="0" t="0"/>
          <a:stretch/>
        </p:blipFill>
        <p:spPr>
          <a:xfrm>
            <a:off x="6097589" y="5313364"/>
            <a:ext cx="1838325" cy="1222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4"/>
          <p:cNvPicPr preferRelativeResize="0"/>
          <p:nvPr/>
        </p:nvPicPr>
        <p:blipFill rotWithShape="1">
          <a:blip r:embed="rId3">
            <a:alphaModFix/>
          </a:blip>
          <a:srcRect b="0" l="0" r="0" t="0"/>
          <a:stretch/>
        </p:blipFill>
        <p:spPr>
          <a:xfrm>
            <a:off x="3935413" y="1412876"/>
            <a:ext cx="3960812" cy="3751263"/>
          </a:xfrm>
          <a:prstGeom prst="rect">
            <a:avLst/>
          </a:prstGeom>
          <a:noFill/>
          <a:ln>
            <a:noFill/>
          </a:ln>
        </p:spPr>
      </p:pic>
      <p:grpSp>
        <p:nvGrpSpPr>
          <p:cNvPr id="265" name="Google Shape;265;p34"/>
          <p:cNvGrpSpPr/>
          <p:nvPr/>
        </p:nvGrpSpPr>
        <p:grpSpPr>
          <a:xfrm>
            <a:off x="2275517" y="49415"/>
            <a:ext cx="7851386" cy="7138953"/>
            <a:chOff x="860037" y="4791"/>
            <a:chExt cx="7851386" cy="7138953"/>
          </a:xfrm>
        </p:grpSpPr>
        <p:sp>
          <p:nvSpPr>
            <p:cNvPr id="266" name="Google Shape;266;p34"/>
            <p:cNvSpPr/>
            <p:nvPr/>
          </p:nvSpPr>
          <p:spPr>
            <a:xfrm>
              <a:off x="3820482" y="4791"/>
              <a:ext cx="1512166" cy="740855"/>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34"/>
            <p:cNvSpPr txBox="1"/>
            <p:nvPr/>
          </p:nvSpPr>
          <p:spPr>
            <a:xfrm>
              <a:off x="3856648" y="40957"/>
              <a:ext cx="1439834" cy="668523"/>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000000"/>
                </a:buClr>
                <a:buSzPts val="3200"/>
                <a:buFont typeface="Arial"/>
                <a:buNone/>
              </a:pPr>
              <a:r>
                <a:rPr b="0" i="0" lang="lv-LV" sz="3200" u="none" cap="none" strike="noStrike">
                  <a:solidFill>
                    <a:schemeClr val="lt1"/>
                  </a:solidFill>
                  <a:latin typeface="Times New Roman"/>
                  <a:ea typeface="Times New Roman"/>
                  <a:cs typeface="Times New Roman"/>
                  <a:sym typeface="Times New Roman"/>
                </a:rPr>
                <a:t>Zintis</a:t>
              </a:r>
              <a:endParaRPr b="0" i="0" sz="3200" u="none" cap="none" strike="noStrike">
                <a:solidFill>
                  <a:schemeClr val="lt1"/>
                </a:solidFill>
                <a:latin typeface="Times New Roman"/>
                <a:ea typeface="Times New Roman"/>
                <a:cs typeface="Times New Roman"/>
                <a:sym typeface="Times New Roman"/>
              </a:endParaRPr>
            </a:p>
          </p:txBody>
        </p:sp>
        <p:sp>
          <p:nvSpPr>
            <p:cNvPr id="268" name="Google Shape;268;p34"/>
            <p:cNvSpPr/>
            <p:nvPr/>
          </p:nvSpPr>
          <p:spPr>
            <a:xfrm>
              <a:off x="1733714" y="375219"/>
              <a:ext cx="5685702" cy="5685702"/>
            </a:xfrm>
            <a:custGeom>
              <a:rect b="b" l="l" r="r" t="t"/>
              <a:pathLst>
                <a:path extrusionOk="0" h="120000" w="120000">
                  <a:moveTo>
                    <a:pt x="76067" y="2191"/>
                  </a:moveTo>
                  <a:lnTo>
                    <a:pt x="76067" y="2191"/>
                  </a:lnTo>
                  <a:cubicBezTo>
                    <a:pt x="79660" y="3190"/>
                    <a:pt x="83153" y="4521"/>
                    <a:pt x="86499" y="6168"/>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34"/>
            <p:cNvSpPr/>
            <p:nvPr/>
          </p:nvSpPr>
          <p:spPr>
            <a:xfrm>
              <a:off x="5530964" y="669892"/>
              <a:ext cx="1745900" cy="740855"/>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34"/>
            <p:cNvSpPr txBox="1"/>
            <p:nvPr/>
          </p:nvSpPr>
          <p:spPr>
            <a:xfrm>
              <a:off x="5567130" y="706058"/>
              <a:ext cx="1673568" cy="668523"/>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000000"/>
                </a:buClr>
                <a:buSzPts val="3200"/>
                <a:buFont typeface="Arial"/>
                <a:buNone/>
              </a:pPr>
              <a:r>
                <a:rPr b="0" i="0" lang="lv-LV" sz="3200" u="none" cap="none" strike="noStrike">
                  <a:solidFill>
                    <a:schemeClr val="lt1"/>
                  </a:solidFill>
                  <a:latin typeface="Times New Roman"/>
                  <a:ea typeface="Times New Roman"/>
                  <a:cs typeface="Times New Roman"/>
                  <a:sym typeface="Times New Roman"/>
                </a:rPr>
                <a:t>Ieva</a:t>
              </a:r>
              <a:endParaRPr b="0" i="0" sz="3200" u="none" cap="none" strike="noStrike">
                <a:solidFill>
                  <a:schemeClr val="lt1"/>
                </a:solidFill>
                <a:latin typeface="Times New Roman"/>
                <a:ea typeface="Times New Roman"/>
                <a:cs typeface="Times New Roman"/>
                <a:sym typeface="Times New Roman"/>
              </a:endParaRPr>
            </a:p>
          </p:txBody>
        </p:sp>
        <p:sp>
          <p:nvSpPr>
            <p:cNvPr id="271" name="Google Shape;271;p34"/>
            <p:cNvSpPr/>
            <p:nvPr/>
          </p:nvSpPr>
          <p:spPr>
            <a:xfrm>
              <a:off x="1733714" y="375219"/>
              <a:ext cx="5685702" cy="5685702"/>
            </a:xfrm>
            <a:custGeom>
              <a:rect b="b" l="l" r="r" t="t"/>
              <a:pathLst>
                <a:path extrusionOk="0" h="120000" w="120000">
                  <a:moveTo>
                    <a:pt x="106458" y="22031"/>
                  </a:moveTo>
                  <a:cubicBezTo>
                    <a:pt x="111187" y="27817"/>
                    <a:pt x="114794" y="34436"/>
                    <a:pt x="117092" y="41547"/>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34"/>
            <p:cNvSpPr/>
            <p:nvPr/>
          </p:nvSpPr>
          <p:spPr>
            <a:xfrm>
              <a:off x="6467476" y="2353986"/>
              <a:ext cx="1817501" cy="740855"/>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34"/>
            <p:cNvSpPr txBox="1"/>
            <p:nvPr/>
          </p:nvSpPr>
          <p:spPr>
            <a:xfrm>
              <a:off x="6503642" y="2390152"/>
              <a:ext cx="1745169" cy="668523"/>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000000"/>
                </a:buClr>
                <a:buSzPts val="3200"/>
                <a:buFont typeface="Arial"/>
                <a:buNone/>
              </a:pPr>
              <a:r>
                <a:rPr b="0" i="0" lang="lv-LV" sz="3200" u="none" cap="none" strike="noStrike">
                  <a:solidFill>
                    <a:schemeClr val="lt1"/>
                  </a:solidFill>
                  <a:latin typeface="Times New Roman"/>
                  <a:ea typeface="Times New Roman"/>
                  <a:cs typeface="Times New Roman"/>
                  <a:sym typeface="Times New Roman"/>
                </a:rPr>
                <a:t>Mona</a:t>
              </a:r>
              <a:endParaRPr b="0" i="0" sz="3200" u="none" cap="none" strike="noStrike">
                <a:solidFill>
                  <a:schemeClr val="lt1"/>
                </a:solidFill>
                <a:latin typeface="Times New Roman"/>
                <a:ea typeface="Times New Roman"/>
                <a:cs typeface="Times New Roman"/>
                <a:sym typeface="Times New Roman"/>
              </a:endParaRPr>
            </a:p>
          </p:txBody>
        </p:sp>
        <p:sp>
          <p:nvSpPr>
            <p:cNvPr id="274" name="Google Shape;274;p34"/>
            <p:cNvSpPr/>
            <p:nvPr/>
          </p:nvSpPr>
          <p:spPr>
            <a:xfrm>
              <a:off x="1733714" y="375219"/>
              <a:ext cx="5685702" cy="5685702"/>
            </a:xfrm>
            <a:custGeom>
              <a:rect b="b" l="l" r="r" t="t"/>
              <a:pathLst>
                <a:path extrusionOk="0" h="120000" w="120000">
                  <a:moveTo>
                    <a:pt x="119954" y="57650"/>
                  </a:moveTo>
                  <a:cubicBezTo>
                    <a:pt x="120279" y="65947"/>
                    <a:pt x="118879" y="74220"/>
                    <a:pt x="115842" y="81948"/>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34"/>
            <p:cNvSpPr/>
            <p:nvPr/>
          </p:nvSpPr>
          <p:spPr>
            <a:xfrm>
              <a:off x="5940188" y="4269068"/>
              <a:ext cx="2196716" cy="740855"/>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34"/>
            <p:cNvSpPr txBox="1"/>
            <p:nvPr/>
          </p:nvSpPr>
          <p:spPr>
            <a:xfrm>
              <a:off x="5976354" y="4305234"/>
              <a:ext cx="2124384" cy="668523"/>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000000"/>
                </a:buClr>
                <a:buSzPts val="3200"/>
                <a:buFont typeface="Arial"/>
                <a:buNone/>
              </a:pPr>
              <a:r>
                <a:rPr b="0" i="0" lang="lv-LV" sz="3200" u="none" cap="none" strike="noStrike">
                  <a:solidFill>
                    <a:schemeClr val="lt1"/>
                  </a:solidFill>
                  <a:latin typeface="Times New Roman"/>
                  <a:ea typeface="Times New Roman"/>
                  <a:cs typeface="Times New Roman"/>
                  <a:sym typeface="Times New Roman"/>
                </a:rPr>
                <a:t>Ēriks</a:t>
              </a:r>
              <a:endParaRPr b="0" i="0" sz="3200" u="none" cap="none" strike="noStrike">
                <a:solidFill>
                  <a:schemeClr val="lt1"/>
                </a:solidFill>
                <a:latin typeface="Times New Roman"/>
                <a:ea typeface="Times New Roman"/>
                <a:cs typeface="Times New Roman"/>
                <a:sym typeface="Times New Roman"/>
              </a:endParaRPr>
            </a:p>
          </p:txBody>
        </p:sp>
        <p:sp>
          <p:nvSpPr>
            <p:cNvPr id="277" name="Google Shape;277;p34"/>
            <p:cNvSpPr/>
            <p:nvPr/>
          </p:nvSpPr>
          <p:spPr>
            <a:xfrm>
              <a:off x="1187750" y="1458042"/>
              <a:ext cx="5685702" cy="5685702"/>
            </a:xfrm>
            <a:custGeom>
              <a:rect b="b" l="l" r="r" t="t"/>
              <a:pathLst>
                <a:path extrusionOk="0" h="120000" w="120000">
                  <a:moveTo>
                    <a:pt x="118078" y="75065"/>
                  </a:moveTo>
                  <a:lnTo>
                    <a:pt x="118078" y="75065"/>
                  </a:lnTo>
                  <a:cubicBezTo>
                    <a:pt x="117227" y="78345"/>
                    <a:pt x="116100" y="81546"/>
                    <a:pt x="114709" y="84636"/>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4"/>
            <p:cNvSpPr/>
            <p:nvPr/>
          </p:nvSpPr>
          <p:spPr>
            <a:xfrm>
              <a:off x="5040566" y="5472620"/>
              <a:ext cx="2151718" cy="740855"/>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34"/>
            <p:cNvSpPr txBox="1"/>
            <p:nvPr/>
          </p:nvSpPr>
          <p:spPr>
            <a:xfrm>
              <a:off x="5076732" y="5508786"/>
              <a:ext cx="2079386" cy="668523"/>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000000"/>
                </a:buClr>
                <a:buSzPts val="3200"/>
                <a:buFont typeface="Arial"/>
                <a:buNone/>
              </a:pPr>
              <a:r>
                <a:rPr b="0" i="0" lang="lv-LV" sz="3200" u="none" cap="none" strike="noStrike">
                  <a:solidFill>
                    <a:schemeClr val="lt1"/>
                  </a:solidFill>
                  <a:latin typeface="Times New Roman"/>
                  <a:ea typeface="Times New Roman"/>
                  <a:cs typeface="Times New Roman"/>
                  <a:sym typeface="Times New Roman"/>
                </a:rPr>
                <a:t>Vendis</a:t>
              </a:r>
              <a:endParaRPr b="0" i="0" sz="3200" u="none" cap="none" strike="noStrike">
                <a:solidFill>
                  <a:schemeClr val="lt1"/>
                </a:solidFill>
                <a:latin typeface="Times New Roman"/>
                <a:ea typeface="Times New Roman"/>
                <a:cs typeface="Times New Roman"/>
                <a:sym typeface="Times New Roman"/>
              </a:endParaRPr>
            </a:p>
          </p:txBody>
        </p:sp>
        <p:sp>
          <p:nvSpPr>
            <p:cNvPr id="280" name="Google Shape;280;p34"/>
            <p:cNvSpPr/>
            <p:nvPr/>
          </p:nvSpPr>
          <p:spPr>
            <a:xfrm>
              <a:off x="3025721" y="629645"/>
              <a:ext cx="5685702" cy="5685702"/>
            </a:xfrm>
            <a:custGeom>
              <a:rect b="b" l="l" r="r" t="t"/>
              <a:pathLst>
                <a:path extrusionOk="0" h="120000" w="120000">
                  <a:moveTo>
                    <a:pt x="43990" y="117824"/>
                  </a:moveTo>
                  <a:lnTo>
                    <a:pt x="43990" y="117824"/>
                  </a:lnTo>
                  <a:cubicBezTo>
                    <a:pt x="40973" y="116989"/>
                    <a:pt x="38026" y="115918"/>
                    <a:pt x="35176" y="114623"/>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4"/>
            <p:cNvSpPr/>
            <p:nvPr/>
          </p:nvSpPr>
          <p:spPr>
            <a:xfrm>
              <a:off x="2520278" y="5519049"/>
              <a:ext cx="2167948" cy="740855"/>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4"/>
            <p:cNvSpPr txBox="1"/>
            <p:nvPr/>
          </p:nvSpPr>
          <p:spPr>
            <a:xfrm>
              <a:off x="2556444" y="5555215"/>
              <a:ext cx="2095616" cy="668523"/>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000000"/>
                </a:buClr>
                <a:buSzPts val="3200"/>
                <a:buFont typeface="Arial"/>
                <a:buNone/>
              </a:pPr>
              <a:r>
                <a:rPr b="0" i="0" lang="lv-LV" sz="3200" u="none" cap="none" strike="noStrike">
                  <a:solidFill>
                    <a:schemeClr val="lt1"/>
                  </a:solidFill>
                  <a:latin typeface="Times New Roman"/>
                  <a:ea typeface="Times New Roman"/>
                  <a:cs typeface="Times New Roman"/>
                  <a:sym typeface="Times New Roman"/>
                </a:rPr>
                <a:t>Signe</a:t>
              </a:r>
              <a:endParaRPr b="0" i="0" sz="3200" u="none" cap="none" strike="noStrike">
                <a:solidFill>
                  <a:schemeClr val="lt1"/>
                </a:solidFill>
                <a:latin typeface="Times New Roman"/>
                <a:ea typeface="Times New Roman"/>
                <a:cs typeface="Times New Roman"/>
                <a:sym typeface="Times New Roman"/>
              </a:endParaRPr>
            </a:p>
          </p:txBody>
        </p:sp>
        <p:sp>
          <p:nvSpPr>
            <p:cNvPr id="283" name="Google Shape;283;p34"/>
            <p:cNvSpPr/>
            <p:nvPr/>
          </p:nvSpPr>
          <p:spPr>
            <a:xfrm>
              <a:off x="1733714" y="375219"/>
              <a:ext cx="5685702" cy="5685702"/>
            </a:xfrm>
            <a:custGeom>
              <a:rect b="b" l="l" r="r" t="t"/>
              <a:pathLst>
                <a:path extrusionOk="0" h="120000" w="120000">
                  <a:moveTo>
                    <a:pt x="24637" y="108472"/>
                  </a:moveTo>
                  <a:lnTo>
                    <a:pt x="24637" y="108472"/>
                  </a:lnTo>
                  <a:cubicBezTo>
                    <a:pt x="20496" y="105451"/>
                    <a:pt x="16759" y="101911"/>
                    <a:pt x="13517" y="97940"/>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34"/>
            <p:cNvSpPr/>
            <p:nvPr/>
          </p:nvSpPr>
          <p:spPr>
            <a:xfrm>
              <a:off x="1204830" y="4269068"/>
              <a:ext cx="1819507" cy="740855"/>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34"/>
            <p:cNvSpPr txBox="1"/>
            <p:nvPr/>
          </p:nvSpPr>
          <p:spPr>
            <a:xfrm>
              <a:off x="1240996" y="4305234"/>
              <a:ext cx="1747175" cy="668523"/>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000000"/>
                </a:buClr>
                <a:buSzPts val="3200"/>
                <a:buFont typeface="Arial"/>
                <a:buNone/>
              </a:pPr>
              <a:r>
                <a:rPr b="0" i="0" lang="lv-LV" sz="3200" u="none" cap="none" strike="noStrike">
                  <a:solidFill>
                    <a:schemeClr val="lt1"/>
                  </a:solidFill>
                  <a:latin typeface="Times New Roman"/>
                  <a:ea typeface="Times New Roman"/>
                  <a:cs typeface="Times New Roman"/>
                  <a:sym typeface="Times New Roman"/>
                </a:rPr>
                <a:t>Toms</a:t>
              </a:r>
              <a:endParaRPr b="0" i="0" sz="3200" u="none" cap="none" strike="noStrike">
                <a:solidFill>
                  <a:schemeClr val="lt1"/>
                </a:solidFill>
                <a:latin typeface="Times New Roman"/>
                <a:ea typeface="Times New Roman"/>
                <a:cs typeface="Times New Roman"/>
                <a:sym typeface="Times New Roman"/>
              </a:endParaRPr>
            </a:p>
          </p:txBody>
        </p:sp>
        <p:sp>
          <p:nvSpPr>
            <p:cNvPr id="286" name="Google Shape;286;p34"/>
            <p:cNvSpPr/>
            <p:nvPr/>
          </p:nvSpPr>
          <p:spPr>
            <a:xfrm>
              <a:off x="1733714" y="375219"/>
              <a:ext cx="5685702" cy="5685702"/>
            </a:xfrm>
            <a:custGeom>
              <a:rect b="b" l="l" r="r" t="t"/>
              <a:pathLst>
                <a:path extrusionOk="0" h="120000" w="120000">
                  <a:moveTo>
                    <a:pt x="4158" y="81948"/>
                  </a:moveTo>
                  <a:lnTo>
                    <a:pt x="4158" y="81948"/>
                  </a:lnTo>
                  <a:cubicBezTo>
                    <a:pt x="1121" y="74221"/>
                    <a:pt x="-280" y="65947"/>
                    <a:pt x="46" y="57650"/>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34"/>
            <p:cNvSpPr/>
            <p:nvPr/>
          </p:nvSpPr>
          <p:spPr>
            <a:xfrm>
              <a:off x="860037" y="2353986"/>
              <a:ext cx="1833731" cy="740855"/>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4"/>
            <p:cNvSpPr txBox="1"/>
            <p:nvPr/>
          </p:nvSpPr>
          <p:spPr>
            <a:xfrm>
              <a:off x="896203" y="2390152"/>
              <a:ext cx="1761399" cy="668523"/>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000000"/>
                </a:buClr>
                <a:buSzPts val="3200"/>
                <a:buFont typeface="Arial"/>
                <a:buNone/>
              </a:pPr>
              <a:r>
                <a:rPr b="0" i="0" lang="lv-LV" sz="3200" u="none" cap="none" strike="noStrike">
                  <a:solidFill>
                    <a:schemeClr val="lt1"/>
                  </a:solidFill>
                  <a:latin typeface="Times New Roman"/>
                  <a:ea typeface="Times New Roman"/>
                  <a:cs typeface="Times New Roman"/>
                  <a:sym typeface="Times New Roman"/>
                </a:rPr>
                <a:t>Justs</a:t>
              </a:r>
              <a:endParaRPr b="0" i="0" sz="3200" u="none" cap="none" strike="noStrike">
                <a:solidFill>
                  <a:schemeClr val="lt1"/>
                </a:solidFill>
                <a:latin typeface="Times New Roman"/>
                <a:ea typeface="Times New Roman"/>
                <a:cs typeface="Times New Roman"/>
                <a:sym typeface="Times New Roman"/>
              </a:endParaRPr>
            </a:p>
          </p:txBody>
        </p:sp>
        <p:sp>
          <p:nvSpPr>
            <p:cNvPr id="289" name="Google Shape;289;p34"/>
            <p:cNvSpPr/>
            <p:nvPr/>
          </p:nvSpPr>
          <p:spPr>
            <a:xfrm>
              <a:off x="1733714" y="375219"/>
              <a:ext cx="5685702" cy="5685702"/>
            </a:xfrm>
            <a:custGeom>
              <a:rect b="b" l="l" r="r" t="t"/>
              <a:pathLst>
                <a:path extrusionOk="0" h="120000" w="120000">
                  <a:moveTo>
                    <a:pt x="2908" y="41547"/>
                  </a:moveTo>
                  <a:lnTo>
                    <a:pt x="2908" y="41547"/>
                  </a:lnTo>
                  <a:cubicBezTo>
                    <a:pt x="5206" y="34436"/>
                    <a:pt x="8813" y="27817"/>
                    <a:pt x="13542" y="22031"/>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4"/>
            <p:cNvSpPr/>
            <p:nvPr/>
          </p:nvSpPr>
          <p:spPr>
            <a:xfrm>
              <a:off x="1757666" y="669892"/>
              <a:ext cx="1983099" cy="740855"/>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4"/>
            <p:cNvSpPr txBox="1"/>
            <p:nvPr/>
          </p:nvSpPr>
          <p:spPr>
            <a:xfrm>
              <a:off x="1793832" y="706058"/>
              <a:ext cx="1910767" cy="668523"/>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000000"/>
                </a:buClr>
                <a:buSzPts val="3200"/>
                <a:buFont typeface="Arial"/>
                <a:buNone/>
              </a:pPr>
              <a:r>
                <a:rPr b="0" i="0" lang="lv-LV" sz="3200" u="none" cap="none" strike="noStrike">
                  <a:solidFill>
                    <a:schemeClr val="lt1"/>
                  </a:solidFill>
                  <a:latin typeface="Times New Roman"/>
                  <a:ea typeface="Times New Roman"/>
                  <a:cs typeface="Times New Roman"/>
                  <a:sym typeface="Times New Roman"/>
                </a:rPr>
                <a:t>Una</a:t>
              </a:r>
              <a:endParaRPr b="0" i="0" sz="3200" u="none" cap="none" strike="noStrike">
                <a:solidFill>
                  <a:schemeClr val="lt1"/>
                </a:solidFill>
                <a:latin typeface="Times New Roman"/>
                <a:ea typeface="Times New Roman"/>
                <a:cs typeface="Times New Roman"/>
                <a:sym typeface="Times New Roman"/>
              </a:endParaRPr>
            </a:p>
          </p:txBody>
        </p:sp>
        <p:sp>
          <p:nvSpPr>
            <p:cNvPr id="292" name="Google Shape;292;p34"/>
            <p:cNvSpPr/>
            <p:nvPr/>
          </p:nvSpPr>
          <p:spPr>
            <a:xfrm>
              <a:off x="1733714" y="375219"/>
              <a:ext cx="5685702" cy="5685702"/>
            </a:xfrm>
            <a:custGeom>
              <a:rect b="b" l="l" r="r" t="t"/>
              <a:pathLst>
                <a:path extrusionOk="0" h="120000" w="120000">
                  <a:moveTo>
                    <a:pt x="33501" y="6169"/>
                  </a:moveTo>
                  <a:lnTo>
                    <a:pt x="33501" y="6169"/>
                  </a:lnTo>
                  <a:cubicBezTo>
                    <a:pt x="36847" y="4522"/>
                    <a:pt x="40339" y="3190"/>
                    <a:pt x="43933" y="2192"/>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3" name="Google Shape;293;p34"/>
          <p:cNvSpPr/>
          <p:nvPr/>
        </p:nvSpPr>
        <p:spPr>
          <a:xfrm>
            <a:off x="8951145" y="6156325"/>
            <a:ext cx="3032125"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lv-LV" sz="20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https://va.hugo.lv/directory</a:t>
            </a:r>
            <a:r>
              <a:rPr b="0" i="0" lang="lv-LV" sz="2000" u="none" cap="none" strike="noStrike">
                <a:solidFill>
                  <a:srgbClr val="0070C0"/>
                </a:solidFill>
                <a:latin typeface="Times New Roman"/>
                <a:ea typeface="Times New Roman"/>
                <a:cs typeface="Times New Roman"/>
                <a:sym typeface="Times New Roman"/>
              </a:rPr>
              <a:t> </a:t>
            </a:r>
            <a:endParaRPr b="0" i="0" sz="2000" u="none" cap="none" strike="noStrike">
              <a:solidFill>
                <a:srgbClr val="0070C0"/>
              </a:solidFill>
              <a:latin typeface="Times New Roman"/>
              <a:ea typeface="Times New Roman"/>
              <a:cs typeface="Times New Roman"/>
              <a:sym typeface="Times New Roman"/>
            </a:endParaRPr>
          </a:p>
        </p:txBody>
      </p:sp>
      <p:sp>
        <p:nvSpPr>
          <p:cNvPr id="294" name="Google Shape;294;p34"/>
          <p:cNvSpPr txBox="1"/>
          <p:nvPr/>
        </p:nvSpPr>
        <p:spPr>
          <a:xfrm>
            <a:off x="490233" y="812711"/>
            <a:ext cx="21852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i="0" lang="lv-LV" sz="3600" u="none" cap="none" strike="noStrike">
                <a:solidFill>
                  <a:schemeClr val="accent1"/>
                </a:solidFill>
              </a:rPr>
              <a:t>Virtuālie </a:t>
            </a:r>
            <a:endParaRPr i="0" sz="1400" u="none" cap="none" strike="noStrike">
              <a:solidFill>
                <a:schemeClr val="accent1"/>
              </a:solidFill>
            </a:endParaRPr>
          </a:p>
          <a:p>
            <a:pPr indent="0" lvl="0" marL="0" marR="0" rtl="0" algn="l">
              <a:lnSpc>
                <a:spcPct val="100000"/>
              </a:lnSpc>
              <a:spcBef>
                <a:spcPts val="0"/>
              </a:spcBef>
              <a:spcAft>
                <a:spcPts val="0"/>
              </a:spcAft>
              <a:buClr>
                <a:srgbClr val="000000"/>
              </a:buClr>
              <a:buSzPts val="3600"/>
              <a:buFont typeface="Arial"/>
              <a:buNone/>
            </a:pPr>
            <a:r>
              <a:rPr i="0" lang="lv-LV" sz="3600" u="none" cap="none" strike="noStrike">
                <a:solidFill>
                  <a:schemeClr val="accent1"/>
                </a:solidFill>
              </a:rPr>
              <a:t>asistenti </a:t>
            </a:r>
            <a:endParaRPr i="0" sz="3600" u="none" cap="none" strike="noStrike">
              <a:solidFill>
                <a:schemeClr val="accen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Graphical user interface, text, website&#10;&#10;Description automatically generated" id="299" name="Google Shape;299;p35"/>
          <p:cNvPicPr preferRelativeResize="0"/>
          <p:nvPr/>
        </p:nvPicPr>
        <p:blipFill rotWithShape="1">
          <a:blip r:embed="rId3">
            <a:alphaModFix/>
          </a:blip>
          <a:srcRect b="0" l="0" r="0" t="0"/>
          <a:stretch/>
        </p:blipFill>
        <p:spPr>
          <a:xfrm>
            <a:off x="639096" y="412955"/>
            <a:ext cx="9144000" cy="5256213"/>
          </a:xfrm>
          <a:prstGeom prst="rect">
            <a:avLst/>
          </a:prstGeom>
          <a:noFill/>
          <a:ln>
            <a:noFill/>
          </a:ln>
        </p:spPr>
      </p:pic>
      <p:sp>
        <p:nvSpPr>
          <p:cNvPr id="300" name="Google Shape;300;p35"/>
          <p:cNvSpPr txBox="1"/>
          <p:nvPr/>
        </p:nvSpPr>
        <p:spPr>
          <a:xfrm>
            <a:off x="6959600" y="1604757"/>
            <a:ext cx="2305050"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lv-LV" sz="18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https://www.startit.lv/</a:t>
            </a:r>
            <a:r>
              <a:rPr b="0" i="0" lang="lv-LV" sz="1800" u="none" cap="none" strike="noStrike">
                <a:solidFill>
                  <a:schemeClr val="dk1"/>
                </a:solidFill>
                <a:latin typeface="Times New Roman"/>
                <a:ea typeface="Times New Roman"/>
                <a:cs typeface="Times New Roman"/>
                <a:sym typeface="Times New Roman"/>
              </a:rPr>
              <a:t> </a:t>
            </a:r>
            <a:endParaRPr b="0" i="0" sz="1800" u="none" cap="none" strike="noStrike">
              <a:solidFill>
                <a:schemeClr val="dk1"/>
              </a:solidFill>
              <a:latin typeface="Times New Roman"/>
              <a:ea typeface="Times New Roman"/>
              <a:cs typeface="Times New Roman"/>
              <a:sym typeface="Times New Roman"/>
            </a:endParaRPr>
          </a:p>
        </p:txBody>
      </p:sp>
      <p:sp>
        <p:nvSpPr>
          <p:cNvPr id="301" name="Google Shape;301;p35"/>
          <p:cNvSpPr/>
          <p:nvPr/>
        </p:nvSpPr>
        <p:spPr>
          <a:xfrm>
            <a:off x="6959600" y="4221163"/>
            <a:ext cx="3024188" cy="103505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aphical user interface, website&#10;&#10;Description automatically generated" id="302" name="Google Shape;302;p35"/>
          <p:cNvPicPr preferRelativeResize="0"/>
          <p:nvPr/>
        </p:nvPicPr>
        <p:blipFill rotWithShape="1">
          <a:blip r:embed="rId5">
            <a:alphaModFix/>
          </a:blip>
          <a:srcRect b="0" l="0" r="0" t="0"/>
          <a:stretch/>
        </p:blipFill>
        <p:spPr>
          <a:xfrm>
            <a:off x="5211096" y="2137083"/>
            <a:ext cx="6950075" cy="46561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
          <p:cNvSpPr txBox="1"/>
          <p:nvPr>
            <p:ph type="ctrTitle"/>
          </p:nvPr>
        </p:nvSpPr>
        <p:spPr>
          <a:xfrm>
            <a:off x="694266" y="1453952"/>
            <a:ext cx="10803466" cy="197504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11111"/>
              <a:buFont typeface="Calibri"/>
              <a:buNone/>
            </a:pPr>
            <a:r>
              <a:rPr lang="lv-LV" sz="3500"/>
              <a:t>Studiju kursa</a:t>
            </a:r>
            <a:br>
              <a:rPr lang="lv-LV" sz="3500"/>
            </a:br>
            <a:r>
              <a:rPr b="1" lang="lv-LV" sz="3500"/>
              <a:t>«Digitālais mārketings»</a:t>
            </a:r>
            <a:br>
              <a:rPr b="1" lang="lv-LV" sz="3500"/>
            </a:br>
            <a:r>
              <a:rPr lang="lv-LV" sz="3500"/>
              <a:t>lekciju materiāli</a:t>
            </a:r>
            <a:br>
              <a:rPr lang="lv-LV" sz="3500"/>
            </a:br>
            <a:br>
              <a:rPr lang="lv-LV" sz="3500"/>
            </a:br>
            <a:r>
              <a:rPr lang="lv-LV" sz="3500">
                <a:solidFill>
                  <a:schemeClr val="dk1"/>
                </a:solidFill>
              </a:rPr>
              <a:t>Tēma: </a:t>
            </a:r>
            <a:r>
              <a:rPr b="1" lang="lv-LV" sz="3500">
                <a:solidFill>
                  <a:srgbClr val="0070C0"/>
                </a:solidFill>
              </a:rPr>
              <a:t>Digitālās vides īpatnības </a:t>
            </a:r>
            <a:endParaRPr b="1">
              <a:solidFill>
                <a:srgbClr val="0070C0"/>
              </a:solidFill>
            </a:endParaRPr>
          </a:p>
        </p:txBody>
      </p:sp>
      <p:sp>
        <p:nvSpPr>
          <p:cNvPr id="117" name="Google Shape;117;p1"/>
          <p:cNvSpPr/>
          <p:nvPr/>
        </p:nvSpPr>
        <p:spPr>
          <a:xfrm>
            <a:off x="8116376" y="3947875"/>
            <a:ext cx="3597256"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Autors: lektore </a:t>
            </a:r>
            <a:r>
              <a:rPr b="1" i="0" lang="lv-LV" sz="1800" u="none" cap="none" strike="noStrike">
                <a:solidFill>
                  <a:schemeClr val="dk1"/>
                </a:solidFill>
                <a:latin typeface="Calibri"/>
                <a:ea typeface="Calibri"/>
                <a:cs typeface="Calibri"/>
                <a:sym typeface="Calibri"/>
              </a:rPr>
              <a:t>Daina Znotiņa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6"/>
          <p:cNvPicPr preferRelativeResize="0"/>
          <p:nvPr/>
        </p:nvPicPr>
        <p:blipFill rotWithShape="1">
          <a:blip r:embed="rId3">
            <a:alphaModFix/>
          </a:blip>
          <a:srcRect b="0" l="0" r="0" t="0"/>
          <a:stretch/>
        </p:blipFill>
        <p:spPr>
          <a:xfrm>
            <a:off x="819014" y="1541913"/>
            <a:ext cx="6664325" cy="2741612"/>
          </a:xfrm>
          <a:prstGeom prst="rect">
            <a:avLst/>
          </a:prstGeom>
          <a:noFill/>
          <a:ln>
            <a:noFill/>
          </a:ln>
        </p:spPr>
      </p:pic>
      <p:sp>
        <p:nvSpPr>
          <p:cNvPr id="308" name="Google Shape;308;p36"/>
          <p:cNvSpPr txBox="1"/>
          <p:nvPr/>
        </p:nvSpPr>
        <p:spPr>
          <a:xfrm>
            <a:off x="1044469" y="4545600"/>
            <a:ext cx="41640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https://www.arcweb.com/blog/what-digitization-digitalization-digital-transformation</a:t>
            </a:r>
            <a:r>
              <a:rPr b="0" i="0" lang="lv-LV" sz="1800" u="none" cap="none" strike="noStrike">
                <a:solidFill>
                  <a:srgbClr val="0070C0"/>
                </a:solidFill>
                <a:latin typeface="Times New Roman"/>
                <a:ea typeface="Times New Roman"/>
                <a:cs typeface="Times New Roman"/>
                <a:sym typeface="Times New Roman"/>
              </a:rPr>
              <a:t> </a:t>
            </a:r>
            <a:endParaRPr b="0" i="0" sz="1800" u="none" cap="none" strike="noStrike">
              <a:solidFill>
                <a:srgbClr val="0070C0"/>
              </a:solidFill>
              <a:latin typeface="Times New Roman"/>
              <a:ea typeface="Times New Roman"/>
              <a:cs typeface="Times New Roman"/>
              <a:sym typeface="Times New Roman"/>
            </a:endParaRPr>
          </a:p>
        </p:txBody>
      </p:sp>
      <p:pic>
        <p:nvPicPr>
          <p:cNvPr descr="Diagram, application&#10;&#10;Description automatically generated" id="309" name="Google Shape;309;p36"/>
          <p:cNvPicPr preferRelativeResize="0"/>
          <p:nvPr/>
        </p:nvPicPr>
        <p:blipFill rotWithShape="1">
          <a:blip r:embed="rId5">
            <a:alphaModFix/>
          </a:blip>
          <a:srcRect b="0" l="0" r="0" t="0"/>
          <a:stretch/>
        </p:blipFill>
        <p:spPr>
          <a:xfrm>
            <a:off x="6184490" y="4025902"/>
            <a:ext cx="5594556" cy="2872031"/>
          </a:xfrm>
          <a:prstGeom prst="rect">
            <a:avLst/>
          </a:prstGeom>
          <a:noFill/>
          <a:ln>
            <a:noFill/>
          </a:ln>
        </p:spPr>
      </p:pic>
      <p:sp>
        <p:nvSpPr>
          <p:cNvPr id="310" name="Google Shape;310;p36"/>
          <p:cNvSpPr txBox="1"/>
          <p:nvPr/>
        </p:nvSpPr>
        <p:spPr>
          <a:xfrm>
            <a:off x="1673244" y="5719375"/>
            <a:ext cx="4164000" cy="877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lv-LV" sz="1700" u="sng" cap="none" strike="noStrike">
                <a:solidFill>
                  <a:srgbClr val="0070C0"/>
                </a:solidFill>
                <a:latin typeface="Times New Roman"/>
                <a:ea typeface="Times New Roman"/>
                <a:cs typeface="Times New Roman"/>
                <a:sym typeface="Times New Roman"/>
                <a:hlinkClick r:id="rId6">
                  <a:extLst>
                    <a:ext uri="{A12FA001-AC4F-418D-AE19-62706E023703}">
                      <ahyp:hlinkClr val="tx"/>
                    </a:ext>
                  </a:extLst>
                </a:hlinkClick>
              </a:rPr>
              <a:t>https://www.linkedin.com/pulse/digitization-digitalization-digital-transformation-waseem-al-qawasmi</a:t>
            </a:r>
            <a:r>
              <a:rPr b="0" i="0" lang="lv-LV" sz="1700" u="none" cap="none" strike="noStrike">
                <a:solidFill>
                  <a:srgbClr val="0070C0"/>
                </a:solidFill>
                <a:latin typeface="Times New Roman"/>
                <a:ea typeface="Times New Roman"/>
                <a:cs typeface="Times New Roman"/>
                <a:sym typeface="Times New Roman"/>
              </a:rPr>
              <a:t> </a:t>
            </a:r>
            <a:endParaRPr b="0" i="0" sz="1700" u="none" cap="none" strike="noStrike">
              <a:solidFill>
                <a:srgbClr val="0070C0"/>
              </a:solidFill>
              <a:latin typeface="Times New Roman"/>
              <a:ea typeface="Times New Roman"/>
              <a:cs typeface="Times New Roman"/>
              <a:sym typeface="Times New Roman"/>
            </a:endParaRPr>
          </a:p>
        </p:txBody>
      </p:sp>
      <p:sp>
        <p:nvSpPr>
          <p:cNvPr id="311" name="Google Shape;311;p36"/>
          <p:cNvSpPr/>
          <p:nvPr/>
        </p:nvSpPr>
        <p:spPr>
          <a:xfrm>
            <a:off x="1265225" y="440225"/>
            <a:ext cx="99387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i="0" lang="lv-LV" sz="4000" u="none" cap="none" strike="noStrike">
                <a:solidFill>
                  <a:schemeClr val="accent1"/>
                </a:solidFill>
              </a:rPr>
              <a:t>Digitalizācija un digitālā transformācija</a:t>
            </a:r>
            <a:endParaRPr i="0" sz="4000" u="none" cap="none" strike="noStrike">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7"/>
          <p:cNvPicPr preferRelativeResize="0"/>
          <p:nvPr/>
        </p:nvPicPr>
        <p:blipFill rotWithShape="1">
          <a:blip r:embed="rId3">
            <a:alphaModFix/>
          </a:blip>
          <a:srcRect b="0" l="0" r="0" t="0"/>
          <a:stretch/>
        </p:blipFill>
        <p:spPr>
          <a:xfrm>
            <a:off x="1647826" y="187325"/>
            <a:ext cx="8969375" cy="3282950"/>
          </a:xfrm>
          <a:prstGeom prst="rect">
            <a:avLst/>
          </a:prstGeom>
          <a:noFill/>
          <a:ln>
            <a:noFill/>
          </a:ln>
        </p:spPr>
      </p:pic>
      <p:sp>
        <p:nvSpPr>
          <p:cNvPr id="317" name="Google Shape;317;p37"/>
          <p:cNvSpPr/>
          <p:nvPr/>
        </p:nvSpPr>
        <p:spPr>
          <a:xfrm>
            <a:off x="1313067" y="5589488"/>
            <a:ext cx="9565865" cy="35580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600"/>
              <a:buFont typeface="Arial"/>
              <a:buNone/>
            </a:pPr>
            <a:r>
              <a:rPr b="0" i="0" lang="lv-LV" sz="1600" u="sng" cap="none" strike="noStrike">
                <a:solidFill>
                  <a:srgbClr val="0563C1"/>
                </a:solidFill>
                <a:latin typeface="Times New Roman"/>
                <a:ea typeface="Times New Roman"/>
                <a:cs typeface="Times New Roman"/>
                <a:sym typeface="Times New Roman"/>
                <a:hlinkClick r:id="rId4">
                  <a:extLst>
                    <a:ext uri="{A12FA001-AC4F-418D-AE19-62706E023703}">
                      <ahyp:hlinkClr val="tx"/>
                    </a:ext>
                  </a:extLst>
                </a:hlinkClick>
              </a:rPr>
              <a:t>https://www.coresystems.net/blog/difference-between-digitization-digitalization-and-digital-transformation</a:t>
            </a:r>
            <a:r>
              <a:rPr b="0" i="0" lang="lv-LV" sz="1600" u="none" cap="none" strike="noStrike">
                <a:solidFill>
                  <a:srgbClr val="000000"/>
                </a:solidFill>
                <a:latin typeface="Times New Roman"/>
                <a:ea typeface="Times New Roman"/>
                <a:cs typeface="Times New Roman"/>
                <a:sym typeface="Times New Roman"/>
              </a:rPr>
              <a:t> </a:t>
            </a:r>
            <a:endParaRPr b="0" i="0" sz="1600" u="none" cap="none" strike="noStrike">
              <a:solidFill>
                <a:srgbClr val="000000"/>
              </a:solidFill>
              <a:latin typeface="Calibri"/>
              <a:ea typeface="Calibri"/>
              <a:cs typeface="Calibri"/>
              <a:sym typeface="Calibri"/>
            </a:endParaRPr>
          </a:p>
        </p:txBody>
      </p:sp>
      <p:sp>
        <p:nvSpPr>
          <p:cNvPr id="318" name="Google Shape;318;p37"/>
          <p:cNvSpPr/>
          <p:nvPr/>
        </p:nvSpPr>
        <p:spPr>
          <a:xfrm>
            <a:off x="1647825" y="3692526"/>
            <a:ext cx="8688388" cy="6461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lv-LV" sz="1800" u="none" cap="none" strike="noStrike">
                <a:solidFill>
                  <a:schemeClr val="dk1"/>
                </a:solidFill>
                <a:latin typeface="Times New Roman"/>
                <a:ea typeface="Times New Roman"/>
                <a:cs typeface="Times New Roman"/>
                <a:sym typeface="Times New Roman"/>
              </a:rPr>
              <a:t>Digitālā transformācija </a:t>
            </a:r>
            <a:r>
              <a:rPr b="0" i="0" lang="lv-LV" sz="1800" u="none" cap="none" strike="noStrike">
                <a:solidFill>
                  <a:schemeClr val="dk1"/>
                </a:solidFill>
                <a:latin typeface="Times New Roman"/>
                <a:ea typeface="Times New Roman"/>
                <a:cs typeface="Times New Roman"/>
                <a:sym typeface="Times New Roman"/>
              </a:rPr>
              <a:t>- digitālo tehnoloģiju integrāciju visās uzņēmējdarbības jomās, tā veicina būtiskas izmaiņas uzņēmumu darbībā un sniedz pievienoto vērtību klientiem</a:t>
            </a:r>
            <a:endParaRPr b="0" i="0" sz="1800" u="none" cap="none" strike="noStrike">
              <a:solidFill>
                <a:schemeClr val="dk1"/>
              </a:solidFill>
              <a:latin typeface="Arial"/>
              <a:ea typeface="Arial"/>
              <a:cs typeface="Arial"/>
              <a:sym typeface="Arial"/>
            </a:endParaRPr>
          </a:p>
        </p:txBody>
      </p:sp>
      <p:sp>
        <p:nvSpPr>
          <p:cNvPr id="319" name="Google Shape;319;p37"/>
          <p:cNvSpPr/>
          <p:nvPr/>
        </p:nvSpPr>
        <p:spPr>
          <a:xfrm rot="-284075">
            <a:off x="2482851" y="4527551"/>
            <a:ext cx="8310563" cy="6461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lv-LV" sz="1800" u="none" cap="none" strike="noStrike">
                <a:solidFill>
                  <a:srgbClr val="002060"/>
                </a:solidFill>
                <a:latin typeface="Times New Roman"/>
                <a:ea typeface="Times New Roman"/>
                <a:cs typeface="Times New Roman"/>
                <a:sym typeface="Times New Roman"/>
              </a:rPr>
              <a:t>Digitālā plaisa: tehnoloģijas ir, taču neprotam tās efektīvi izmantot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lv-LV" sz="1800" u="none" cap="none" strike="noStrike">
                <a:solidFill>
                  <a:srgbClr val="002060"/>
                </a:solidFill>
                <a:latin typeface="Times New Roman"/>
                <a:ea typeface="Times New Roman"/>
                <a:cs typeface="Times New Roman"/>
                <a:sym typeface="Times New Roman"/>
              </a:rPr>
              <a:t>   </a:t>
            </a:r>
            <a:endParaRPr b="1" i="0" sz="1800" u="none" cap="none" strike="noStrike">
              <a:solidFill>
                <a:srgbClr val="002060"/>
              </a:solidFill>
              <a:latin typeface="Times New Roman"/>
              <a:ea typeface="Times New Roman"/>
              <a:cs typeface="Times New Roman"/>
              <a:sym typeface="Times New Roman"/>
            </a:endParaRPr>
          </a:p>
        </p:txBody>
      </p:sp>
      <p:sp>
        <p:nvSpPr>
          <p:cNvPr id="320" name="Google Shape;320;p37"/>
          <p:cNvSpPr/>
          <p:nvPr/>
        </p:nvSpPr>
        <p:spPr>
          <a:xfrm>
            <a:off x="4800600" y="5248275"/>
            <a:ext cx="2808288" cy="3698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lv-LV" sz="1800" u="none" cap="none" strike="noStrike">
                <a:solidFill>
                  <a:srgbClr val="00B050"/>
                </a:solidFill>
                <a:latin typeface="Times New Roman"/>
                <a:ea typeface="Times New Roman"/>
                <a:cs typeface="Times New Roman"/>
                <a:sym typeface="Times New Roman"/>
              </a:rPr>
              <a:t>Digitālā atstumtība</a:t>
            </a:r>
            <a:endParaRPr b="0" i="0" sz="1800" u="none" cap="none" strike="noStrike">
              <a:solidFill>
                <a:srgbClr val="00B050"/>
              </a:solidFill>
              <a:latin typeface="Arial"/>
              <a:ea typeface="Arial"/>
              <a:cs typeface="Arial"/>
              <a:sym typeface="Arial"/>
            </a:endParaRPr>
          </a:p>
        </p:txBody>
      </p:sp>
      <p:sp>
        <p:nvSpPr>
          <p:cNvPr id="321" name="Google Shape;321;p37"/>
          <p:cNvSpPr/>
          <p:nvPr/>
        </p:nvSpPr>
        <p:spPr>
          <a:xfrm rot="438726">
            <a:off x="7815264" y="5154614"/>
            <a:ext cx="2592387" cy="369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lv-LV" sz="1800" u="none" cap="none" strike="noStrike">
                <a:solidFill>
                  <a:srgbClr val="FFC000"/>
                </a:solidFill>
                <a:latin typeface="Times New Roman"/>
                <a:ea typeface="Times New Roman"/>
                <a:cs typeface="Times New Roman"/>
                <a:sym typeface="Times New Roman"/>
              </a:rPr>
              <a:t>Digitālais analfabētisms</a:t>
            </a:r>
            <a:endParaRPr b="0" i="0" sz="1800" u="none" cap="none" strike="noStrike">
              <a:solidFill>
                <a:srgbClr val="FFC000"/>
              </a:solidFill>
              <a:latin typeface="Arial"/>
              <a:ea typeface="Arial"/>
              <a:cs typeface="Arial"/>
              <a:sym typeface="Arial"/>
            </a:endParaRPr>
          </a:p>
        </p:txBody>
      </p:sp>
      <p:sp>
        <p:nvSpPr>
          <p:cNvPr id="322" name="Google Shape;322;p37"/>
          <p:cNvSpPr/>
          <p:nvPr/>
        </p:nvSpPr>
        <p:spPr>
          <a:xfrm>
            <a:off x="3142278" y="5892801"/>
            <a:ext cx="8183562" cy="3381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5">
                  <a:extLst>
                    <a:ext uri="{A12FA001-AC4F-418D-AE19-62706E023703}">
                      <ahyp:hlinkClr val="tx"/>
                    </a:ext>
                  </a:extLst>
                </a:hlinkClick>
              </a:rPr>
              <a:t>https://mana.latvija.lv/digitala-transformacija-izaugsmes-iespeja-latvijai/</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8"/>
          <p:cNvSpPr txBox="1"/>
          <p:nvPr>
            <p:ph type="title"/>
          </p:nvPr>
        </p:nvSpPr>
        <p:spPr>
          <a:xfrm>
            <a:off x="1686000" y="351526"/>
            <a:ext cx="8229600" cy="936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lv-LV">
                <a:solidFill>
                  <a:schemeClr val="accent1"/>
                </a:solidFill>
                <a:latin typeface="Arial"/>
                <a:ea typeface="Arial"/>
                <a:cs typeface="Arial"/>
                <a:sym typeface="Arial"/>
              </a:rPr>
              <a:t>Digitalizācija</a:t>
            </a:r>
            <a:endParaRPr>
              <a:solidFill>
                <a:schemeClr val="accent1"/>
              </a:solidFill>
              <a:latin typeface="Arial"/>
              <a:ea typeface="Arial"/>
              <a:cs typeface="Arial"/>
              <a:sym typeface="Arial"/>
            </a:endParaRPr>
          </a:p>
        </p:txBody>
      </p:sp>
      <p:sp>
        <p:nvSpPr>
          <p:cNvPr id="328" name="Google Shape;328;p38"/>
          <p:cNvSpPr txBox="1"/>
          <p:nvPr>
            <p:ph idx="1" type="body"/>
          </p:nvPr>
        </p:nvSpPr>
        <p:spPr>
          <a:xfrm>
            <a:off x="1390650" y="1412875"/>
            <a:ext cx="8820300" cy="45261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lv-LV" sz="2000">
                <a:latin typeface="Times New Roman"/>
                <a:ea typeface="Times New Roman"/>
                <a:cs typeface="Times New Roman"/>
                <a:sym typeface="Times New Roman"/>
              </a:rPr>
              <a:t>Digitālās transformācijas stratēģijas ziņā attīstītākās ir viesmīlības un banku nozares.</a:t>
            </a:r>
            <a:endParaRPr sz="20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chemeClr val="dk1"/>
              </a:buClr>
              <a:buSzPts val="1800"/>
              <a:buChar char="•"/>
            </a:pPr>
            <a:r>
              <a:rPr lang="lv-LV" sz="2000">
                <a:latin typeface="Times New Roman"/>
                <a:ea typeface="Times New Roman"/>
                <a:cs typeface="Times New Roman"/>
                <a:sym typeface="Times New Roman"/>
              </a:rPr>
              <a:t>Digitālā gatavība ir augsta visās nozarēs, taču salīdzinoši zema tā ir būvniecībā, kā arī ražošanā un mediju nozarē.</a:t>
            </a:r>
            <a:endParaRPr sz="20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chemeClr val="dk1"/>
              </a:buClr>
              <a:buSzPts val="1800"/>
              <a:buChar char="•"/>
            </a:pPr>
            <a:r>
              <a:rPr lang="lv-LV" sz="2000">
                <a:latin typeface="Times New Roman"/>
                <a:ea typeface="Times New Roman"/>
                <a:cs typeface="Times New Roman"/>
                <a:sym typeface="Times New Roman"/>
              </a:rPr>
              <a:t>Darbiniekiem un to attieksmei ir liela nozīme, ieviešot digitalizāciju uzņēmumā.</a:t>
            </a:r>
            <a:endParaRPr sz="20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chemeClr val="dk1"/>
              </a:buClr>
              <a:buSzPts val="1800"/>
              <a:buChar char="•"/>
            </a:pPr>
            <a:r>
              <a:rPr lang="lv-LV" sz="2000">
                <a:latin typeface="Times New Roman"/>
                <a:ea typeface="Times New Roman"/>
                <a:cs typeface="Times New Roman"/>
                <a:sym typeface="Times New Roman"/>
              </a:rPr>
              <a:t>Pastāv ievērojama atšķirība starp esošo un vēlamo datu analīzes izmantošanas apjomu un kvalitāti, sevišķi augsta atšķirība ir enerģētikas un ražošanas uzņēmumos.</a:t>
            </a:r>
            <a:endParaRPr sz="20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chemeClr val="dk1"/>
              </a:buClr>
              <a:buSzPts val="1800"/>
              <a:buChar char="•"/>
            </a:pPr>
            <a:r>
              <a:rPr lang="lv-LV" sz="2000">
                <a:latin typeface="Times New Roman"/>
                <a:ea typeface="Times New Roman"/>
                <a:cs typeface="Times New Roman"/>
                <a:sym typeface="Times New Roman"/>
              </a:rPr>
              <a:t>Klientu iesaiste, izmantojot digitālos kanālus, ir sekmīga viesmīlības un IT nozarē, kur jau vēsturiski klients un tā vajadzības bijušas pakalpojumu centrā. </a:t>
            </a:r>
            <a:endParaRPr sz="2000">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chemeClr val="dk1"/>
              </a:buClr>
              <a:buSzPts val="1800"/>
              <a:buChar char="•"/>
            </a:pPr>
            <a:r>
              <a:rPr lang="lv-LV" sz="2000">
                <a:latin typeface="Times New Roman"/>
                <a:ea typeface="Times New Roman"/>
                <a:cs typeface="Times New Roman"/>
                <a:sym typeface="Times New Roman"/>
              </a:rPr>
              <a:t>Vadītāji visās nozarēs, izņemot apdrošināšanu, ir diezgan apmierināti ar informācijas drošības līmeni.</a:t>
            </a:r>
            <a:endParaRPr sz="2000">
              <a:latin typeface="Times New Roman"/>
              <a:ea typeface="Times New Roman"/>
              <a:cs typeface="Times New Roman"/>
              <a:sym typeface="Times New Roman"/>
            </a:endParaRPr>
          </a:p>
          <a:p>
            <a:pPr indent="-228600" lvl="0" marL="457200" rtl="0" algn="l">
              <a:lnSpc>
                <a:spcPct val="90000"/>
              </a:lnSpc>
              <a:spcBef>
                <a:spcPts val="1000"/>
              </a:spcBef>
              <a:spcAft>
                <a:spcPts val="0"/>
              </a:spcAft>
              <a:buClr>
                <a:schemeClr val="dk1"/>
              </a:buClr>
              <a:buSzPts val="1800"/>
              <a:buNone/>
            </a:pPr>
            <a:r>
              <a:t/>
            </a:r>
            <a:endParaRPr sz="2000">
              <a:latin typeface="Times New Roman"/>
              <a:ea typeface="Times New Roman"/>
              <a:cs typeface="Times New Roman"/>
              <a:sym typeface="Times New Roman"/>
            </a:endParaRPr>
          </a:p>
        </p:txBody>
      </p:sp>
      <p:sp>
        <p:nvSpPr>
          <p:cNvPr id="329" name="Google Shape;329;p38"/>
          <p:cNvSpPr/>
          <p:nvPr/>
        </p:nvSpPr>
        <p:spPr>
          <a:xfrm>
            <a:off x="3143250" y="5754688"/>
            <a:ext cx="7067700" cy="368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none" cap="none" strike="noStrike">
                <a:solidFill>
                  <a:schemeClr val="dk1"/>
                </a:solidFill>
                <a:latin typeface="Times New Roman"/>
                <a:ea typeface="Times New Roman"/>
                <a:cs typeface="Times New Roman"/>
                <a:sym typeface="Times New Roman"/>
              </a:rPr>
              <a:t>Asere, A. </a:t>
            </a:r>
            <a:r>
              <a:rPr b="0" i="1" lang="lv-LV" sz="1800" u="none" cap="none" strike="noStrike">
                <a:solidFill>
                  <a:schemeClr val="dk1"/>
                </a:solidFill>
                <a:latin typeface="Times New Roman"/>
                <a:ea typeface="Times New Roman"/>
                <a:cs typeface="Times New Roman"/>
                <a:sym typeface="Times New Roman"/>
              </a:rPr>
              <a:t>Digitalizāciju veicina eksports</a:t>
            </a:r>
            <a:r>
              <a:rPr b="0" i="0" lang="lv-LV" sz="1800" u="none" cap="none" strike="noStrike">
                <a:solidFill>
                  <a:schemeClr val="dk1"/>
                </a:solidFill>
                <a:latin typeface="Times New Roman"/>
                <a:ea typeface="Times New Roman"/>
                <a:cs typeface="Times New Roman"/>
                <a:sym typeface="Times New Roman"/>
              </a:rPr>
              <a:t>. 21.06.2019., Dienas Bizness</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39"/>
          <p:cNvPicPr preferRelativeResize="0"/>
          <p:nvPr/>
        </p:nvPicPr>
        <p:blipFill rotWithShape="1">
          <a:blip r:embed="rId3">
            <a:alphaModFix/>
          </a:blip>
          <a:srcRect b="0" l="0" r="0" t="0"/>
          <a:stretch/>
        </p:blipFill>
        <p:spPr>
          <a:xfrm>
            <a:off x="2078038" y="381000"/>
            <a:ext cx="8210550" cy="2628900"/>
          </a:xfrm>
          <a:prstGeom prst="rect">
            <a:avLst/>
          </a:prstGeom>
          <a:noFill/>
          <a:ln>
            <a:noFill/>
          </a:ln>
        </p:spPr>
      </p:pic>
      <p:sp>
        <p:nvSpPr>
          <p:cNvPr id="335" name="Google Shape;335;p39"/>
          <p:cNvSpPr/>
          <p:nvPr/>
        </p:nvSpPr>
        <p:spPr>
          <a:xfrm>
            <a:off x="2101850" y="560388"/>
            <a:ext cx="4572000" cy="83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https://likumi.lv/ta/id/313037-par-nozaru-politiku-pamatnostadnem-2021-2027-gada-planosanas-periodam</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pic>
        <p:nvPicPr>
          <p:cNvPr id="336" name="Google Shape;336;p39"/>
          <p:cNvPicPr preferRelativeResize="0"/>
          <p:nvPr/>
        </p:nvPicPr>
        <p:blipFill rotWithShape="1">
          <a:blip r:embed="rId5">
            <a:alphaModFix/>
          </a:blip>
          <a:srcRect b="0" l="0" r="0" t="0"/>
          <a:stretch/>
        </p:blipFill>
        <p:spPr>
          <a:xfrm>
            <a:off x="1741138" y="2415690"/>
            <a:ext cx="8232816" cy="41841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40"/>
          <p:cNvPicPr preferRelativeResize="0"/>
          <p:nvPr/>
        </p:nvPicPr>
        <p:blipFill rotWithShape="1">
          <a:blip r:embed="rId3">
            <a:alphaModFix/>
          </a:blip>
          <a:srcRect b="0" l="0" r="0" t="0"/>
          <a:stretch/>
        </p:blipFill>
        <p:spPr>
          <a:xfrm>
            <a:off x="3604547" y="4324352"/>
            <a:ext cx="7119938" cy="2765425"/>
          </a:xfrm>
          <a:prstGeom prst="rect">
            <a:avLst/>
          </a:prstGeom>
          <a:noFill/>
          <a:ln>
            <a:noFill/>
          </a:ln>
        </p:spPr>
      </p:pic>
      <p:pic>
        <p:nvPicPr>
          <p:cNvPr id="342" name="Google Shape;342;p40"/>
          <p:cNvPicPr preferRelativeResize="0"/>
          <p:nvPr/>
        </p:nvPicPr>
        <p:blipFill rotWithShape="1">
          <a:blip r:embed="rId4">
            <a:alphaModFix/>
          </a:blip>
          <a:srcRect b="0" l="0" r="0" t="0"/>
          <a:stretch/>
        </p:blipFill>
        <p:spPr>
          <a:xfrm>
            <a:off x="1524001" y="304800"/>
            <a:ext cx="6443662" cy="4756149"/>
          </a:xfrm>
          <a:prstGeom prst="rect">
            <a:avLst/>
          </a:prstGeom>
          <a:noFill/>
          <a:ln>
            <a:noFill/>
          </a:ln>
        </p:spPr>
      </p:pic>
      <p:sp>
        <p:nvSpPr>
          <p:cNvPr id="343" name="Google Shape;343;p40"/>
          <p:cNvSpPr/>
          <p:nvPr/>
        </p:nvSpPr>
        <p:spPr>
          <a:xfrm>
            <a:off x="2135189" y="420689"/>
            <a:ext cx="4105200" cy="58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5">
                  <a:extLst>
                    <a:ext uri="{A12FA001-AC4F-418D-AE19-62706E023703}">
                      <ahyp:hlinkClr val="tx"/>
                    </a:ext>
                  </a:extLst>
                </a:hlinkClick>
              </a:rPr>
              <a:t>https://www.aoe.com/en/blog/the-digital-transformation-model-revisited-000206.html</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sp>
        <p:nvSpPr>
          <p:cNvPr id="344" name="Google Shape;344;p40"/>
          <p:cNvSpPr/>
          <p:nvPr/>
        </p:nvSpPr>
        <p:spPr>
          <a:xfrm>
            <a:off x="487491" y="4875214"/>
            <a:ext cx="6677100" cy="831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none" cap="none" strike="noStrike">
                <a:solidFill>
                  <a:schemeClr val="dk1"/>
                </a:solidFill>
                <a:latin typeface="Times New Roman"/>
                <a:ea typeface="Times New Roman"/>
                <a:cs typeface="Times New Roman"/>
                <a:sym typeface="Times New Roman"/>
              </a:rPr>
              <a:t>Binde, J. (2019). </a:t>
            </a:r>
            <a:r>
              <a:rPr b="0" i="1" lang="lv-LV" sz="1600" u="none" cap="none" strike="noStrike">
                <a:solidFill>
                  <a:schemeClr val="dk1"/>
                </a:solidFill>
                <a:latin typeface="Times New Roman"/>
                <a:ea typeface="Times New Roman"/>
                <a:cs typeface="Times New Roman"/>
                <a:sym typeface="Times New Roman"/>
              </a:rPr>
              <a:t>Produktivitātes un digitalizācijas attīstības tendences Latvijā.</a:t>
            </a:r>
            <a:endParaRPr b="0" i="1" sz="1600" u="sng" cap="none" strike="noStrike">
              <a:solidFill>
                <a:schemeClr val="dk1"/>
              </a:solidFill>
              <a:latin typeface="Times New Roman"/>
              <a:ea typeface="Times New Roman"/>
              <a:cs typeface="Times New Roman"/>
              <a:sym typeface="Times New Roman"/>
              <a:hlinkClick r:id="rId6">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7">
                  <a:extLst>
                    <a:ext uri="{A12FA001-AC4F-418D-AE19-62706E023703}">
                      <ahyp:hlinkClr val="tx"/>
                    </a:ext>
                  </a:extLst>
                </a:hlinkClick>
              </a:rPr>
              <a:t>https://www.apgads.lu.lv/fileadmin/user_upload/lu_portal/apgads/PDF/Monografijas/Produktivitates_celsana/Produktivitate_4_Binde.pdf</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sp>
        <p:nvSpPr>
          <p:cNvPr id="345" name="Google Shape;345;p40"/>
          <p:cNvSpPr txBox="1"/>
          <p:nvPr>
            <p:ph type="title"/>
          </p:nvPr>
        </p:nvSpPr>
        <p:spPr>
          <a:xfrm>
            <a:off x="6251575" y="3228976"/>
            <a:ext cx="4103700" cy="936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55554"/>
              <a:buNone/>
            </a:pPr>
            <a:r>
              <a:rPr b="1" lang="lv-LV" sz="3600">
                <a:solidFill>
                  <a:srgbClr val="2A2A7E"/>
                </a:solidFill>
                <a:latin typeface="Times New Roman"/>
                <a:ea typeface="Times New Roman"/>
                <a:cs typeface="Times New Roman"/>
                <a:sym typeface="Times New Roman"/>
              </a:rPr>
              <a:t>Digitālās transformācijas modelis</a:t>
            </a:r>
            <a:endParaRPr b="1" sz="3600">
              <a:solidFill>
                <a:srgbClr val="2A2A7E"/>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41"/>
          <p:cNvPicPr preferRelativeResize="0"/>
          <p:nvPr/>
        </p:nvPicPr>
        <p:blipFill rotWithShape="1">
          <a:blip r:embed="rId3">
            <a:alphaModFix/>
          </a:blip>
          <a:srcRect b="0" l="0" r="0" t="0"/>
          <a:stretch/>
        </p:blipFill>
        <p:spPr>
          <a:xfrm>
            <a:off x="1847850" y="587376"/>
            <a:ext cx="8610600" cy="4352925"/>
          </a:xfrm>
          <a:prstGeom prst="rect">
            <a:avLst/>
          </a:prstGeom>
          <a:noFill/>
          <a:ln>
            <a:noFill/>
          </a:ln>
        </p:spPr>
      </p:pic>
      <p:sp>
        <p:nvSpPr>
          <p:cNvPr id="351" name="Google Shape;351;p41"/>
          <p:cNvSpPr/>
          <p:nvPr/>
        </p:nvSpPr>
        <p:spPr>
          <a:xfrm>
            <a:off x="2829438" y="5502634"/>
            <a:ext cx="7848600" cy="8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none" cap="none" strike="noStrike">
                <a:solidFill>
                  <a:schemeClr val="dk1"/>
                </a:solidFill>
                <a:latin typeface="Times New Roman"/>
                <a:ea typeface="Times New Roman"/>
                <a:cs typeface="Times New Roman"/>
                <a:sym typeface="Times New Roman"/>
              </a:rPr>
              <a:t>Binde, J. (2019). </a:t>
            </a:r>
            <a:r>
              <a:rPr b="0" i="1" lang="lv-LV" sz="1600" u="none" cap="none" strike="noStrike">
                <a:solidFill>
                  <a:schemeClr val="dk1"/>
                </a:solidFill>
                <a:latin typeface="Times New Roman"/>
                <a:ea typeface="Times New Roman"/>
                <a:cs typeface="Times New Roman"/>
                <a:sym typeface="Times New Roman"/>
              </a:rPr>
              <a:t>Produktivitātes un digitalizācijas attīstības tendences Latvijā.</a:t>
            </a:r>
            <a:endParaRPr b="0" i="1" sz="16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5">
                  <a:extLst>
                    <a:ext uri="{A12FA001-AC4F-418D-AE19-62706E023703}">
                      <ahyp:hlinkClr val="tx"/>
                    </a:ext>
                  </a:extLst>
                </a:hlinkClick>
              </a:rPr>
              <a:t>https://www.apgads.lu.lv/fileadmin/user_upload/lu_portal/apgads/PDF/Monografijas/Produktivitates_celsana/Produktivitate_4_Binde.pdf</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sp>
        <p:nvSpPr>
          <p:cNvPr id="352" name="Google Shape;352;p41"/>
          <p:cNvSpPr/>
          <p:nvPr/>
        </p:nvSpPr>
        <p:spPr>
          <a:xfrm>
            <a:off x="2566988" y="4805364"/>
            <a:ext cx="7993200" cy="46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lv-LV" sz="2400" u="none" cap="none" strike="noStrike">
                <a:solidFill>
                  <a:schemeClr val="accent1"/>
                </a:solidFill>
                <a:latin typeface="Times New Roman"/>
                <a:ea typeface="Times New Roman"/>
                <a:cs typeface="Times New Roman"/>
                <a:sym typeface="Times New Roman"/>
              </a:rPr>
              <a:t>Uzņēmumu digitālā transformācija, potenciālais ieguvums</a:t>
            </a:r>
            <a:endParaRPr b="1" i="0" sz="2400" u="none" cap="none" strike="noStrike">
              <a:solidFill>
                <a:schemeClr val="accent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2"/>
          <p:cNvSpPr txBox="1"/>
          <p:nvPr>
            <p:ph type="title"/>
          </p:nvPr>
        </p:nvSpPr>
        <p:spPr>
          <a:xfrm>
            <a:off x="1045350" y="4082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50000"/>
              <a:buNone/>
            </a:pPr>
            <a:r>
              <a:rPr lang="lv-LV" sz="4000">
                <a:solidFill>
                  <a:schemeClr val="accent1"/>
                </a:solidFill>
                <a:latin typeface="Arial"/>
                <a:ea typeface="Arial"/>
                <a:cs typeface="Arial"/>
                <a:sym typeface="Arial"/>
              </a:rPr>
              <a:t>5K: ceļvedis uzņēmuma veiksmīgai digitālajai transformācijai</a:t>
            </a:r>
            <a:endParaRPr sz="4000">
              <a:solidFill>
                <a:schemeClr val="accent1"/>
              </a:solidFill>
              <a:latin typeface="Arial"/>
              <a:ea typeface="Arial"/>
              <a:cs typeface="Arial"/>
              <a:sym typeface="Arial"/>
            </a:endParaRPr>
          </a:p>
        </p:txBody>
      </p:sp>
      <p:sp>
        <p:nvSpPr>
          <p:cNvPr id="358" name="Google Shape;358;p42"/>
          <p:cNvSpPr txBox="1"/>
          <p:nvPr>
            <p:ph idx="1" type="body"/>
          </p:nvPr>
        </p:nvSpPr>
        <p:spPr>
          <a:xfrm>
            <a:off x="867696" y="1853279"/>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b="1" lang="lv-LV">
                <a:latin typeface="Times New Roman"/>
                <a:ea typeface="Times New Roman"/>
                <a:cs typeface="Times New Roman"/>
                <a:sym typeface="Times New Roman"/>
              </a:rPr>
              <a:t>Klients</a:t>
            </a:r>
            <a:endParaRPr/>
          </a:p>
          <a:p>
            <a:pPr indent="-342900" lvl="0" marL="457200" rtl="0" algn="l">
              <a:lnSpc>
                <a:spcPct val="90000"/>
              </a:lnSpc>
              <a:spcBef>
                <a:spcPts val="1000"/>
              </a:spcBef>
              <a:spcAft>
                <a:spcPts val="0"/>
              </a:spcAft>
              <a:buClr>
                <a:schemeClr val="dk1"/>
              </a:buClr>
              <a:buSzPts val="1800"/>
              <a:buChar char="•"/>
            </a:pPr>
            <a:r>
              <a:rPr b="1" lang="lv-LV">
                <a:latin typeface="Times New Roman"/>
                <a:ea typeface="Times New Roman"/>
                <a:cs typeface="Times New Roman"/>
                <a:sym typeface="Times New Roman"/>
              </a:rPr>
              <a:t>Komunikācija</a:t>
            </a:r>
            <a:endParaRPr b="1">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chemeClr val="dk1"/>
              </a:buClr>
              <a:buSzPts val="1800"/>
              <a:buChar char="•"/>
            </a:pPr>
            <a:r>
              <a:rPr b="1" lang="lv-LV">
                <a:latin typeface="Times New Roman"/>
                <a:ea typeface="Times New Roman"/>
                <a:cs typeface="Times New Roman"/>
                <a:sym typeface="Times New Roman"/>
              </a:rPr>
              <a:t>Kanāli</a:t>
            </a:r>
            <a:endParaRPr b="1">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chemeClr val="dk1"/>
              </a:buClr>
              <a:buSzPts val="1800"/>
              <a:buChar char="•"/>
            </a:pPr>
            <a:r>
              <a:rPr b="1" lang="lv-LV">
                <a:latin typeface="Times New Roman"/>
                <a:ea typeface="Times New Roman"/>
                <a:cs typeface="Times New Roman"/>
                <a:sym typeface="Times New Roman"/>
              </a:rPr>
              <a:t>Kompānija</a:t>
            </a:r>
            <a:endParaRPr b="1">
              <a:latin typeface="Times New Roman"/>
              <a:ea typeface="Times New Roman"/>
              <a:cs typeface="Times New Roman"/>
              <a:sym typeface="Times New Roman"/>
            </a:endParaRPr>
          </a:p>
          <a:p>
            <a:pPr indent="-342900" lvl="0" marL="457200" rtl="0" algn="l">
              <a:lnSpc>
                <a:spcPct val="90000"/>
              </a:lnSpc>
              <a:spcBef>
                <a:spcPts val="1000"/>
              </a:spcBef>
              <a:spcAft>
                <a:spcPts val="0"/>
              </a:spcAft>
              <a:buClr>
                <a:schemeClr val="dk1"/>
              </a:buClr>
              <a:buSzPts val="1800"/>
              <a:buChar char="•"/>
            </a:pPr>
            <a:r>
              <a:rPr b="1" lang="lv-LV">
                <a:latin typeface="Times New Roman"/>
                <a:ea typeface="Times New Roman"/>
                <a:cs typeface="Times New Roman"/>
                <a:sym typeface="Times New Roman"/>
              </a:rPr>
              <a:t>Kultūra</a:t>
            </a:r>
            <a:endParaRPr>
              <a:latin typeface="Times New Roman"/>
              <a:ea typeface="Times New Roman"/>
              <a:cs typeface="Times New Roman"/>
              <a:sym typeface="Times New Roman"/>
            </a:endParaRPr>
          </a:p>
        </p:txBody>
      </p:sp>
      <p:sp>
        <p:nvSpPr>
          <p:cNvPr id="359" name="Google Shape;359;p42"/>
          <p:cNvSpPr/>
          <p:nvPr/>
        </p:nvSpPr>
        <p:spPr>
          <a:xfrm>
            <a:off x="3576639" y="5494286"/>
            <a:ext cx="6985000" cy="3698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chemeClr val="dk1"/>
                </a:solidFill>
                <a:latin typeface="Times New Roman"/>
                <a:ea typeface="Times New Roman"/>
                <a:cs typeface="Times New Roman"/>
                <a:sym typeface="Times New Roman"/>
                <a:hlinkClick r:id="rId3">
                  <a:extLst>
                    <a:ext uri="{A12FA001-AC4F-418D-AE19-62706E023703}">
                      <ahyp:hlinkClr val="tx"/>
                    </a:ext>
                  </a:extLst>
                </a:hlinkClick>
              </a:rPr>
              <a:t>https://businessnetwork.lv/ievads/izaugsme/digitala-transformacija-52857</a:t>
            </a:r>
            <a:r>
              <a:rPr b="0" i="0" lang="lv-LV" sz="1800" u="none" cap="none" strike="noStrike">
                <a:solidFill>
                  <a:schemeClr val="dk1"/>
                </a:solidFill>
                <a:latin typeface="Times New Roman"/>
                <a:ea typeface="Times New Roman"/>
                <a:cs typeface="Times New Roman"/>
                <a:sym typeface="Times New Roman"/>
              </a:rPr>
              <a:t> </a:t>
            </a:r>
            <a:endParaRPr b="0" i="0" sz="1800" u="none" cap="none" strike="noStrike">
              <a:solidFill>
                <a:schemeClr val="dk1"/>
              </a:solidFill>
              <a:latin typeface="Times New Roman"/>
              <a:ea typeface="Times New Roman"/>
              <a:cs typeface="Times New Roman"/>
              <a:sym typeface="Times New Roman"/>
            </a:endParaRPr>
          </a:p>
        </p:txBody>
      </p:sp>
      <p:pic>
        <p:nvPicPr>
          <p:cNvPr id="360" name="Google Shape;360;p42"/>
          <p:cNvPicPr preferRelativeResize="0"/>
          <p:nvPr/>
        </p:nvPicPr>
        <p:blipFill rotWithShape="1">
          <a:blip r:embed="rId4">
            <a:alphaModFix/>
          </a:blip>
          <a:srcRect b="0" l="0" r="0" t="0"/>
          <a:stretch/>
        </p:blipFill>
        <p:spPr>
          <a:xfrm>
            <a:off x="5160964" y="1801813"/>
            <a:ext cx="5400675" cy="317341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43"/>
          <p:cNvPicPr preferRelativeResize="0"/>
          <p:nvPr/>
        </p:nvPicPr>
        <p:blipFill rotWithShape="1">
          <a:blip r:embed="rId3">
            <a:alphaModFix/>
          </a:blip>
          <a:srcRect b="0" l="0" r="0" t="0"/>
          <a:stretch/>
        </p:blipFill>
        <p:spPr>
          <a:xfrm>
            <a:off x="1066800" y="298450"/>
            <a:ext cx="6161089" cy="3871914"/>
          </a:xfrm>
          <a:prstGeom prst="rect">
            <a:avLst/>
          </a:prstGeom>
          <a:noFill/>
          <a:ln>
            <a:noFill/>
          </a:ln>
        </p:spPr>
      </p:pic>
      <p:sp>
        <p:nvSpPr>
          <p:cNvPr id="366" name="Google Shape;366;p43"/>
          <p:cNvSpPr txBox="1"/>
          <p:nvPr/>
        </p:nvSpPr>
        <p:spPr>
          <a:xfrm>
            <a:off x="1317626" y="854075"/>
            <a:ext cx="3241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https://www.gudralatvija.lv/</a:t>
            </a:r>
            <a:r>
              <a:rPr b="0" i="0" lang="lv-LV" sz="1800" u="none" cap="none" strike="noStrike">
                <a:solidFill>
                  <a:srgbClr val="0070C0"/>
                </a:solidFill>
                <a:latin typeface="Times New Roman"/>
                <a:ea typeface="Times New Roman"/>
                <a:cs typeface="Times New Roman"/>
                <a:sym typeface="Times New Roman"/>
              </a:rPr>
              <a:t> </a:t>
            </a:r>
            <a:endParaRPr b="0" i="0" sz="1800" u="none" cap="none" strike="noStrike">
              <a:solidFill>
                <a:srgbClr val="0070C0"/>
              </a:solidFill>
              <a:latin typeface="Times New Roman"/>
              <a:ea typeface="Times New Roman"/>
              <a:cs typeface="Times New Roman"/>
              <a:sym typeface="Times New Roman"/>
            </a:endParaRPr>
          </a:p>
        </p:txBody>
      </p:sp>
      <p:pic>
        <p:nvPicPr>
          <p:cNvPr id="367" name="Google Shape;367;p43"/>
          <p:cNvPicPr preferRelativeResize="0"/>
          <p:nvPr/>
        </p:nvPicPr>
        <p:blipFill rotWithShape="1">
          <a:blip r:embed="rId5">
            <a:alphaModFix/>
          </a:blip>
          <a:srcRect b="0" l="0" r="0" t="0"/>
          <a:stretch/>
        </p:blipFill>
        <p:spPr>
          <a:xfrm>
            <a:off x="1715729" y="4158650"/>
            <a:ext cx="6638359" cy="2969827"/>
          </a:xfrm>
          <a:prstGeom prst="rect">
            <a:avLst/>
          </a:prstGeom>
          <a:noFill/>
          <a:ln>
            <a:noFill/>
          </a:ln>
        </p:spPr>
      </p:pic>
      <p:sp>
        <p:nvSpPr>
          <p:cNvPr id="368" name="Google Shape;368;p43"/>
          <p:cNvSpPr txBox="1"/>
          <p:nvPr/>
        </p:nvSpPr>
        <p:spPr>
          <a:xfrm>
            <a:off x="8739189" y="4446179"/>
            <a:ext cx="2663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sng" cap="none" strike="noStrike">
                <a:solidFill>
                  <a:srgbClr val="0070C0"/>
                </a:solidFill>
                <a:latin typeface="Times New Roman"/>
                <a:ea typeface="Times New Roman"/>
                <a:cs typeface="Times New Roman"/>
                <a:sym typeface="Times New Roman"/>
                <a:hlinkClick r:id="rId6">
                  <a:extLst>
                    <a:ext uri="{A12FA001-AC4F-418D-AE19-62706E023703}">
                      <ahyp:hlinkClr val="tx"/>
                    </a:ext>
                  </a:extLst>
                </a:hlinkClick>
              </a:rPr>
              <a:t>https://digitalsvaditajs.lv</a:t>
            </a:r>
            <a:r>
              <a:rPr b="0" i="0" lang="lv-LV" sz="1400" u="none" cap="none" strike="noStrike">
                <a:solidFill>
                  <a:srgbClr val="0070C0"/>
                </a:solidFill>
                <a:latin typeface="Times New Roman"/>
                <a:ea typeface="Times New Roman"/>
                <a:cs typeface="Times New Roman"/>
                <a:sym typeface="Times New Roman"/>
              </a:rPr>
              <a:t> </a:t>
            </a:r>
            <a:endParaRPr b="0" i="0" sz="1400" u="none" cap="none" strike="noStrike">
              <a:solidFill>
                <a:srgbClr val="0070C0"/>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4"/>
          <p:cNvSpPr txBox="1"/>
          <p:nvPr/>
        </p:nvSpPr>
        <p:spPr>
          <a:xfrm>
            <a:off x="2317390" y="5896998"/>
            <a:ext cx="8137525" cy="3698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chemeClr val="dk1"/>
                </a:solidFill>
                <a:latin typeface="Arial"/>
                <a:ea typeface="Arial"/>
                <a:cs typeface="Arial"/>
                <a:sym typeface="Arial"/>
                <a:hlinkClick r:id="rId3">
                  <a:extLst>
                    <a:ext uri="{A12FA001-AC4F-418D-AE19-62706E023703}">
                      <ahyp:hlinkClr val="tx"/>
                    </a:ext>
                  </a:extLst>
                </a:hlinkClick>
              </a:rPr>
              <a:t>https://www.varam.gov.lv/lv/media/31682/download?attachment</a:t>
            </a:r>
            <a:r>
              <a:rPr b="0" i="0" lang="lv-LV"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id="374" name="Google Shape;374;p44"/>
          <p:cNvPicPr preferRelativeResize="0"/>
          <p:nvPr/>
        </p:nvPicPr>
        <p:blipFill rotWithShape="1">
          <a:blip r:embed="rId4">
            <a:alphaModFix/>
          </a:blip>
          <a:srcRect b="0" l="0" r="0" t="0"/>
          <a:stretch/>
        </p:blipFill>
        <p:spPr>
          <a:xfrm>
            <a:off x="2317390" y="245806"/>
            <a:ext cx="7118248" cy="538166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45"/>
          <p:cNvPicPr preferRelativeResize="0"/>
          <p:nvPr/>
        </p:nvPicPr>
        <p:blipFill rotWithShape="1">
          <a:blip r:embed="rId3">
            <a:alphaModFix/>
          </a:blip>
          <a:srcRect b="0" l="0" r="0" t="0"/>
          <a:stretch/>
        </p:blipFill>
        <p:spPr>
          <a:xfrm>
            <a:off x="2475249" y="462114"/>
            <a:ext cx="6735097" cy="5309420"/>
          </a:xfrm>
          <a:prstGeom prst="rect">
            <a:avLst/>
          </a:prstGeom>
          <a:noFill/>
          <a:ln>
            <a:noFill/>
          </a:ln>
        </p:spPr>
      </p:pic>
      <p:sp>
        <p:nvSpPr>
          <p:cNvPr id="380" name="Google Shape;380;p45"/>
          <p:cNvSpPr txBox="1"/>
          <p:nvPr/>
        </p:nvSpPr>
        <p:spPr>
          <a:xfrm>
            <a:off x="1939056" y="5915333"/>
            <a:ext cx="85471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https://www.varam.gov.lv/lv/media/31682/download?attachment</a:t>
            </a:r>
            <a:r>
              <a:rPr b="0" i="0" lang="lv-LV" sz="1600" u="none" cap="none" strike="noStrike">
                <a:solidFill>
                  <a:srgbClr val="0070C0"/>
                </a:solidFill>
                <a:latin typeface="Times New Roman"/>
                <a:ea typeface="Times New Roman"/>
                <a:cs typeface="Times New Roman"/>
                <a:sym typeface="Times New Roman"/>
              </a:rPr>
              <a:t> </a:t>
            </a:r>
            <a:endParaRPr b="0" i="0" sz="1600" u="none" cap="none" strike="noStrike">
              <a:solidFill>
                <a:srgbClr val="0070C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9"/>
          <p:cNvSpPr txBox="1"/>
          <p:nvPr>
            <p:ph type="title"/>
          </p:nvPr>
        </p:nvSpPr>
        <p:spPr>
          <a:xfrm>
            <a:off x="1819276" y="98425"/>
            <a:ext cx="5186363"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lv-LV">
                <a:solidFill>
                  <a:schemeClr val="accent1"/>
                </a:solidFill>
                <a:latin typeface="Arial"/>
                <a:ea typeface="Arial"/>
                <a:cs typeface="Arial"/>
                <a:sym typeface="Arial"/>
              </a:rPr>
              <a:t>Digitālais fenomens</a:t>
            </a:r>
            <a:endParaRPr>
              <a:solidFill>
                <a:schemeClr val="accent1"/>
              </a:solidFill>
              <a:latin typeface="Arial"/>
              <a:ea typeface="Arial"/>
              <a:cs typeface="Arial"/>
              <a:sym typeface="Arial"/>
            </a:endParaRPr>
          </a:p>
        </p:txBody>
      </p:sp>
      <p:grpSp>
        <p:nvGrpSpPr>
          <p:cNvPr id="125" name="Google Shape;125;p19"/>
          <p:cNvGrpSpPr/>
          <p:nvPr/>
        </p:nvGrpSpPr>
        <p:grpSpPr>
          <a:xfrm>
            <a:off x="1857375" y="1250950"/>
            <a:ext cx="7748588" cy="3505200"/>
            <a:chOff x="473" y="936"/>
            <a:chExt cx="4474" cy="2064"/>
          </a:xfrm>
        </p:grpSpPr>
        <p:sp>
          <p:nvSpPr>
            <p:cNvPr id="126" name="Google Shape;126;p19"/>
            <p:cNvSpPr txBox="1"/>
            <p:nvPr/>
          </p:nvSpPr>
          <p:spPr>
            <a:xfrm>
              <a:off x="473" y="936"/>
              <a:ext cx="3656" cy="20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lv-LV" sz="2800" u="none" cap="none" strike="noStrike">
                  <a:solidFill>
                    <a:srgbClr val="FF0000"/>
                  </a:solidFill>
                  <a:latin typeface="Times New Roman"/>
                  <a:ea typeface="Times New Roman"/>
                  <a:cs typeface="Times New Roman"/>
                  <a:sym typeface="Times New Roman"/>
                </a:rPr>
                <a:t>D</a:t>
              </a:r>
              <a:r>
                <a:rPr b="0" i="0" lang="lv-LV" sz="2800" u="none" cap="none" strike="noStrike">
                  <a:solidFill>
                    <a:schemeClr val="dk1"/>
                  </a:solidFill>
                  <a:latin typeface="Times New Roman"/>
                  <a:ea typeface="Times New Roman"/>
                  <a:cs typeface="Times New Roman"/>
                  <a:sym typeface="Times New Roman"/>
                </a:rPr>
                <a:t>ata networks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lv-LV" sz="2800" u="none" cap="none" strike="noStrike">
                  <a:solidFill>
                    <a:srgbClr val="FF0000"/>
                  </a:solidFill>
                  <a:latin typeface="Times New Roman"/>
                  <a:ea typeface="Times New Roman"/>
                  <a:cs typeface="Times New Roman"/>
                  <a:sym typeface="Times New Roman"/>
                </a:rPr>
                <a:t>I</a:t>
              </a:r>
              <a:r>
                <a:rPr b="0" i="0" lang="lv-LV" sz="2800" u="none" cap="none" strike="noStrike">
                  <a:solidFill>
                    <a:schemeClr val="dk1"/>
                  </a:solidFill>
                  <a:latin typeface="Times New Roman"/>
                  <a:ea typeface="Times New Roman"/>
                  <a:cs typeface="Times New Roman"/>
                  <a:sym typeface="Times New Roman"/>
                </a:rPr>
                <a:t>ntense competition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lv-LV" sz="2800" u="none" cap="none" strike="noStrike">
                  <a:solidFill>
                    <a:srgbClr val="FF0000"/>
                  </a:solidFill>
                  <a:latin typeface="Times New Roman"/>
                  <a:ea typeface="Times New Roman"/>
                  <a:cs typeface="Times New Roman"/>
                  <a:sym typeface="Times New Roman"/>
                </a:rPr>
                <a:t>G</a:t>
              </a:r>
              <a:r>
                <a:rPr b="0" i="0" lang="lv-LV" sz="2800" u="none" cap="none" strike="noStrike">
                  <a:solidFill>
                    <a:schemeClr val="dk1"/>
                  </a:solidFill>
                  <a:latin typeface="Times New Roman"/>
                  <a:ea typeface="Times New Roman"/>
                  <a:cs typeface="Times New Roman"/>
                  <a:sym typeface="Times New Roman"/>
                </a:rPr>
                <a:t>lobalization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lv-LV" sz="2800" u="none" cap="none" strike="noStrike">
                  <a:solidFill>
                    <a:srgbClr val="FF0000"/>
                  </a:solidFill>
                  <a:latin typeface="Times New Roman"/>
                  <a:ea typeface="Times New Roman"/>
                  <a:cs typeface="Times New Roman"/>
                  <a:sym typeface="Times New Roman"/>
                </a:rPr>
                <a:t>I</a:t>
              </a:r>
              <a:r>
                <a:rPr b="0" i="0" lang="lv-LV" sz="2800" u="none" cap="none" strike="noStrike">
                  <a:solidFill>
                    <a:schemeClr val="dk1"/>
                  </a:solidFill>
                  <a:latin typeface="Times New Roman"/>
                  <a:ea typeface="Times New Roman"/>
                  <a:cs typeface="Times New Roman"/>
                  <a:sym typeface="Times New Roman"/>
                </a:rPr>
                <a:t>nformation 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lv-LV" sz="2800" u="none" cap="none" strike="noStrike">
                  <a:solidFill>
                    <a:srgbClr val="FF0000"/>
                  </a:solidFill>
                  <a:latin typeface="Times New Roman"/>
                  <a:ea typeface="Times New Roman"/>
                  <a:cs typeface="Times New Roman"/>
                  <a:sym typeface="Times New Roman"/>
                </a:rPr>
                <a:t>T</a:t>
              </a:r>
              <a:r>
                <a:rPr b="0" i="0" lang="lv-LV" sz="2800" u="none" cap="none" strike="noStrike">
                  <a:solidFill>
                    <a:schemeClr val="dk1"/>
                  </a:solidFill>
                  <a:latin typeface="Times New Roman"/>
                  <a:ea typeface="Times New Roman"/>
                  <a:cs typeface="Times New Roman"/>
                  <a:sym typeface="Times New Roman"/>
                </a:rPr>
                <a:t>echnologies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lv-LV" sz="2800" u="none" cap="none" strike="noStrike">
                  <a:solidFill>
                    <a:srgbClr val="FF0000"/>
                  </a:solidFill>
                  <a:latin typeface="Times New Roman"/>
                  <a:ea typeface="Times New Roman"/>
                  <a:cs typeface="Times New Roman"/>
                  <a:sym typeface="Times New Roman"/>
                </a:rPr>
                <a:t>A</a:t>
              </a:r>
              <a:r>
                <a:rPr b="0" i="0" lang="lv-LV" sz="2800" u="none" cap="none" strike="noStrike">
                  <a:solidFill>
                    <a:schemeClr val="dk1"/>
                  </a:solidFill>
                  <a:latin typeface="Times New Roman"/>
                  <a:ea typeface="Times New Roman"/>
                  <a:cs typeface="Times New Roman"/>
                  <a:sym typeface="Times New Roman"/>
                </a:rPr>
                <a:t>utomation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lv-LV" sz="2800" u="none" cap="none" strike="noStrike">
                  <a:solidFill>
                    <a:srgbClr val="FF0000"/>
                  </a:solidFill>
                  <a:latin typeface="Times New Roman"/>
                  <a:ea typeface="Times New Roman"/>
                  <a:cs typeface="Times New Roman"/>
                  <a:sym typeface="Times New Roman"/>
                </a:rPr>
                <a:t>L</a:t>
              </a:r>
              <a:r>
                <a:rPr b="0" i="0" lang="lv-LV" sz="2800" u="none" cap="none" strike="noStrike">
                  <a:solidFill>
                    <a:schemeClr val="dk1"/>
                  </a:solidFill>
                  <a:latin typeface="Times New Roman"/>
                  <a:ea typeface="Times New Roman"/>
                  <a:cs typeface="Times New Roman"/>
                  <a:sym typeface="Times New Roman"/>
                </a:rPr>
                <a:t>ow cost high quality products/ services</a:t>
              </a:r>
              <a:endParaRPr b="0" i="0" sz="1400" u="none" cap="none" strike="noStrike">
                <a:solidFill>
                  <a:srgbClr val="000000"/>
                </a:solidFill>
                <a:latin typeface="Arial"/>
                <a:ea typeface="Arial"/>
                <a:cs typeface="Arial"/>
                <a:sym typeface="Arial"/>
              </a:endParaRPr>
            </a:p>
          </p:txBody>
        </p:sp>
        <p:sp>
          <p:nvSpPr>
            <p:cNvPr id="127" name="Google Shape;127;p19"/>
            <p:cNvSpPr txBox="1"/>
            <p:nvPr/>
          </p:nvSpPr>
          <p:spPr>
            <a:xfrm>
              <a:off x="3643" y="1694"/>
              <a:ext cx="1304" cy="50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lv-LV" sz="3200" u="none" cap="none" strike="noStrike">
                  <a:solidFill>
                    <a:schemeClr val="dk1"/>
                  </a:solidFill>
                  <a:latin typeface="Times New Roman"/>
                  <a:ea typeface="Times New Roman"/>
                  <a:cs typeface="Times New Roman"/>
                  <a:sym typeface="Times New Roman"/>
                </a:rPr>
                <a:t>DIGITAL</a:t>
              </a:r>
              <a:endParaRPr b="0" i="0" sz="1400" u="none" cap="none" strike="noStrike">
                <a:solidFill>
                  <a:srgbClr val="000000"/>
                </a:solidFill>
                <a:latin typeface="Arial"/>
                <a:ea typeface="Arial"/>
                <a:cs typeface="Arial"/>
                <a:sym typeface="Arial"/>
              </a:endParaRPr>
            </a:p>
          </p:txBody>
        </p:sp>
        <p:sp>
          <p:nvSpPr>
            <p:cNvPr id="128" name="Google Shape;128;p19"/>
            <p:cNvSpPr/>
            <p:nvPr/>
          </p:nvSpPr>
          <p:spPr>
            <a:xfrm>
              <a:off x="2231" y="1432"/>
              <a:ext cx="1412" cy="870"/>
            </a:xfrm>
            <a:prstGeom prst="rightArrow">
              <a:avLst>
                <a:gd fmla="val 60954" name="adj1"/>
                <a:gd fmla="val 51342" name="adj2"/>
              </a:avLst>
            </a:prstGeom>
            <a:solidFill>
              <a:srgbClr val="FF0000"/>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p:txBody>
        </p:sp>
      </p:grpSp>
      <p:pic>
        <p:nvPicPr>
          <p:cNvPr descr="C:\Users\Inta\AppData\Local\Temp\binary_earth_500_clr_7153.gif" id="129" name="Google Shape;129;p19"/>
          <p:cNvPicPr preferRelativeResize="0"/>
          <p:nvPr/>
        </p:nvPicPr>
        <p:blipFill rotWithShape="1">
          <a:blip r:embed="rId3">
            <a:alphaModFix/>
          </a:blip>
          <a:srcRect b="0" l="0" r="0" t="0"/>
          <a:stretch/>
        </p:blipFill>
        <p:spPr>
          <a:xfrm>
            <a:off x="7967664" y="0"/>
            <a:ext cx="2700337" cy="2965450"/>
          </a:xfrm>
          <a:prstGeom prst="rect">
            <a:avLst/>
          </a:prstGeom>
          <a:noFill/>
          <a:ln>
            <a:noFill/>
          </a:ln>
        </p:spPr>
      </p:pic>
      <p:sp>
        <p:nvSpPr>
          <p:cNvPr id="130" name="Google Shape;130;p19"/>
          <p:cNvSpPr/>
          <p:nvPr/>
        </p:nvSpPr>
        <p:spPr>
          <a:xfrm>
            <a:off x="2927350" y="4541838"/>
            <a:ext cx="7632700" cy="16319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1" lang="lv-LV" sz="2000" u="none" cap="none" strike="noStrike">
                <a:solidFill>
                  <a:schemeClr val="dk1"/>
                </a:solidFill>
                <a:latin typeface="Times New Roman"/>
                <a:ea typeface="Times New Roman"/>
                <a:cs typeface="Times New Roman"/>
                <a:sym typeface="Times New Roman"/>
              </a:rPr>
              <a:t>Digitāls - </a:t>
            </a:r>
            <a:r>
              <a:rPr b="0" i="0" lang="lv-LV" sz="2000" u="none" cap="none" strike="noStrike">
                <a:solidFill>
                  <a:schemeClr val="dk1"/>
                </a:solidFill>
                <a:latin typeface="Times New Roman"/>
                <a:ea typeface="Times New Roman"/>
                <a:cs typeface="Times New Roman"/>
                <a:sym typeface="Times New Roman"/>
              </a:rPr>
              <a:t>kā apzīmētājs tiek lietots visur tur, kur izmanto diskrētas skaitliskās vērtības, kas attēlo ciparu formātā pārveidotus un saglabātus datus vai signālus, vai arī ierīces, kas apstrādā vai attēlo ciparu informāciju, piem., ciparu displejs, ciparu televīzija.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1" lang="lv-LV" sz="2000" u="none" cap="none" strike="noStrike">
                <a:solidFill>
                  <a:schemeClr val="dk1"/>
                </a:solidFill>
                <a:latin typeface="Times New Roman"/>
                <a:ea typeface="Times New Roman"/>
                <a:cs typeface="Times New Roman"/>
                <a:sym typeface="Times New Roman"/>
              </a:rPr>
              <a:t>LZA TK ITTEA terminu datubāze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46"/>
          <p:cNvPicPr preferRelativeResize="0"/>
          <p:nvPr/>
        </p:nvPicPr>
        <p:blipFill rotWithShape="1">
          <a:blip r:embed="rId3">
            <a:alphaModFix/>
          </a:blip>
          <a:srcRect b="0" l="0" r="0" t="0"/>
          <a:stretch/>
        </p:blipFill>
        <p:spPr>
          <a:xfrm>
            <a:off x="1052052" y="230700"/>
            <a:ext cx="9144000" cy="5830887"/>
          </a:xfrm>
          <a:prstGeom prst="rect">
            <a:avLst/>
          </a:prstGeom>
          <a:noFill/>
          <a:ln>
            <a:noFill/>
          </a:ln>
        </p:spPr>
      </p:pic>
      <p:sp>
        <p:nvSpPr>
          <p:cNvPr id="386" name="Google Shape;386;p46"/>
          <p:cNvSpPr txBox="1"/>
          <p:nvPr/>
        </p:nvSpPr>
        <p:spPr>
          <a:xfrm>
            <a:off x="1350502" y="6181983"/>
            <a:ext cx="85471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https://www.varam.gov.lv/lv/media/31682/download?attachment</a:t>
            </a:r>
            <a:r>
              <a:rPr b="0" i="0" lang="lv-LV" sz="1600" u="none" cap="none" strike="noStrike">
                <a:solidFill>
                  <a:srgbClr val="0070C0"/>
                </a:solidFill>
                <a:latin typeface="Times New Roman"/>
                <a:ea typeface="Times New Roman"/>
                <a:cs typeface="Times New Roman"/>
                <a:sym typeface="Times New Roman"/>
              </a:rPr>
              <a:t> </a:t>
            </a:r>
            <a:endParaRPr b="0" i="0" sz="1600" u="none" cap="none" strike="noStrike">
              <a:solidFill>
                <a:srgbClr val="0070C0"/>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47"/>
          <p:cNvPicPr preferRelativeResize="0"/>
          <p:nvPr/>
        </p:nvPicPr>
        <p:blipFill rotWithShape="1">
          <a:blip r:embed="rId3">
            <a:alphaModFix/>
          </a:blip>
          <a:srcRect b="0" l="0" r="0" t="0"/>
          <a:stretch/>
        </p:blipFill>
        <p:spPr>
          <a:xfrm>
            <a:off x="1032388" y="273051"/>
            <a:ext cx="9050338" cy="4397375"/>
          </a:xfrm>
          <a:prstGeom prst="rect">
            <a:avLst/>
          </a:prstGeom>
          <a:noFill/>
          <a:ln>
            <a:noFill/>
          </a:ln>
        </p:spPr>
      </p:pic>
      <p:sp>
        <p:nvSpPr>
          <p:cNvPr id="392" name="Google Shape;392;p47"/>
          <p:cNvSpPr/>
          <p:nvPr/>
        </p:nvSpPr>
        <p:spPr>
          <a:xfrm>
            <a:off x="1489895" y="5173662"/>
            <a:ext cx="7524750"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https://www.varam.gov.lv/lv/digitalas-transformacijas-pamatnostadnes-2021-2027gadam</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48"/>
          <p:cNvPicPr preferRelativeResize="0"/>
          <p:nvPr/>
        </p:nvPicPr>
        <p:blipFill rotWithShape="1">
          <a:blip r:embed="rId3">
            <a:alphaModFix/>
          </a:blip>
          <a:srcRect b="0" l="0" r="0" t="0"/>
          <a:stretch/>
        </p:blipFill>
        <p:spPr>
          <a:xfrm>
            <a:off x="2127917" y="133018"/>
            <a:ext cx="7704137" cy="4289425"/>
          </a:xfrm>
          <a:prstGeom prst="rect">
            <a:avLst/>
          </a:prstGeom>
          <a:noFill/>
          <a:ln>
            <a:noFill/>
          </a:ln>
        </p:spPr>
      </p:pic>
      <p:sp>
        <p:nvSpPr>
          <p:cNvPr id="398" name="Google Shape;398;p48"/>
          <p:cNvSpPr/>
          <p:nvPr/>
        </p:nvSpPr>
        <p:spPr>
          <a:xfrm>
            <a:off x="1778410" y="6268053"/>
            <a:ext cx="7561263" cy="3381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https://digitaljobs.women4it.eu/img/lang/lv/WP_G_Employment%20Toolkit_Latvia.pdf</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pic>
        <p:nvPicPr>
          <p:cNvPr id="399" name="Google Shape;399;p48"/>
          <p:cNvPicPr preferRelativeResize="0"/>
          <p:nvPr/>
        </p:nvPicPr>
        <p:blipFill rotWithShape="1">
          <a:blip r:embed="rId5">
            <a:alphaModFix/>
          </a:blip>
          <a:srcRect b="0" l="0" r="0" t="0"/>
          <a:stretch/>
        </p:blipFill>
        <p:spPr>
          <a:xfrm>
            <a:off x="2565810" y="4391609"/>
            <a:ext cx="1522413" cy="1817687"/>
          </a:xfrm>
          <a:prstGeom prst="rect">
            <a:avLst/>
          </a:prstGeom>
          <a:noFill/>
          <a:ln>
            <a:noFill/>
          </a:ln>
        </p:spPr>
      </p:pic>
      <p:pic>
        <p:nvPicPr>
          <p:cNvPr id="400" name="Google Shape;400;p48"/>
          <p:cNvPicPr preferRelativeResize="0"/>
          <p:nvPr/>
        </p:nvPicPr>
        <p:blipFill rotWithShape="1">
          <a:blip r:embed="rId6">
            <a:alphaModFix/>
          </a:blip>
          <a:srcRect b="0" l="0" r="0" t="0"/>
          <a:stretch/>
        </p:blipFill>
        <p:spPr>
          <a:xfrm>
            <a:off x="5075084" y="4391610"/>
            <a:ext cx="1615910" cy="1817687"/>
          </a:xfrm>
          <a:prstGeom prst="rect">
            <a:avLst/>
          </a:prstGeom>
          <a:noFill/>
          <a:ln>
            <a:noFill/>
          </a:ln>
        </p:spPr>
      </p:pic>
      <p:pic>
        <p:nvPicPr>
          <p:cNvPr id="401" name="Google Shape;401;p48"/>
          <p:cNvPicPr preferRelativeResize="0"/>
          <p:nvPr/>
        </p:nvPicPr>
        <p:blipFill rotWithShape="1">
          <a:blip r:embed="rId7">
            <a:alphaModFix/>
          </a:blip>
          <a:srcRect b="0" l="0" r="0" t="0"/>
          <a:stretch/>
        </p:blipFill>
        <p:spPr>
          <a:xfrm>
            <a:off x="7570942" y="4287648"/>
            <a:ext cx="1535113" cy="19478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9"/>
          <p:cNvSpPr txBox="1"/>
          <p:nvPr>
            <p:ph type="title"/>
          </p:nvPr>
        </p:nvSpPr>
        <p:spPr>
          <a:xfrm>
            <a:off x="1295388" y="375750"/>
            <a:ext cx="8229600" cy="855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lv-LV" sz="3600">
                <a:solidFill>
                  <a:srgbClr val="0070C0"/>
                </a:solidFill>
                <a:latin typeface="Arial"/>
                <a:ea typeface="Arial"/>
                <a:cs typeface="Arial"/>
                <a:sym typeface="Arial"/>
              </a:rPr>
              <a:t>Digitālā kompetence </a:t>
            </a:r>
            <a:endParaRPr sz="3600">
              <a:solidFill>
                <a:srgbClr val="0070C0"/>
              </a:solidFill>
              <a:latin typeface="Arial"/>
              <a:ea typeface="Arial"/>
              <a:cs typeface="Arial"/>
              <a:sym typeface="Arial"/>
            </a:endParaRPr>
          </a:p>
        </p:txBody>
      </p:sp>
      <p:sp>
        <p:nvSpPr>
          <p:cNvPr id="407" name="Google Shape;407;p49"/>
          <p:cNvSpPr txBox="1"/>
          <p:nvPr>
            <p:ph idx="1" type="body"/>
          </p:nvPr>
        </p:nvSpPr>
        <p:spPr>
          <a:xfrm>
            <a:off x="1295400" y="1312864"/>
            <a:ext cx="9144000" cy="1569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lv-LV" sz="2200">
                <a:latin typeface="Times New Roman"/>
                <a:ea typeface="Times New Roman"/>
                <a:cs typeface="Times New Roman"/>
                <a:sym typeface="Times New Roman"/>
              </a:rPr>
              <a:t>Spēja izmantot tehnoloģijas, lai iegūtu, uzkrātu, veidotu, novērtētu un apmainītos ar informāciju, lai droši komunicētu un līdzdarbotos sadarbības / sociālajos tīklos, izmantojot interneta un tehnoloģiju iespējas; spēja pārliecinoši un kritiski izmantot informācijas tehnoloģijas mācībās, darbā un brīvajā laikā.</a:t>
            </a:r>
            <a:endParaRPr sz="2200">
              <a:latin typeface="Times New Roman"/>
              <a:ea typeface="Times New Roman"/>
              <a:cs typeface="Times New Roman"/>
              <a:sym typeface="Times New Roman"/>
            </a:endParaRPr>
          </a:p>
        </p:txBody>
      </p:sp>
      <p:sp>
        <p:nvSpPr>
          <p:cNvPr id="408" name="Google Shape;408;p49"/>
          <p:cNvSpPr/>
          <p:nvPr/>
        </p:nvSpPr>
        <p:spPr>
          <a:xfrm>
            <a:off x="2771776" y="5619750"/>
            <a:ext cx="6831000" cy="585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3">
                  <a:extLst>
                    <a:ext uri="{A12FA001-AC4F-418D-AE19-62706E023703}">
                      <ahyp:hlinkClr val="tx"/>
                    </a:ext>
                  </a:extLst>
                </a:hlinkClick>
              </a:rPr>
              <a:t>https://www.siic.lu.lv/fileadmin/user_upload/lu_portal/projekti/siic/Kolektiva_monografija/8-nodala-Macisanas_Lietpratibai.pdf</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pic>
        <p:nvPicPr>
          <p:cNvPr id="409" name="Google Shape;409;p49"/>
          <p:cNvPicPr preferRelativeResize="0"/>
          <p:nvPr/>
        </p:nvPicPr>
        <p:blipFill rotWithShape="1">
          <a:blip r:embed="rId4">
            <a:alphaModFix/>
          </a:blip>
          <a:srcRect b="0" l="0" r="0" t="0"/>
          <a:stretch/>
        </p:blipFill>
        <p:spPr>
          <a:xfrm>
            <a:off x="3028950" y="2882901"/>
            <a:ext cx="5781675" cy="2638425"/>
          </a:xfrm>
          <a:prstGeom prst="rect">
            <a:avLst/>
          </a:prstGeom>
          <a:noFill/>
          <a:ln>
            <a:noFill/>
          </a:ln>
        </p:spPr>
      </p:pic>
      <p:sp>
        <p:nvSpPr>
          <p:cNvPr id="410" name="Google Shape;410;p49"/>
          <p:cNvSpPr/>
          <p:nvPr/>
        </p:nvSpPr>
        <p:spPr>
          <a:xfrm>
            <a:off x="2549526" y="6265864"/>
            <a:ext cx="7561200" cy="33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5">
                  <a:extLst>
                    <a:ext uri="{A12FA001-AC4F-418D-AE19-62706E023703}">
                      <ahyp:hlinkClr val="tx"/>
                    </a:ext>
                  </a:extLst>
                </a:hlinkClick>
              </a:rPr>
              <a:t>http://www.muzizglitiba.lv/sites/default/files/muzizglitiba-Digitala-kompetence.pdf</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0"/>
          <p:cNvPicPr preferRelativeResize="0"/>
          <p:nvPr/>
        </p:nvPicPr>
        <p:blipFill rotWithShape="1">
          <a:blip r:embed="rId3">
            <a:alphaModFix/>
          </a:blip>
          <a:srcRect b="0" l="0" r="0" t="0"/>
          <a:stretch/>
        </p:blipFill>
        <p:spPr>
          <a:xfrm>
            <a:off x="1541464" y="549276"/>
            <a:ext cx="8982075" cy="4772025"/>
          </a:xfrm>
          <a:prstGeom prst="rect">
            <a:avLst/>
          </a:prstGeom>
          <a:noFill/>
          <a:ln>
            <a:noFill/>
          </a:ln>
        </p:spPr>
      </p:pic>
      <p:sp>
        <p:nvSpPr>
          <p:cNvPr id="416" name="Google Shape;416;p50"/>
          <p:cNvSpPr/>
          <p:nvPr/>
        </p:nvSpPr>
        <p:spPr>
          <a:xfrm>
            <a:off x="4522789" y="5516563"/>
            <a:ext cx="3330575"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lv-LV" sz="20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https://www.pieklustamiba.lv/</a:t>
            </a:r>
            <a:r>
              <a:rPr b="0" i="0" lang="lv-LV" sz="2000" u="none" cap="none" strike="noStrike">
                <a:solidFill>
                  <a:schemeClr val="dk1"/>
                </a:solidFill>
                <a:latin typeface="Times New Roman"/>
                <a:ea typeface="Times New Roman"/>
                <a:cs typeface="Times New Roman"/>
                <a:sym typeface="Times New Roman"/>
              </a:rPr>
              <a:t> </a:t>
            </a:r>
            <a:endParaRPr b="0" i="0" sz="2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A picture containing application&#10;&#10;Description automatically generated" id="421" name="Google Shape;421;p51"/>
          <p:cNvPicPr preferRelativeResize="0"/>
          <p:nvPr/>
        </p:nvPicPr>
        <p:blipFill rotWithShape="1">
          <a:blip r:embed="rId3">
            <a:alphaModFix/>
          </a:blip>
          <a:srcRect b="0" l="0" r="0" t="0"/>
          <a:stretch/>
        </p:blipFill>
        <p:spPr>
          <a:xfrm>
            <a:off x="5588000" y="3622675"/>
            <a:ext cx="4986338" cy="3162300"/>
          </a:xfrm>
          <a:prstGeom prst="rect">
            <a:avLst/>
          </a:prstGeom>
          <a:noFill/>
          <a:ln>
            <a:noFill/>
          </a:ln>
        </p:spPr>
      </p:pic>
      <p:pic>
        <p:nvPicPr>
          <p:cNvPr id="422" name="Google Shape;422;p51"/>
          <p:cNvPicPr preferRelativeResize="0"/>
          <p:nvPr/>
        </p:nvPicPr>
        <p:blipFill rotWithShape="1">
          <a:blip r:embed="rId4">
            <a:alphaModFix/>
          </a:blip>
          <a:srcRect b="0" l="0" r="0" t="0"/>
          <a:stretch/>
        </p:blipFill>
        <p:spPr>
          <a:xfrm>
            <a:off x="1652589" y="0"/>
            <a:ext cx="8931275" cy="2768600"/>
          </a:xfrm>
          <a:prstGeom prst="rect">
            <a:avLst/>
          </a:prstGeom>
          <a:noFill/>
          <a:ln>
            <a:noFill/>
          </a:ln>
        </p:spPr>
      </p:pic>
      <p:sp>
        <p:nvSpPr>
          <p:cNvPr id="423" name="Google Shape;423;p51"/>
          <p:cNvSpPr/>
          <p:nvPr/>
        </p:nvSpPr>
        <p:spPr>
          <a:xfrm>
            <a:off x="8059738" y="2293938"/>
            <a:ext cx="3779837" cy="3698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chemeClr val="dk1"/>
                </a:solidFill>
                <a:latin typeface="Times New Roman"/>
                <a:ea typeface="Times New Roman"/>
                <a:cs typeface="Times New Roman"/>
                <a:sym typeface="Times New Roman"/>
                <a:hlinkClick r:id="rId5">
                  <a:extLst>
                    <a:ext uri="{A12FA001-AC4F-418D-AE19-62706E023703}">
                      <ahyp:hlinkClr val="tx"/>
                    </a:ext>
                  </a:extLst>
                </a:hlinkClick>
              </a:rPr>
              <a:t>https://www.tele2.lv/digitalaisdetokss/</a:t>
            </a:r>
            <a:r>
              <a:rPr b="0" i="0" lang="lv-LV" sz="1800" u="none" cap="none" strike="noStrike">
                <a:solidFill>
                  <a:schemeClr val="dk1"/>
                </a:solidFill>
                <a:latin typeface="Times New Roman"/>
                <a:ea typeface="Times New Roman"/>
                <a:cs typeface="Times New Roman"/>
                <a:sym typeface="Times New Roman"/>
              </a:rPr>
              <a:t> </a:t>
            </a:r>
            <a:endParaRPr b="0" i="0" sz="1800" u="none" cap="none" strike="noStrike">
              <a:solidFill>
                <a:schemeClr val="dk1"/>
              </a:solidFill>
              <a:latin typeface="Times New Roman"/>
              <a:ea typeface="Times New Roman"/>
              <a:cs typeface="Times New Roman"/>
              <a:sym typeface="Times New Roman"/>
            </a:endParaRPr>
          </a:p>
        </p:txBody>
      </p:sp>
      <p:sp>
        <p:nvSpPr>
          <p:cNvPr id="424" name="Google Shape;424;p51"/>
          <p:cNvSpPr txBox="1"/>
          <p:nvPr/>
        </p:nvSpPr>
        <p:spPr>
          <a:xfrm>
            <a:off x="2028826" y="2663826"/>
            <a:ext cx="8532813" cy="9239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none" cap="none" strike="noStrike">
                <a:solidFill>
                  <a:schemeClr val="dk1"/>
                </a:solidFill>
                <a:latin typeface="Times New Roman"/>
                <a:ea typeface="Times New Roman"/>
                <a:cs typeface="Times New Roman"/>
                <a:sym typeface="Times New Roman"/>
              </a:rPr>
              <a:t>Rekomendē atrast laiku, ko nepavadīt tiešsaistē, ik pa laikam veikt </a:t>
            </a:r>
            <a:r>
              <a:rPr b="1" i="0" lang="lv-LV" sz="1800" u="none" cap="none" strike="noStrike">
                <a:solidFill>
                  <a:srgbClr val="FF0000"/>
                </a:solidFill>
                <a:latin typeface="Times New Roman"/>
                <a:ea typeface="Times New Roman"/>
                <a:cs typeface="Times New Roman"/>
                <a:sym typeface="Times New Roman"/>
              </a:rPr>
              <a:t>digitālo detoksikāciju (digital detox)</a:t>
            </a:r>
            <a:r>
              <a:rPr b="1" i="0" lang="lv-LV" sz="1800" u="none" cap="none" strike="noStrike">
                <a:solidFill>
                  <a:schemeClr val="dk1"/>
                </a:solidFill>
                <a:latin typeface="Times New Roman"/>
                <a:ea typeface="Times New Roman"/>
                <a:cs typeface="Times New Roman"/>
                <a:sym typeface="Times New Roman"/>
              </a:rPr>
              <a:t>, </a:t>
            </a:r>
            <a:r>
              <a:rPr b="0" i="0" lang="lv-LV" sz="1800" u="none" cap="none" strike="noStrike">
                <a:solidFill>
                  <a:schemeClr val="dk1"/>
                </a:solidFill>
                <a:latin typeface="Times New Roman"/>
                <a:ea typeface="Times New Roman"/>
                <a:cs typeface="Times New Roman"/>
                <a:sym typeface="Times New Roman"/>
              </a:rPr>
              <a:t>kā arī publicēt sociālajos medijos arī tādas lietas, kas nav perfektas, jo tad sociālie tīkli kļūst reālistiskāki un patiesāki, ne tikai perfektās dzīves atspoguļojums.</a:t>
            </a:r>
            <a:endParaRPr b="0" i="0" sz="1800" u="none" cap="none" strike="noStrike">
              <a:solidFill>
                <a:schemeClr val="dk1"/>
              </a:solidFill>
              <a:latin typeface="Arial"/>
              <a:ea typeface="Arial"/>
              <a:cs typeface="Arial"/>
              <a:sym typeface="Arial"/>
            </a:endParaRPr>
          </a:p>
        </p:txBody>
      </p:sp>
      <p:pic>
        <p:nvPicPr>
          <p:cNvPr id="425" name="Google Shape;425;p51"/>
          <p:cNvPicPr preferRelativeResize="0"/>
          <p:nvPr/>
        </p:nvPicPr>
        <p:blipFill rotWithShape="1">
          <a:blip r:embed="rId6">
            <a:alphaModFix/>
          </a:blip>
          <a:srcRect b="0" l="0" r="0" t="0"/>
          <a:stretch/>
        </p:blipFill>
        <p:spPr>
          <a:xfrm>
            <a:off x="1652589" y="3789364"/>
            <a:ext cx="3762375" cy="1838325"/>
          </a:xfrm>
          <a:prstGeom prst="rect">
            <a:avLst/>
          </a:prstGeom>
          <a:noFill/>
          <a:ln>
            <a:noFill/>
          </a:ln>
        </p:spPr>
      </p:pic>
      <p:pic>
        <p:nvPicPr>
          <p:cNvPr id="426" name="Google Shape;426;p51"/>
          <p:cNvPicPr preferRelativeResize="0"/>
          <p:nvPr/>
        </p:nvPicPr>
        <p:blipFill rotWithShape="1">
          <a:blip r:embed="rId7">
            <a:alphaModFix/>
          </a:blip>
          <a:srcRect b="0" l="0" r="0" t="0"/>
          <a:stretch/>
        </p:blipFill>
        <p:spPr>
          <a:xfrm>
            <a:off x="7267576" y="3622676"/>
            <a:ext cx="1584325" cy="1584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52"/>
          <p:cNvPicPr preferRelativeResize="0"/>
          <p:nvPr/>
        </p:nvPicPr>
        <p:blipFill rotWithShape="1">
          <a:blip r:embed="rId3">
            <a:alphaModFix/>
          </a:blip>
          <a:srcRect b="0" l="0" r="0" t="0"/>
          <a:stretch/>
        </p:blipFill>
        <p:spPr>
          <a:xfrm>
            <a:off x="3089275" y="470695"/>
            <a:ext cx="7092950" cy="5341937"/>
          </a:xfrm>
          <a:prstGeom prst="rect">
            <a:avLst/>
          </a:prstGeom>
          <a:noFill/>
          <a:ln>
            <a:noFill/>
          </a:ln>
        </p:spPr>
      </p:pic>
      <p:sp>
        <p:nvSpPr>
          <p:cNvPr id="432" name="Google Shape;432;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lv-LV" sz="1600" u="none" cap="none" strike="noStrike">
                <a:solidFill>
                  <a:schemeClr val="lt1"/>
                </a:solidFill>
                <a:latin typeface="Arial"/>
                <a:ea typeface="Arial"/>
                <a:cs typeface="Arial"/>
                <a:sym typeface="Arial"/>
              </a:rPr>
              <a:t>© I.Kotāne,  2023</a:t>
            </a:r>
            <a:endParaRPr/>
          </a:p>
        </p:txBody>
      </p:sp>
      <p:sp>
        <p:nvSpPr>
          <p:cNvPr id="433" name="Google Shape;433;p52"/>
          <p:cNvSpPr txBox="1"/>
          <p:nvPr/>
        </p:nvSpPr>
        <p:spPr>
          <a:xfrm>
            <a:off x="2939845" y="6048573"/>
            <a:ext cx="6598281"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lv-LV" sz="1400" u="sng" cap="none" strike="noStrike">
                <a:solidFill>
                  <a:srgbClr val="000000"/>
                </a:solidFill>
                <a:latin typeface="Arial"/>
                <a:ea typeface="Arial"/>
                <a:cs typeface="Arial"/>
                <a:sym typeface="Arial"/>
                <a:hlinkClick r:id="rId4">
                  <a:extLst>
                    <a:ext uri="{A12FA001-AC4F-418D-AE19-62706E023703}">
                      <ahyp:hlinkClr val="tx"/>
                    </a:ext>
                  </a:extLst>
                </a:hlinkClick>
              </a:rPr>
              <a:t>https://yourstory.com/mystory/maslows-hierarchy-of-needs-redefined-for-millenial</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3"/>
          <p:cNvSpPr txBox="1"/>
          <p:nvPr>
            <p:ph type="title"/>
          </p:nvPr>
        </p:nvSpPr>
        <p:spPr>
          <a:xfrm>
            <a:off x="1219200" y="298450"/>
            <a:ext cx="102624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lv-LV" sz="3600">
                <a:solidFill>
                  <a:schemeClr val="accent1"/>
                </a:solidFill>
                <a:latin typeface="Arial"/>
                <a:ea typeface="Arial"/>
                <a:cs typeface="Arial"/>
                <a:sym typeface="Arial"/>
              </a:rPr>
              <a:t>Digitālās inovācijas. Industriālā revolūcija</a:t>
            </a:r>
            <a:endParaRPr sz="3600">
              <a:solidFill>
                <a:schemeClr val="accent1"/>
              </a:solidFill>
              <a:latin typeface="Arial"/>
              <a:ea typeface="Arial"/>
              <a:cs typeface="Arial"/>
              <a:sym typeface="Arial"/>
            </a:endParaRPr>
          </a:p>
        </p:txBody>
      </p:sp>
      <p:sp>
        <p:nvSpPr>
          <p:cNvPr id="439" name="Google Shape;439;p53"/>
          <p:cNvSpPr txBox="1"/>
          <p:nvPr>
            <p:ph idx="1" type="body"/>
          </p:nvPr>
        </p:nvSpPr>
        <p:spPr>
          <a:xfrm>
            <a:off x="2439988" y="4822825"/>
            <a:ext cx="7886700" cy="1563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lv-LV" sz="2400">
                <a:latin typeface="Times New Roman"/>
                <a:ea typeface="Times New Roman"/>
                <a:cs typeface="Times New Roman"/>
                <a:sym typeface="Times New Roman"/>
              </a:rPr>
              <a:t>…pasaulē lielākajam taksometru uzņēmumam (Uber) nepieder automašīnas, pasaulē lielākais mediju pakalpojumu uzņēmums (Facebook) neveido savu saturu un pasaules lielākajam naktsmītņu uzņēmumam (Airbnb) nav viesnīcu numuru.</a:t>
            </a:r>
            <a:endParaRPr/>
          </a:p>
        </p:txBody>
      </p:sp>
      <p:pic>
        <p:nvPicPr>
          <p:cNvPr id="440" name="Google Shape;440;p53"/>
          <p:cNvPicPr preferRelativeResize="0"/>
          <p:nvPr/>
        </p:nvPicPr>
        <p:blipFill rotWithShape="1">
          <a:blip r:embed="rId3">
            <a:alphaModFix/>
          </a:blip>
          <a:srcRect b="0" l="0" r="0" t="0"/>
          <a:stretch/>
        </p:blipFill>
        <p:spPr>
          <a:xfrm>
            <a:off x="1597025" y="1700214"/>
            <a:ext cx="2103438" cy="2103437"/>
          </a:xfrm>
          <a:prstGeom prst="rect">
            <a:avLst/>
          </a:prstGeom>
          <a:noFill/>
          <a:ln>
            <a:noFill/>
          </a:ln>
        </p:spPr>
      </p:pic>
      <p:pic>
        <p:nvPicPr>
          <p:cNvPr id="441" name="Google Shape;441;p53"/>
          <p:cNvPicPr preferRelativeResize="0"/>
          <p:nvPr/>
        </p:nvPicPr>
        <p:blipFill rotWithShape="1">
          <a:blip r:embed="rId4">
            <a:alphaModFix/>
          </a:blip>
          <a:srcRect b="0" l="0" r="0" t="0"/>
          <a:stretch/>
        </p:blipFill>
        <p:spPr>
          <a:xfrm rot="316084">
            <a:off x="3967164" y="2452688"/>
            <a:ext cx="2022474" cy="2024062"/>
          </a:xfrm>
          <a:prstGeom prst="rect">
            <a:avLst/>
          </a:prstGeom>
          <a:noFill/>
          <a:ln>
            <a:noFill/>
          </a:ln>
        </p:spPr>
      </p:pic>
      <p:pic>
        <p:nvPicPr>
          <p:cNvPr id="442" name="Google Shape;442;p53"/>
          <p:cNvPicPr preferRelativeResize="0"/>
          <p:nvPr/>
        </p:nvPicPr>
        <p:blipFill rotWithShape="1">
          <a:blip r:embed="rId5">
            <a:alphaModFix/>
          </a:blip>
          <a:srcRect b="0" l="0" r="0" t="0"/>
          <a:stretch/>
        </p:blipFill>
        <p:spPr>
          <a:xfrm rot="-1264897">
            <a:off x="6094413" y="1646238"/>
            <a:ext cx="3143250" cy="1066800"/>
          </a:xfrm>
          <a:prstGeom prst="rect">
            <a:avLst/>
          </a:prstGeom>
          <a:noFill/>
          <a:ln>
            <a:noFill/>
          </a:ln>
        </p:spPr>
      </p:pic>
      <p:pic>
        <p:nvPicPr>
          <p:cNvPr id="443" name="Google Shape;443;p53"/>
          <p:cNvPicPr preferRelativeResize="0"/>
          <p:nvPr/>
        </p:nvPicPr>
        <p:blipFill rotWithShape="1">
          <a:blip r:embed="rId6">
            <a:alphaModFix/>
          </a:blip>
          <a:srcRect b="0" l="0" r="0" t="0"/>
          <a:stretch/>
        </p:blipFill>
        <p:spPr>
          <a:xfrm rot="-1088099">
            <a:off x="6254750" y="3319463"/>
            <a:ext cx="4051300" cy="89376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54"/>
          <p:cNvPicPr preferRelativeResize="0"/>
          <p:nvPr/>
        </p:nvPicPr>
        <p:blipFill rotWithShape="1">
          <a:blip r:embed="rId3">
            <a:alphaModFix/>
          </a:blip>
          <a:srcRect b="0" l="0" r="0" t="0"/>
          <a:stretch/>
        </p:blipFill>
        <p:spPr>
          <a:xfrm>
            <a:off x="2311400" y="1004888"/>
            <a:ext cx="7264401" cy="3949701"/>
          </a:xfrm>
          <a:prstGeom prst="rect">
            <a:avLst/>
          </a:prstGeom>
          <a:noFill/>
          <a:ln>
            <a:noFill/>
          </a:ln>
        </p:spPr>
      </p:pic>
      <p:sp>
        <p:nvSpPr>
          <p:cNvPr id="449" name="Google Shape;449;p54"/>
          <p:cNvSpPr/>
          <p:nvPr/>
        </p:nvSpPr>
        <p:spPr>
          <a:xfrm>
            <a:off x="930926" y="385263"/>
            <a:ext cx="90282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i="0" lang="lv-LV" sz="2900" u="none" cap="none" strike="noStrike">
                <a:solidFill>
                  <a:schemeClr val="accent1"/>
                </a:solidFill>
              </a:rPr>
              <a:t>Digital transformation: The fourth industrial revolution</a:t>
            </a:r>
            <a:endParaRPr i="0" sz="1600" u="none" cap="none" strike="noStrike">
              <a:solidFill>
                <a:schemeClr val="accent1"/>
              </a:solidFill>
            </a:endParaRPr>
          </a:p>
        </p:txBody>
      </p:sp>
      <p:sp>
        <p:nvSpPr>
          <p:cNvPr id="450" name="Google Shape;450;p54"/>
          <p:cNvSpPr/>
          <p:nvPr/>
        </p:nvSpPr>
        <p:spPr>
          <a:xfrm>
            <a:off x="1433513" y="4987925"/>
            <a:ext cx="9074100" cy="5841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https://www.icaew.com/technical/technology/finance-in-a-digital-world/digital-transformation/digital-transformation-mega-trends</a:t>
            </a:r>
            <a:r>
              <a:rPr b="0" i="0" lang="lv-LV" sz="1600" u="none" cap="none" strike="noStrike">
                <a:solidFill>
                  <a:srgbClr val="0070C0"/>
                </a:solidFill>
                <a:latin typeface="Times New Roman"/>
                <a:ea typeface="Times New Roman"/>
                <a:cs typeface="Times New Roman"/>
                <a:sym typeface="Times New Roman"/>
              </a:rPr>
              <a:t> </a:t>
            </a:r>
            <a:endParaRPr b="0" i="0" sz="1600" u="none" cap="none" strike="noStrike">
              <a:solidFill>
                <a:srgbClr val="0070C0"/>
              </a:solidFill>
              <a:latin typeface="Times New Roman"/>
              <a:ea typeface="Times New Roman"/>
              <a:cs typeface="Times New Roman"/>
              <a:sym typeface="Times New Roman"/>
            </a:endParaRPr>
          </a:p>
        </p:txBody>
      </p:sp>
      <p:sp>
        <p:nvSpPr>
          <p:cNvPr id="451" name="Google Shape;451;p54"/>
          <p:cNvSpPr/>
          <p:nvPr/>
        </p:nvSpPr>
        <p:spPr>
          <a:xfrm>
            <a:off x="1500981" y="5591175"/>
            <a:ext cx="8939100" cy="1146300"/>
          </a:xfrm>
          <a:prstGeom prst="rect">
            <a:avLst/>
          </a:prstGeom>
          <a:solidFill>
            <a:schemeClr val="lt1"/>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rPr>
              <a:t>Industriālā revolūcija 4.0</a:t>
            </a:r>
            <a:r>
              <a:rPr b="0" i="0" lang="lv-LV" sz="1600" u="none" cap="none" strike="noStrike">
                <a:solidFill>
                  <a:schemeClr val="dk1"/>
                </a:solidFill>
                <a:latin typeface="Times New Roman"/>
                <a:ea typeface="Times New Roman"/>
                <a:cs typeface="Times New Roman"/>
                <a:sym typeface="Times New Roman"/>
              </a:rPr>
              <a:t>  - ar šo nosaukumu, kas parādījās Vācijā, tiek apzīmēta šobrīd notiekošā pāreja uz principiāli jaunu rūpniecības modeli, kurā dominēs, piemēram, robotizācija, mākslīgais intelekts, tā dēvētais lietu internets un viedās rūpnīcas, kam jānoved pie ražošanas intelektualizēšanas industriālos mērogos, līdz minimumam samazinot cilvēku līdzdalību ikdienas procesos.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55"/>
          <p:cNvPicPr preferRelativeResize="0"/>
          <p:nvPr/>
        </p:nvPicPr>
        <p:blipFill rotWithShape="1">
          <a:blip r:embed="rId3">
            <a:alphaModFix/>
          </a:blip>
          <a:srcRect b="0" l="0" r="0" t="0"/>
          <a:stretch/>
        </p:blipFill>
        <p:spPr>
          <a:xfrm>
            <a:off x="1976439" y="528639"/>
            <a:ext cx="8239125" cy="5305425"/>
          </a:xfrm>
          <a:prstGeom prst="rect">
            <a:avLst/>
          </a:prstGeom>
          <a:noFill/>
          <a:ln>
            <a:noFill/>
          </a:ln>
        </p:spPr>
      </p:pic>
      <p:sp>
        <p:nvSpPr>
          <p:cNvPr id="457" name="Google Shape;457;p55"/>
          <p:cNvSpPr txBox="1"/>
          <p:nvPr/>
        </p:nvSpPr>
        <p:spPr>
          <a:xfrm>
            <a:off x="1774826" y="5907089"/>
            <a:ext cx="8862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https://knowhow.distrelec.com/manufacturing/is-your-business-ready-for-industry-5-0/</a:t>
            </a:r>
            <a:r>
              <a:rPr b="0" i="0" lang="lv-LV" sz="1600" u="none" cap="none" strike="noStrike">
                <a:solidFill>
                  <a:srgbClr val="0070C0"/>
                </a:solidFill>
                <a:latin typeface="Times New Roman"/>
                <a:ea typeface="Times New Roman"/>
                <a:cs typeface="Times New Roman"/>
                <a:sym typeface="Times New Roman"/>
              </a:rPr>
              <a:t> </a:t>
            </a:r>
            <a:endParaRPr b="0" i="0" sz="1600" u="none" cap="none" strike="noStrike">
              <a:solidFill>
                <a:srgbClr val="0070C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0"/>
          <p:cNvSpPr txBox="1"/>
          <p:nvPr/>
        </p:nvSpPr>
        <p:spPr>
          <a:xfrm>
            <a:off x="1631950" y="103189"/>
            <a:ext cx="8821738" cy="733425"/>
          </a:xfrm>
          <a:prstGeom prst="rect">
            <a:avLst/>
          </a:prstGeom>
          <a:noFill/>
          <a:ln>
            <a:noFill/>
          </a:ln>
        </p:spPr>
        <p:txBody>
          <a:bodyPr anchorCtr="0" anchor="t" bIns="45700" lIns="91425" spcFirstLastPara="1" rIns="91425" wrap="square" tIns="45700">
            <a:noAutofit/>
          </a:bodyPr>
          <a:lstStyle/>
          <a:p>
            <a:pPr indent="0" lvl="0" marL="109537" marR="0" rtl="0" algn="l">
              <a:lnSpc>
                <a:spcPct val="100000"/>
              </a:lnSpc>
              <a:spcBef>
                <a:spcPts val="0"/>
              </a:spcBef>
              <a:spcAft>
                <a:spcPts val="0"/>
              </a:spcAft>
              <a:buClr>
                <a:srgbClr val="000000"/>
              </a:buClr>
              <a:buSzPts val="2000"/>
              <a:buFont typeface="Arial"/>
              <a:buNone/>
            </a:pPr>
            <a:r>
              <a:rPr b="1" i="0" lang="lv-LV" sz="2000" u="sng" cap="none" strike="noStrike">
                <a:solidFill>
                  <a:srgbClr val="2A2A7E"/>
                </a:solidFill>
                <a:latin typeface="Times New Roman"/>
                <a:ea typeface="Times New Roman"/>
                <a:cs typeface="Times New Roman"/>
                <a:sym typeface="Times New Roman"/>
              </a:rPr>
              <a:t>Data networks (datu tīkli</a:t>
            </a:r>
            <a:r>
              <a:rPr b="0" i="0" lang="lv-LV" sz="2000" u="none" cap="none" strike="noStrike">
                <a:solidFill>
                  <a:srgbClr val="2A2A7E"/>
                </a:solidFill>
                <a:latin typeface="Times New Roman"/>
                <a:ea typeface="Times New Roman"/>
                <a:cs typeface="Times New Roman"/>
                <a:sym typeface="Times New Roman"/>
              </a:rPr>
              <a:t>) </a:t>
            </a:r>
            <a:r>
              <a:rPr b="0" i="0" lang="lv-LV" sz="2000" u="none" cap="none" strike="noStrike">
                <a:solidFill>
                  <a:schemeClr val="dk1"/>
                </a:solidFill>
                <a:latin typeface="Times New Roman"/>
                <a:ea typeface="Times New Roman"/>
                <a:cs typeface="Times New Roman"/>
                <a:sym typeface="Times New Roman"/>
              </a:rPr>
              <a:t>dod iespēju ne tikai nodrošināt netraucētu informācijas plūsmu, bet arī paver daudz jaunu iespēju, ieskaitot mārketingu.</a:t>
            </a:r>
            <a:endParaRPr b="0" i="0" sz="2000" u="none" cap="none" strike="noStrike">
              <a:solidFill>
                <a:schemeClr val="dk1"/>
              </a:solidFill>
              <a:latin typeface="Times New Roman"/>
              <a:ea typeface="Times New Roman"/>
              <a:cs typeface="Times New Roman"/>
              <a:sym typeface="Times New Roman"/>
            </a:endParaRPr>
          </a:p>
          <a:p>
            <a:pPr indent="-169228" lvl="0" marL="365125" marR="0" rtl="0" algn="just">
              <a:lnSpc>
                <a:spcPct val="100000"/>
              </a:lnSpc>
              <a:spcBef>
                <a:spcPts val="400"/>
              </a:spcBef>
              <a:spcAft>
                <a:spcPts val="0"/>
              </a:spcAft>
              <a:buClr>
                <a:schemeClr val="accent1"/>
              </a:buClr>
              <a:buSzPts val="1360"/>
              <a:buFont typeface="Noto Sans Symbols"/>
              <a:buNone/>
            </a:pPr>
            <a:r>
              <a:t/>
            </a:r>
            <a:endParaRPr b="0" i="0" sz="2000" u="none" cap="none" strike="noStrike">
              <a:solidFill>
                <a:schemeClr val="dk1"/>
              </a:solidFill>
              <a:latin typeface="Times New Roman"/>
              <a:ea typeface="Times New Roman"/>
              <a:cs typeface="Times New Roman"/>
              <a:sym typeface="Times New Roman"/>
            </a:endParaRPr>
          </a:p>
          <a:p>
            <a:pPr indent="-169228" lvl="0" marL="365125" marR="0" rtl="0" algn="l">
              <a:lnSpc>
                <a:spcPct val="100000"/>
              </a:lnSpc>
              <a:spcBef>
                <a:spcPts val="400"/>
              </a:spcBef>
              <a:spcAft>
                <a:spcPts val="0"/>
              </a:spcAft>
              <a:buClr>
                <a:schemeClr val="accent1"/>
              </a:buClr>
              <a:buSzPts val="1360"/>
              <a:buFont typeface="Noto Sans Symbols"/>
              <a:buNone/>
            </a:pPr>
            <a:r>
              <a:t/>
            </a:r>
            <a:endParaRPr b="0" i="0" sz="2000" u="none" cap="none" strike="noStrike">
              <a:solidFill>
                <a:schemeClr val="dk1"/>
              </a:solidFill>
              <a:latin typeface="Times New Roman"/>
              <a:ea typeface="Times New Roman"/>
              <a:cs typeface="Times New Roman"/>
              <a:sym typeface="Times New Roman"/>
            </a:endParaRPr>
          </a:p>
          <a:p>
            <a:pPr indent="-169228" lvl="0" marL="365125" marR="0" rtl="0" algn="l">
              <a:lnSpc>
                <a:spcPct val="100000"/>
              </a:lnSpc>
              <a:spcBef>
                <a:spcPts val="400"/>
              </a:spcBef>
              <a:spcAft>
                <a:spcPts val="0"/>
              </a:spcAft>
              <a:buClr>
                <a:schemeClr val="accent1"/>
              </a:buClr>
              <a:buSzPts val="1360"/>
              <a:buFont typeface="Noto Sans Symbols"/>
              <a:buNone/>
            </a:pPr>
            <a:r>
              <a:t/>
            </a:r>
            <a:endParaRPr b="0" i="0" sz="2000" u="none" cap="none" strike="noStrike">
              <a:solidFill>
                <a:schemeClr val="dk1"/>
              </a:solidFill>
              <a:latin typeface="Times New Roman"/>
              <a:ea typeface="Times New Roman"/>
              <a:cs typeface="Times New Roman"/>
              <a:sym typeface="Times New Roman"/>
            </a:endParaRPr>
          </a:p>
        </p:txBody>
      </p:sp>
      <p:pic>
        <p:nvPicPr>
          <p:cNvPr id="136" name="Google Shape;136;p20"/>
          <p:cNvPicPr preferRelativeResize="0"/>
          <p:nvPr/>
        </p:nvPicPr>
        <p:blipFill rotWithShape="1">
          <a:blip r:embed="rId3">
            <a:alphaModFix/>
          </a:blip>
          <a:srcRect b="0" l="0" r="0" t="0"/>
          <a:stretch/>
        </p:blipFill>
        <p:spPr>
          <a:xfrm>
            <a:off x="2754137" y="1165762"/>
            <a:ext cx="6192114" cy="4372585"/>
          </a:xfrm>
          <a:prstGeom prst="rect">
            <a:avLst/>
          </a:prstGeom>
          <a:noFill/>
          <a:ln>
            <a:noFill/>
          </a:ln>
        </p:spPr>
      </p:pic>
      <p:sp>
        <p:nvSpPr>
          <p:cNvPr id="137" name="Google Shape;137;p20"/>
          <p:cNvSpPr txBox="1"/>
          <p:nvPr/>
        </p:nvSpPr>
        <p:spPr>
          <a:xfrm>
            <a:off x="3820896" y="5867496"/>
            <a:ext cx="444384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https://www.heavy.ai/technical-glossary/data-network</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56"/>
          <p:cNvPicPr preferRelativeResize="0"/>
          <p:nvPr/>
        </p:nvPicPr>
        <p:blipFill rotWithShape="1">
          <a:blip r:embed="rId3">
            <a:alphaModFix/>
          </a:blip>
          <a:srcRect b="0" l="0" r="0" t="0"/>
          <a:stretch/>
        </p:blipFill>
        <p:spPr>
          <a:xfrm>
            <a:off x="425450" y="1"/>
            <a:ext cx="5310188" cy="6858000"/>
          </a:xfrm>
          <a:prstGeom prst="rect">
            <a:avLst/>
          </a:prstGeom>
          <a:noFill/>
          <a:ln>
            <a:noFill/>
          </a:ln>
        </p:spPr>
      </p:pic>
      <p:sp>
        <p:nvSpPr>
          <p:cNvPr id="463" name="Google Shape;463;p56"/>
          <p:cNvSpPr/>
          <p:nvPr/>
        </p:nvSpPr>
        <p:spPr>
          <a:xfrm>
            <a:off x="4295776" y="5732464"/>
            <a:ext cx="2049463"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https://bit.ly/361v1wc</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sp>
        <p:nvSpPr>
          <p:cNvPr id="464" name="Google Shape;464;p56"/>
          <p:cNvSpPr/>
          <p:nvPr/>
        </p:nvSpPr>
        <p:spPr>
          <a:xfrm>
            <a:off x="1631950" y="6319838"/>
            <a:ext cx="2103438"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lv-LV" sz="2000" u="none" cap="none" strike="noStrike">
                <a:solidFill>
                  <a:schemeClr val="lt1"/>
                </a:solidFill>
                <a:latin typeface="Times New Roman"/>
                <a:ea typeface="Times New Roman"/>
                <a:cs typeface="Times New Roman"/>
                <a:sym typeface="Times New Roman"/>
              </a:rPr>
              <a:t>© I.Kotāne,  2021 </a:t>
            </a:r>
            <a:endParaRPr b="0" i="0" sz="3200" u="none" cap="none" strike="noStrike">
              <a:solidFill>
                <a:schemeClr val="lt1"/>
              </a:solidFill>
              <a:latin typeface="Times New Roman"/>
              <a:ea typeface="Times New Roman"/>
              <a:cs typeface="Times New Roman"/>
              <a:sym typeface="Times New Roman"/>
            </a:endParaRPr>
          </a:p>
        </p:txBody>
      </p:sp>
      <p:pic>
        <p:nvPicPr>
          <p:cNvPr id="465" name="Google Shape;465;p56"/>
          <p:cNvPicPr preferRelativeResize="0"/>
          <p:nvPr/>
        </p:nvPicPr>
        <p:blipFill rotWithShape="1">
          <a:blip r:embed="rId5">
            <a:alphaModFix/>
          </a:blip>
          <a:srcRect b="0" l="0" r="0" t="0"/>
          <a:stretch/>
        </p:blipFill>
        <p:spPr>
          <a:xfrm>
            <a:off x="6811911" y="1209472"/>
            <a:ext cx="4459511" cy="3535362"/>
          </a:xfrm>
          <a:prstGeom prst="rect">
            <a:avLst/>
          </a:prstGeom>
          <a:noFill/>
          <a:ln>
            <a:noFill/>
          </a:ln>
        </p:spPr>
      </p:pic>
      <p:sp>
        <p:nvSpPr>
          <p:cNvPr id="466" name="Google Shape;466;p56"/>
          <p:cNvSpPr/>
          <p:nvPr/>
        </p:nvSpPr>
        <p:spPr>
          <a:xfrm>
            <a:off x="5735638" y="5157789"/>
            <a:ext cx="5768104"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lv-LV" sz="1600" u="sng" cap="none" strike="noStrike">
                <a:solidFill>
                  <a:schemeClr val="dk1"/>
                </a:solidFill>
                <a:latin typeface="Times New Roman"/>
                <a:ea typeface="Times New Roman"/>
                <a:cs typeface="Times New Roman"/>
                <a:sym typeface="Times New Roman"/>
                <a:hlinkClick r:id="rId6">
                  <a:extLst>
                    <a:ext uri="{A12FA001-AC4F-418D-AE19-62706E023703}">
                      <ahyp:hlinkClr val="tx"/>
                    </a:ext>
                  </a:extLst>
                </a:hlinkClick>
              </a:rPr>
              <a:t>https://forbesbaltics.com/lv/tehnologijas/raksts/gudrarupnica</a:t>
            </a:r>
            <a:r>
              <a:rPr b="0" i="0" lang="lv-LV" sz="16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57"/>
          <p:cNvPicPr preferRelativeResize="0"/>
          <p:nvPr/>
        </p:nvPicPr>
        <p:blipFill rotWithShape="1">
          <a:blip r:embed="rId3">
            <a:alphaModFix/>
          </a:blip>
          <a:srcRect b="0" l="0" r="0" t="0"/>
          <a:stretch/>
        </p:blipFill>
        <p:spPr>
          <a:xfrm>
            <a:off x="324950" y="1172200"/>
            <a:ext cx="4662487" cy="3168651"/>
          </a:xfrm>
          <a:prstGeom prst="rect">
            <a:avLst/>
          </a:prstGeom>
          <a:noFill/>
          <a:ln>
            <a:noFill/>
          </a:ln>
        </p:spPr>
      </p:pic>
      <p:pic>
        <p:nvPicPr>
          <p:cNvPr id="472" name="Google Shape;472;p57"/>
          <p:cNvPicPr preferRelativeResize="0"/>
          <p:nvPr/>
        </p:nvPicPr>
        <p:blipFill rotWithShape="1">
          <a:blip r:embed="rId4">
            <a:alphaModFix/>
          </a:blip>
          <a:srcRect b="0" l="0" r="0" t="0"/>
          <a:stretch/>
        </p:blipFill>
        <p:spPr>
          <a:xfrm>
            <a:off x="5591175" y="260351"/>
            <a:ext cx="4897438" cy="2416175"/>
          </a:xfrm>
          <a:prstGeom prst="rect">
            <a:avLst/>
          </a:prstGeom>
          <a:noFill/>
          <a:ln>
            <a:noFill/>
          </a:ln>
        </p:spPr>
      </p:pic>
      <p:pic>
        <p:nvPicPr>
          <p:cNvPr id="473" name="Google Shape;473;p57"/>
          <p:cNvPicPr preferRelativeResize="0"/>
          <p:nvPr/>
        </p:nvPicPr>
        <p:blipFill rotWithShape="1">
          <a:blip r:embed="rId5">
            <a:alphaModFix/>
          </a:blip>
          <a:srcRect b="0" l="0" r="0" t="0"/>
          <a:stretch/>
        </p:blipFill>
        <p:spPr>
          <a:xfrm>
            <a:off x="5219700" y="3773488"/>
            <a:ext cx="5448300" cy="1866900"/>
          </a:xfrm>
          <a:prstGeom prst="rect">
            <a:avLst/>
          </a:prstGeom>
          <a:noFill/>
          <a:ln>
            <a:noFill/>
          </a:ln>
        </p:spPr>
      </p:pic>
      <p:sp>
        <p:nvSpPr>
          <p:cNvPr id="474" name="Google Shape;474;p57"/>
          <p:cNvSpPr/>
          <p:nvPr/>
        </p:nvSpPr>
        <p:spPr>
          <a:xfrm>
            <a:off x="2630488" y="5700714"/>
            <a:ext cx="6165850"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none" cap="none" strike="noStrike">
                <a:solidFill>
                  <a:schemeClr val="dk1"/>
                </a:solidFill>
                <a:latin typeface="Times New Roman"/>
                <a:ea typeface="Times New Roman"/>
                <a:cs typeface="Times New Roman"/>
                <a:sym typeface="Times New Roman"/>
              </a:rPr>
              <a:t>Suri, Č</a:t>
            </a:r>
            <a:r>
              <a:rPr b="0" i="1" lang="lv-LV" sz="1600" u="none" cap="none" strike="noStrike">
                <a:solidFill>
                  <a:schemeClr val="dk1"/>
                </a:solidFill>
                <a:latin typeface="Times New Roman"/>
                <a:ea typeface="Times New Roman"/>
                <a:cs typeface="Times New Roman"/>
                <a:sym typeface="Times New Roman"/>
              </a:rPr>
              <a:t>. Digitālie nomadi</a:t>
            </a:r>
            <a:r>
              <a:rPr b="0" i="0" lang="lv-LV" sz="1600" u="none" cap="none" strike="noStrike">
                <a:solidFill>
                  <a:schemeClr val="dk1"/>
                </a:solidFill>
                <a:latin typeface="Times New Roman"/>
                <a:ea typeface="Times New Roman"/>
                <a:cs typeface="Times New Roman"/>
                <a:sym typeface="Times New Roman"/>
              </a:rPr>
              <a:t>. Ir Nauda. Oktobris/Novembris, 2020 (Nr.51) </a:t>
            </a:r>
            <a:endParaRPr b="0" i="0" sz="16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58"/>
          <p:cNvPicPr preferRelativeResize="0"/>
          <p:nvPr/>
        </p:nvPicPr>
        <p:blipFill rotWithShape="1">
          <a:blip r:embed="rId3">
            <a:alphaModFix/>
          </a:blip>
          <a:srcRect b="0" l="0" r="0" t="0"/>
          <a:stretch/>
        </p:blipFill>
        <p:spPr>
          <a:xfrm>
            <a:off x="1524001" y="166689"/>
            <a:ext cx="3294063" cy="2154237"/>
          </a:xfrm>
          <a:prstGeom prst="rect">
            <a:avLst/>
          </a:prstGeom>
          <a:noFill/>
          <a:ln>
            <a:noFill/>
          </a:ln>
        </p:spPr>
      </p:pic>
      <p:sp>
        <p:nvSpPr>
          <p:cNvPr id="480" name="Google Shape;480;p58"/>
          <p:cNvSpPr/>
          <p:nvPr/>
        </p:nvSpPr>
        <p:spPr>
          <a:xfrm>
            <a:off x="2566988" y="5589588"/>
            <a:ext cx="7777162"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https://forbesbaltics.com/lv/tehnologijas/raksts/digitalie-klejotaji</a:t>
            </a:r>
            <a:r>
              <a:rPr b="0" i="0" lang="lv-LV" sz="1800" u="none" cap="none" strike="noStrike">
                <a:solidFill>
                  <a:schemeClr val="dk1"/>
                </a:solidFill>
                <a:latin typeface="Times New Roman"/>
                <a:ea typeface="Times New Roman"/>
                <a:cs typeface="Times New Roman"/>
                <a:sym typeface="Times New Roman"/>
              </a:rPr>
              <a:t> </a:t>
            </a:r>
            <a:endParaRPr b="0" i="0" sz="1800" u="none" cap="none" strike="noStrike">
              <a:solidFill>
                <a:schemeClr val="dk1"/>
              </a:solidFill>
              <a:latin typeface="Times New Roman"/>
              <a:ea typeface="Times New Roman"/>
              <a:cs typeface="Times New Roman"/>
              <a:sym typeface="Times New Roman"/>
            </a:endParaRPr>
          </a:p>
        </p:txBody>
      </p:sp>
      <p:sp>
        <p:nvSpPr>
          <p:cNvPr id="481" name="Google Shape;481;p58"/>
          <p:cNvSpPr/>
          <p:nvPr/>
        </p:nvSpPr>
        <p:spPr>
          <a:xfrm>
            <a:off x="2782889" y="3341688"/>
            <a:ext cx="8137525" cy="224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lv-LV" sz="2000" u="none" cap="none" strike="noStrike">
                <a:solidFill>
                  <a:srgbClr val="000000"/>
                </a:solidFill>
                <a:latin typeface="Times New Roman"/>
                <a:ea typeface="Times New Roman"/>
                <a:cs typeface="Times New Roman"/>
                <a:sym typeface="Times New Roman"/>
              </a:rPr>
              <a:t>Pirms papildināt digitālo klejotāju rindas, iepazīstieties ar šo sarakstu!</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lv-LV" sz="2000" u="none" cap="none" strike="noStrike">
                <a:solidFill>
                  <a:srgbClr val="000000"/>
                </a:solidFill>
                <a:latin typeface="Times New Roman"/>
                <a:ea typeface="Times New Roman"/>
                <a:cs typeface="Times New Roman"/>
                <a:sym typeface="Times New Roman"/>
              </a:rPr>
              <a:t>Jūs varat strādāt, izmantojot internetu.</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lv-LV" sz="2000" u="none" cap="none" strike="noStrike">
                <a:solidFill>
                  <a:srgbClr val="000000"/>
                </a:solidFill>
                <a:latin typeface="Times New Roman"/>
                <a:ea typeface="Times New Roman"/>
                <a:cs typeface="Times New Roman"/>
                <a:sym typeface="Times New Roman"/>
              </a:rPr>
              <a:t>Jūsu darbs nekur nepazudīs tuvāko sešu mēnešu laikā.</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lv-LV" sz="2000" u="none" cap="none" strike="noStrike">
                <a:solidFill>
                  <a:srgbClr val="000000"/>
                </a:solidFill>
                <a:latin typeface="Times New Roman"/>
                <a:ea typeface="Times New Roman"/>
                <a:cs typeface="Times New Roman"/>
                <a:sym typeface="Times New Roman"/>
              </a:rPr>
              <a:t>Jums nav bērnu vai arī ir, bet vēl neiet skolā.</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lv-LV" sz="2000" u="none" cap="none" strike="noStrike">
                <a:solidFill>
                  <a:srgbClr val="000000"/>
                </a:solidFill>
                <a:latin typeface="Times New Roman"/>
                <a:ea typeface="Times New Roman"/>
                <a:cs typeface="Times New Roman"/>
                <a:sym typeface="Times New Roman"/>
              </a:rPr>
              <a:t>Jums ir pietiekami daudz naudas, lai varētu izdzīvot divus mēnešus un nopirkt biļeti uz mājām.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lv-LV" sz="2000" u="none" cap="none" strike="noStrike">
                <a:solidFill>
                  <a:srgbClr val="000000"/>
                </a:solidFill>
                <a:latin typeface="Times New Roman"/>
                <a:ea typeface="Times New Roman"/>
                <a:cs typeface="Times New Roman"/>
                <a:sym typeface="Times New Roman"/>
              </a:rPr>
              <a:t>Jums mājās nav tuvinieku, kurus nepieciešams pastāvīgi aprūpēt.</a:t>
            </a:r>
            <a:endParaRPr b="0" i="0" sz="1400" u="none" cap="none" strike="noStrike">
              <a:solidFill>
                <a:srgbClr val="000000"/>
              </a:solidFill>
              <a:latin typeface="Arial"/>
              <a:ea typeface="Arial"/>
              <a:cs typeface="Arial"/>
              <a:sym typeface="Arial"/>
            </a:endParaRPr>
          </a:p>
        </p:txBody>
      </p:sp>
      <p:pic>
        <p:nvPicPr>
          <p:cNvPr id="482" name="Google Shape;482;p58"/>
          <p:cNvPicPr preferRelativeResize="0"/>
          <p:nvPr/>
        </p:nvPicPr>
        <p:blipFill rotWithShape="1">
          <a:blip r:embed="rId5">
            <a:alphaModFix/>
          </a:blip>
          <a:srcRect b="0" l="0" r="0" t="0"/>
          <a:stretch/>
        </p:blipFill>
        <p:spPr>
          <a:xfrm>
            <a:off x="7032626" y="333375"/>
            <a:ext cx="3548063" cy="1995488"/>
          </a:xfrm>
          <a:prstGeom prst="rect">
            <a:avLst/>
          </a:prstGeom>
          <a:noFill/>
          <a:ln>
            <a:noFill/>
          </a:ln>
        </p:spPr>
      </p:pic>
      <p:pic>
        <p:nvPicPr>
          <p:cNvPr id="483" name="Google Shape;483;p58"/>
          <p:cNvPicPr preferRelativeResize="0"/>
          <p:nvPr/>
        </p:nvPicPr>
        <p:blipFill rotWithShape="1">
          <a:blip r:embed="rId6">
            <a:alphaModFix/>
          </a:blip>
          <a:srcRect b="0" l="0" r="0" t="0"/>
          <a:stretch/>
        </p:blipFill>
        <p:spPr>
          <a:xfrm>
            <a:off x="4295775" y="476251"/>
            <a:ext cx="3621088" cy="2416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9"/>
          <p:cNvSpPr/>
          <p:nvPr/>
        </p:nvSpPr>
        <p:spPr>
          <a:xfrm>
            <a:off x="1295400" y="457200"/>
            <a:ext cx="9879300" cy="5541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i="0" lang="lv-LV" sz="3000" u="none" cap="none" strike="noStrike">
                <a:solidFill>
                  <a:srgbClr val="0070C0"/>
                </a:solidFill>
              </a:rPr>
              <a:t>Digitālās ekonomikas un sabiedrības indekss (DESI)  </a:t>
            </a:r>
            <a:endParaRPr i="0" sz="1400" u="none" cap="none" strike="noStrike">
              <a:solidFill>
                <a:srgbClr val="0070C0"/>
              </a:solidFill>
            </a:endParaRPr>
          </a:p>
        </p:txBody>
      </p:sp>
      <p:pic>
        <p:nvPicPr>
          <p:cNvPr descr="http://ec.europa.eu/latvia/images/2015/datora_savienojumu_kabeli_krasaini.jpg" id="489" name="Google Shape;489;p59"/>
          <p:cNvPicPr preferRelativeResize="0"/>
          <p:nvPr/>
        </p:nvPicPr>
        <p:blipFill rotWithShape="1">
          <a:blip r:embed="rId3">
            <a:alphaModFix/>
          </a:blip>
          <a:srcRect b="0" l="0" r="0" t="0"/>
          <a:stretch/>
        </p:blipFill>
        <p:spPr>
          <a:xfrm>
            <a:off x="7419975" y="1685925"/>
            <a:ext cx="2813050" cy="1873250"/>
          </a:xfrm>
          <a:prstGeom prst="rect">
            <a:avLst/>
          </a:prstGeom>
          <a:noFill/>
          <a:ln>
            <a:noFill/>
          </a:ln>
        </p:spPr>
      </p:pic>
      <p:graphicFrame>
        <p:nvGraphicFramePr>
          <p:cNvPr id="490" name="Google Shape;490;p59"/>
          <p:cNvGraphicFramePr/>
          <p:nvPr/>
        </p:nvGraphicFramePr>
        <p:xfrm>
          <a:off x="1366838" y="1843088"/>
          <a:ext cx="3000000" cy="3000000"/>
        </p:xfrm>
        <a:graphic>
          <a:graphicData uri="http://schemas.openxmlformats.org/drawingml/2006/table">
            <a:tbl>
              <a:tblPr bandRow="1" firstRow="1">
                <a:noFill/>
                <a:tableStyleId>{F75BF259-08E6-40A8-B2E4-1F19082F6586}</a:tableStyleId>
              </a:tblPr>
              <a:tblGrid>
                <a:gridCol w="4781450"/>
                <a:gridCol w="1052625"/>
              </a:tblGrid>
              <a:tr h="116925">
                <a:tc>
                  <a:txBody>
                    <a:bodyPr/>
                    <a:lstStyle/>
                    <a:p>
                      <a:pPr indent="0" lvl="0" marL="0" marR="0" rtl="0" algn="l">
                        <a:lnSpc>
                          <a:spcPct val="100000"/>
                        </a:lnSpc>
                        <a:spcBef>
                          <a:spcPts val="0"/>
                        </a:spcBef>
                        <a:spcAft>
                          <a:spcPts val="0"/>
                        </a:spcAft>
                        <a:buClr>
                          <a:srgbClr val="000000"/>
                        </a:buClr>
                        <a:buSzPts val="100"/>
                        <a:buFont typeface="Arial"/>
                        <a:buNone/>
                      </a:pPr>
                      <a:r>
                        <a:t/>
                      </a:r>
                      <a:endParaRPr sz="100" u="none" cap="none" strike="noStrike">
                        <a:latin typeface="Times New Roman"/>
                        <a:ea typeface="Times New Roman"/>
                        <a:cs typeface="Times New Roman"/>
                        <a:sym typeface="Times New Roman"/>
                      </a:endParaRPr>
                    </a:p>
                  </a:txBody>
                  <a:tcPr marT="45750" marB="45750" marR="91450" marL="91450"/>
                </a:tc>
                <a:tc>
                  <a:txBody>
                    <a:bodyPr/>
                    <a:lstStyle/>
                    <a:p>
                      <a:pPr indent="0" lvl="0" marL="0" marR="0" rtl="0" algn="ctr">
                        <a:lnSpc>
                          <a:spcPct val="100000"/>
                        </a:lnSpc>
                        <a:spcBef>
                          <a:spcPts val="0"/>
                        </a:spcBef>
                        <a:spcAft>
                          <a:spcPts val="0"/>
                        </a:spcAft>
                        <a:buClr>
                          <a:srgbClr val="000000"/>
                        </a:buClr>
                        <a:buSzPts val="100"/>
                        <a:buFont typeface="Arial"/>
                        <a:buNone/>
                      </a:pPr>
                      <a:r>
                        <a:t/>
                      </a:r>
                      <a:endParaRPr sz="100" u="none" cap="none" strike="noStrike">
                        <a:latin typeface="Times New Roman"/>
                        <a:ea typeface="Times New Roman"/>
                        <a:cs typeface="Times New Roman"/>
                        <a:sym typeface="Times New Roman"/>
                      </a:endParaRPr>
                    </a:p>
                  </a:txBody>
                  <a:tcPr marT="45750" marB="45750" marR="91450" marL="91450"/>
                </a:tc>
              </a:tr>
              <a:tr h="335500">
                <a:tc>
                  <a:txBody>
                    <a:bodyPr/>
                    <a:lstStyle/>
                    <a:p>
                      <a:pPr indent="0" lvl="0" marL="0" marR="0" rtl="0" algn="l">
                        <a:lnSpc>
                          <a:spcPct val="100000"/>
                        </a:lnSpc>
                        <a:spcBef>
                          <a:spcPts val="0"/>
                        </a:spcBef>
                        <a:spcAft>
                          <a:spcPts val="0"/>
                        </a:spcAft>
                        <a:buClr>
                          <a:srgbClr val="000000"/>
                        </a:buClr>
                        <a:buSzPts val="1600"/>
                        <a:buFont typeface="Arial"/>
                        <a:buNone/>
                      </a:pPr>
                      <a:r>
                        <a:rPr b="1" lang="lv-LV" sz="1600" u="none" cap="none" strike="noStrike">
                          <a:latin typeface="Times New Roman"/>
                          <a:ea typeface="Times New Roman"/>
                          <a:cs typeface="Times New Roman"/>
                          <a:sym typeface="Times New Roman"/>
                        </a:rPr>
                        <a:t>Digitālās prasmes ("cilvēkkapitāls“)</a:t>
                      </a:r>
                      <a:endParaRPr sz="1400" u="none" cap="none" strike="noStrike"/>
                    </a:p>
                  </a:txBody>
                  <a:tcPr marT="45750" marB="45750"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lv-LV" sz="1600" u="none" cap="none" strike="noStrike">
                          <a:latin typeface="Times New Roman"/>
                          <a:ea typeface="Times New Roman"/>
                          <a:cs typeface="Times New Roman"/>
                          <a:sym typeface="Times New Roman"/>
                        </a:rPr>
                        <a:t>25%</a:t>
                      </a:r>
                      <a:endParaRPr sz="1400" u="none" cap="none" strike="noStrike"/>
                    </a:p>
                  </a:txBody>
                  <a:tcPr marT="45750" marB="45750" marR="91450" marL="91450"/>
                </a:tc>
              </a:tr>
              <a:tr h="335500">
                <a:tc>
                  <a:txBody>
                    <a:bodyPr/>
                    <a:lstStyle/>
                    <a:p>
                      <a:pPr indent="0" lvl="0" marL="0" marR="0" rtl="0" algn="l">
                        <a:lnSpc>
                          <a:spcPct val="100000"/>
                        </a:lnSpc>
                        <a:spcBef>
                          <a:spcPts val="0"/>
                        </a:spcBef>
                        <a:spcAft>
                          <a:spcPts val="0"/>
                        </a:spcAft>
                        <a:buClr>
                          <a:srgbClr val="000000"/>
                        </a:buClr>
                        <a:buSzPts val="1600"/>
                        <a:buFont typeface="Arial"/>
                        <a:buNone/>
                      </a:pPr>
                      <a:r>
                        <a:rPr b="1" lang="lv-LV" sz="1600" u="none" cap="none" strike="noStrike">
                          <a:latin typeface="Times New Roman"/>
                          <a:ea typeface="Times New Roman"/>
                          <a:cs typeface="Times New Roman"/>
                          <a:sym typeface="Times New Roman"/>
                        </a:rPr>
                        <a:t>Savienojamība</a:t>
                      </a:r>
                      <a:endParaRPr sz="1400" u="none" cap="none" strike="noStrike"/>
                    </a:p>
                  </a:txBody>
                  <a:tcPr marT="45750" marB="45750"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lv-LV" sz="1600" u="none" cap="none" strike="noStrike">
                          <a:latin typeface="Times New Roman"/>
                          <a:ea typeface="Times New Roman"/>
                          <a:cs typeface="Times New Roman"/>
                          <a:sym typeface="Times New Roman"/>
                        </a:rPr>
                        <a:t>25%</a:t>
                      </a:r>
                      <a:endParaRPr sz="1400" u="none" cap="none" strike="noStrike"/>
                    </a:p>
                  </a:txBody>
                  <a:tcPr marT="45750" marB="45750" marR="91450" marL="91450"/>
                </a:tc>
              </a:tr>
              <a:tr h="335500">
                <a:tc>
                  <a:txBody>
                    <a:bodyPr/>
                    <a:lstStyle/>
                    <a:p>
                      <a:pPr indent="0" lvl="0" marL="0" marR="0" rtl="0" algn="l">
                        <a:lnSpc>
                          <a:spcPct val="100000"/>
                        </a:lnSpc>
                        <a:spcBef>
                          <a:spcPts val="0"/>
                        </a:spcBef>
                        <a:spcAft>
                          <a:spcPts val="0"/>
                        </a:spcAft>
                        <a:buClr>
                          <a:srgbClr val="000000"/>
                        </a:buClr>
                        <a:buSzPts val="1600"/>
                        <a:buFont typeface="Arial"/>
                        <a:buNone/>
                      </a:pPr>
                      <a:r>
                        <a:rPr b="1" lang="lv-LV" sz="1600" u="none" cap="none" strike="noStrike">
                          <a:latin typeface="Times New Roman"/>
                          <a:ea typeface="Times New Roman"/>
                          <a:cs typeface="Times New Roman"/>
                          <a:sym typeface="Times New Roman"/>
                        </a:rPr>
                        <a:t>Digitālo tehnoloģiju integrācija </a:t>
                      </a:r>
                      <a:endParaRPr sz="1400" u="none" cap="none" strike="noStrike"/>
                    </a:p>
                  </a:txBody>
                  <a:tcPr marT="45750" marB="45750"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lv-LV" sz="1600" u="none" cap="none" strike="noStrike">
                          <a:latin typeface="Times New Roman"/>
                          <a:ea typeface="Times New Roman"/>
                          <a:cs typeface="Times New Roman"/>
                          <a:sym typeface="Times New Roman"/>
                        </a:rPr>
                        <a:t>25%</a:t>
                      </a:r>
                      <a:endParaRPr sz="1400" u="none" cap="none" strike="noStrike"/>
                    </a:p>
                  </a:txBody>
                  <a:tcPr marT="45750" marB="45750" marR="91450" marL="91450"/>
                </a:tc>
              </a:tr>
              <a:tr h="335500">
                <a:tc>
                  <a:txBody>
                    <a:bodyPr/>
                    <a:lstStyle/>
                    <a:p>
                      <a:pPr indent="0" lvl="0" marL="0" marR="0" rtl="0" algn="l">
                        <a:lnSpc>
                          <a:spcPct val="100000"/>
                        </a:lnSpc>
                        <a:spcBef>
                          <a:spcPts val="0"/>
                        </a:spcBef>
                        <a:spcAft>
                          <a:spcPts val="0"/>
                        </a:spcAft>
                        <a:buClr>
                          <a:srgbClr val="000000"/>
                        </a:buClr>
                        <a:buSzPts val="1600"/>
                        <a:buFont typeface="Arial"/>
                        <a:buNone/>
                      </a:pPr>
                      <a:r>
                        <a:rPr b="1" lang="lv-LV" sz="1600" u="none" cap="none" strike="noStrike">
                          <a:latin typeface="Times New Roman"/>
                          <a:ea typeface="Times New Roman"/>
                          <a:cs typeface="Times New Roman"/>
                          <a:sym typeface="Times New Roman"/>
                        </a:rPr>
                        <a:t>Digitālie publiskie pakalpojumi </a:t>
                      </a:r>
                      <a:r>
                        <a:rPr b="0" i="0" lang="lv-LV" sz="1600" u="none" cap="none" strike="noStrike">
                          <a:solidFill>
                            <a:schemeClr val="dk1"/>
                          </a:solidFill>
                          <a:latin typeface="Times New Roman"/>
                          <a:ea typeface="Times New Roman"/>
                          <a:cs typeface="Times New Roman"/>
                          <a:sym typeface="Times New Roman"/>
                        </a:rPr>
                        <a:t>	</a:t>
                      </a:r>
                      <a:endParaRPr sz="1400" u="none" cap="none" strike="noStrike"/>
                    </a:p>
                  </a:txBody>
                  <a:tcPr marT="45750" marB="45750"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lv-LV" sz="1600" u="none" cap="none" strike="noStrike">
                          <a:latin typeface="Times New Roman"/>
                          <a:ea typeface="Times New Roman"/>
                          <a:cs typeface="Times New Roman"/>
                          <a:sym typeface="Times New Roman"/>
                        </a:rPr>
                        <a:t>25%</a:t>
                      </a:r>
                      <a:endParaRPr sz="1400" u="none" cap="none" strike="noStrike"/>
                    </a:p>
                  </a:txBody>
                  <a:tcPr marT="45750" marB="45750" marR="91450" marL="91450"/>
                </a:tc>
              </a:tr>
            </a:tbl>
          </a:graphicData>
        </a:graphic>
      </p:graphicFrame>
      <p:sp>
        <p:nvSpPr>
          <p:cNvPr id="491" name="Google Shape;491;p59"/>
          <p:cNvSpPr/>
          <p:nvPr/>
        </p:nvSpPr>
        <p:spPr>
          <a:xfrm>
            <a:off x="1366839" y="1271588"/>
            <a:ext cx="88932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lv-LV" sz="1700" u="none" cap="none" strike="noStrike">
                <a:solidFill>
                  <a:schemeClr val="dk1"/>
                </a:solidFill>
                <a:latin typeface="Times New Roman"/>
                <a:ea typeface="Times New Roman"/>
                <a:cs typeface="Times New Roman"/>
                <a:sym typeface="Times New Roman"/>
              </a:rPr>
              <a:t>DESI ir tiešsaistes rīks, kas mēra ES dalībvalstu progresu ceļā uz digitālo ekonomiku un sabiedrību. </a:t>
            </a:r>
            <a:endParaRPr b="0" i="0" sz="1400" u="none" cap="none" strike="noStrike">
              <a:solidFill>
                <a:srgbClr val="000000"/>
              </a:solidFill>
              <a:latin typeface="Arial"/>
              <a:ea typeface="Arial"/>
              <a:cs typeface="Arial"/>
              <a:sym typeface="Arial"/>
            </a:endParaRPr>
          </a:p>
        </p:txBody>
      </p:sp>
      <p:pic>
        <p:nvPicPr>
          <p:cNvPr id="492" name="Google Shape;492;p59"/>
          <p:cNvPicPr preferRelativeResize="0"/>
          <p:nvPr/>
        </p:nvPicPr>
        <p:blipFill rotWithShape="1">
          <a:blip r:embed="rId4">
            <a:alphaModFix/>
          </a:blip>
          <a:srcRect b="0" l="0" r="0" t="0"/>
          <a:stretch/>
        </p:blipFill>
        <p:spPr>
          <a:xfrm>
            <a:off x="1338263" y="3446464"/>
            <a:ext cx="7669212" cy="339883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0"/>
          <p:cNvSpPr/>
          <p:nvPr/>
        </p:nvSpPr>
        <p:spPr>
          <a:xfrm>
            <a:off x="1387475" y="6153150"/>
            <a:ext cx="8732700" cy="369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lv-LV" sz="1800" u="sng" cap="none" strike="noStrike">
                <a:solidFill>
                  <a:schemeClr val="dk1"/>
                </a:solidFill>
                <a:latin typeface="Times New Roman"/>
                <a:ea typeface="Times New Roman"/>
                <a:cs typeface="Times New Roman"/>
                <a:sym typeface="Times New Roman"/>
                <a:hlinkClick r:id="rId3">
                  <a:extLst>
                    <a:ext uri="{A12FA001-AC4F-418D-AE19-62706E023703}">
                      <ahyp:hlinkClr val="tx"/>
                    </a:ext>
                  </a:extLst>
                </a:hlinkClick>
              </a:rPr>
              <a:t>https://ec.europa.eu/digital-single-market/en/scoreboard/latvia</a:t>
            </a:r>
            <a:r>
              <a:rPr b="0" i="0" lang="lv-LV" sz="1800" u="none" cap="none" strike="noStrike">
                <a:solidFill>
                  <a:schemeClr val="dk1"/>
                </a:solidFill>
                <a:latin typeface="Times New Roman"/>
                <a:ea typeface="Times New Roman"/>
                <a:cs typeface="Times New Roman"/>
                <a:sym typeface="Times New Roman"/>
              </a:rPr>
              <a:t> </a:t>
            </a:r>
            <a:endParaRPr b="0" i="0" sz="1800" u="none" cap="none" strike="noStrike">
              <a:solidFill>
                <a:schemeClr val="dk1"/>
              </a:solidFill>
              <a:latin typeface="Times New Roman"/>
              <a:ea typeface="Times New Roman"/>
              <a:cs typeface="Times New Roman"/>
              <a:sym typeface="Times New Roman"/>
            </a:endParaRPr>
          </a:p>
        </p:txBody>
      </p:sp>
      <p:pic>
        <p:nvPicPr>
          <p:cNvPr id="498" name="Google Shape;498;p60"/>
          <p:cNvPicPr preferRelativeResize="0"/>
          <p:nvPr/>
        </p:nvPicPr>
        <p:blipFill rotWithShape="1">
          <a:blip r:embed="rId4">
            <a:alphaModFix/>
          </a:blip>
          <a:srcRect b="0" l="0" r="0" t="0"/>
          <a:stretch/>
        </p:blipFill>
        <p:spPr>
          <a:xfrm>
            <a:off x="4482179" y="4293394"/>
            <a:ext cx="4610100" cy="1752600"/>
          </a:xfrm>
          <a:prstGeom prst="rect">
            <a:avLst/>
          </a:prstGeom>
          <a:noFill/>
          <a:ln>
            <a:noFill/>
          </a:ln>
        </p:spPr>
      </p:pic>
      <p:pic>
        <p:nvPicPr>
          <p:cNvPr id="499" name="Google Shape;499;p60"/>
          <p:cNvPicPr preferRelativeResize="0"/>
          <p:nvPr/>
        </p:nvPicPr>
        <p:blipFill rotWithShape="1">
          <a:blip r:embed="rId5">
            <a:alphaModFix/>
          </a:blip>
          <a:srcRect b="0" l="0" r="0" t="0"/>
          <a:stretch/>
        </p:blipFill>
        <p:spPr>
          <a:xfrm>
            <a:off x="1387475" y="520701"/>
            <a:ext cx="9086850" cy="40100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61"/>
          <p:cNvPicPr preferRelativeResize="0"/>
          <p:nvPr/>
        </p:nvPicPr>
        <p:blipFill rotWithShape="1">
          <a:blip r:embed="rId3">
            <a:alphaModFix/>
          </a:blip>
          <a:srcRect b="0" l="0" r="0" t="0"/>
          <a:stretch/>
        </p:blipFill>
        <p:spPr>
          <a:xfrm>
            <a:off x="1435100" y="546101"/>
            <a:ext cx="9144000" cy="4137026"/>
          </a:xfrm>
          <a:prstGeom prst="rect">
            <a:avLst/>
          </a:prstGeom>
          <a:noFill/>
          <a:ln>
            <a:noFill/>
          </a:ln>
        </p:spPr>
      </p:pic>
      <p:pic>
        <p:nvPicPr>
          <p:cNvPr id="505" name="Google Shape;505;p61"/>
          <p:cNvPicPr preferRelativeResize="0"/>
          <p:nvPr/>
        </p:nvPicPr>
        <p:blipFill rotWithShape="1">
          <a:blip r:embed="rId4">
            <a:alphaModFix/>
          </a:blip>
          <a:srcRect b="0" l="0" r="0" t="0"/>
          <a:stretch/>
        </p:blipFill>
        <p:spPr>
          <a:xfrm>
            <a:off x="3211513" y="4683125"/>
            <a:ext cx="5688013" cy="1296988"/>
          </a:xfrm>
          <a:prstGeom prst="rect">
            <a:avLst/>
          </a:prstGeom>
          <a:noFill/>
          <a:ln>
            <a:noFill/>
          </a:ln>
        </p:spPr>
      </p:pic>
      <p:sp>
        <p:nvSpPr>
          <p:cNvPr id="506" name="Google Shape;506;p61"/>
          <p:cNvSpPr txBox="1"/>
          <p:nvPr/>
        </p:nvSpPr>
        <p:spPr>
          <a:xfrm>
            <a:off x="3140075" y="5980114"/>
            <a:ext cx="6624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5">
                  <a:extLst>
                    <a:ext uri="{A12FA001-AC4F-418D-AE19-62706E023703}">
                      <ahyp:hlinkClr val="tx"/>
                    </a:ext>
                  </a:extLst>
                </a:hlinkClick>
              </a:rPr>
              <a:t>https://digital-strategy.ec.europa.eu/en/policies/desi-latvia</a:t>
            </a:r>
            <a:r>
              <a:rPr b="0" i="0" lang="lv-LV" sz="1600" u="none" cap="none" strike="noStrike">
                <a:solidFill>
                  <a:srgbClr val="0070C0"/>
                </a:solidFill>
                <a:latin typeface="Times New Roman"/>
                <a:ea typeface="Times New Roman"/>
                <a:cs typeface="Times New Roman"/>
                <a:sym typeface="Times New Roman"/>
              </a:rPr>
              <a:t>  </a:t>
            </a:r>
            <a:endParaRPr b="0" i="0" sz="1600" u="none" cap="none" strike="noStrike">
              <a:solidFill>
                <a:srgbClr val="0070C0"/>
              </a:solidFill>
              <a:latin typeface="Times New Roman"/>
              <a:ea typeface="Times New Roman"/>
              <a:cs typeface="Times New Roman"/>
              <a:sym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lv-LV">
                <a:solidFill>
                  <a:srgbClr val="0070C0"/>
                </a:solidFill>
              </a:rPr>
              <a:t>Paldies par uzmanību!</a:t>
            </a:r>
            <a:endParaRPr>
              <a:solidFill>
                <a:srgbClr val="0070C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1"/>
          <p:cNvPicPr preferRelativeResize="0"/>
          <p:nvPr/>
        </p:nvPicPr>
        <p:blipFill rotWithShape="1">
          <a:blip r:embed="rId3">
            <a:alphaModFix/>
          </a:blip>
          <a:srcRect b="0" l="0" r="0" t="0"/>
          <a:stretch/>
        </p:blipFill>
        <p:spPr>
          <a:xfrm>
            <a:off x="2591747" y="1401762"/>
            <a:ext cx="6335713" cy="4954588"/>
          </a:xfrm>
          <a:prstGeom prst="rect">
            <a:avLst/>
          </a:prstGeom>
          <a:noFill/>
          <a:ln>
            <a:noFill/>
          </a:ln>
        </p:spPr>
      </p:pic>
      <p:sp>
        <p:nvSpPr>
          <p:cNvPr id="143" name="Google Shape;143;p21"/>
          <p:cNvSpPr txBox="1"/>
          <p:nvPr/>
        </p:nvSpPr>
        <p:spPr>
          <a:xfrm>
            <a:off x="1474787" y="192089"/>
            <a:ext cx="8715376" cy="1557337"/>
          </a:xfrm>
          <a:prstGeom prst="rect">
            <a:avLst/>
          </a:prstGeom>
          <a:noFill/>
          <a:ln>
            <a:noFill/>
          </a:ln>
        </p:spPr>
        <p:txBody>
          <a:bodyPr anchorCtr="0" anchor="t" bIns="45700" lIns="91425" spcFirstLastPara="1" rIns="91425" wrap="square" tIns="45700">
            <a:noAutofit/>
          </a:bodyPr>
          <a:lstStyle/>
          <a:p>
            <a:pPr indent="0" lvl="0" marL="109537" marR="0" rtl="0" algn="just">
              <a:lnSpc>
                <a:spcPct val="100000"/>
              </a:lnSpc>
              <a:spcBef>
                <a:spcPts val="0"/>
              </a:spcBef>
              <a:spcAft>
                <a:spcPts val="0"/>
              </a:spcAft>
              <a:buClr>
                <a:srgbClr val="000000"/>
              </a:buClr>
              <a:buSzPts val="2200"/>
              <a:buFont typeface="Arial"/>
              <a:buNone/>
            </a:pPr>
            <a:r>
              <a:rPr b="1" i="0" lang="lv-LV" sz="2200" u="sng" cap="none" strike="noStrike">
                <a:solidFill>
                  <a:srgbClr val="2A2A7E"/>
                </a:solidFill>
                <a:latin typeface="Times New Roman"/>
                <a:ea typeface="Times New Roman"/>
                <a:cs typeface="Times New Roman"/>
                <a:sym typeface="Times New Roman"/>
              </a:rPr>
              <a:t>Intense Competition (</a:t>
            </a:r>
            <a:r>
              <a:rPr b="1" i="0" lang="lv-LV" sz="2000" u="sng" cap="none" strike="noStrike">
                <a:solidFill>
                  <a:srgbClr val="2A2A7E"/>
                </a:solidFill>
                <a:latin typeface="Times New Roman"/>
                <a:ea typeface="Times New Roman"/>
                <a:cs typeface="Times New Roman"/>
                <a:sym typeface="Times New Roman"/>
              </a:rPr>
              <a:t>Intensīva konkurence)</a:t>
            </a:r>
            <a:r>
              <a:rPr b="1" i="0" lang="lv-LV" sz="2000" u="none" cap="none" strike="noStrike">
                <a:solidFill>
                  <a:srgbClr val="2A2A7E"/>
                </a:solidFill>
                <a:latin typeface="Times New Roman"/>
                <a:ea typeface="Times New Roman"/>
                <a:cs typeface="Times New Roman"/>
                <a:sym typeface="Times New Roman"/>
              </a:rPr>
              <a:t> </a:t>
            </a:r>
            <a:r>
              <a:rPr b="0" i="0" lang="lv-LV" sz="2000" u="none" cap="none" strike="noStrike">
                <a:solidFill>
                  <a:schemeClr val="dk1"/>
                </a:solidFill>
                <a:latin typeface="Times New Roman"/>
                <a:ea typeface="Times New Roman"/>
                <a:cs typeface="Times New Roman"/>
                <a:sym typeface="Times New Roman"/>
              </a:rPr>
              <a:t>biznesā konkurence kļūst arvien intensīvāka, uzņēmumi pastāvīgi meklē efektīvākus veidus, kā nodrošināt klientiem labākus pakalpojumus. </a:t>
            </a:r>
            <a:endParaRPr b="0" i="0" sz="2200" u="none" cap="none" strike="noStrike">
              <a:solidFill>
                <a:schemeClr val="dk1"/>
              </a:solidFill>
              <a:latin typeface="Times New Roman"/>
              <a:ea typeface="Times New Roman"/>
              <a:cs typeface="Times New Roman"/>
              <a:sym typeface="Times New Roman"/>
            </a:endParaRPr>
          </a:p>
          <a:p>
            <a:pPr indent="-160591" lvl="0" marL="365125" marR="0" rtl="0" algn="l">
              <a:lnSpc>
                <a:spcPct val="100000"/>
              </a:lnSpc>
              <a:spcBef>
                <a:spcPts val="400"/>
              </a:spcBef>
              <a:spcAft>
                <a:spcPts val="0"/>
              </a:spcAft>
              <a:buClr>
                <a:schemeClr val="accent1"/>
              </a:buClr>
              <a:buSzPts val="1496"/>
              <a:buFont typeface="Noto Sans Symbols"/>
              <a:buNone/>
            </a:pPr>
            <a:r>
              <a:t/>
            </a:r>
            <a:endParaRPr b="0" i="0" sz="2200" u="none" cap="none" strike="noStrike">
              <a:solidFill>
                <a:schemeClr val="dk1"/>
              </a:solidFill>
              <a:latin typeface="Times New Roman"/>
              <a:ea typeface="Times New Roman"/>
              <a:cs typeface="Times New Roman"/>
              <a:sym typeface="Times New Roman"/>
            </a:endParaRPr>
          </a:p>
        </p:txBody>
      </p:sp>
      <p:sp>
        <p:nvSpPr>
          <p:cNvPr id="144" name="Google Shape;144;p21"/>
          <p:cNvSpPr/>
          <p:nvPr/>
        </p:nvSpPr>
        <p:spPr>
          <a:xfrm>
            <a:off x="9701521" y="6230937"/>
            <a:ext cx="2065337" cy="307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https://goo.gl/jwcRmH</a:t>
            </a:r>
            <a:r>
              <a:rPr b="0" i="0" lang="lv-LV" sz="14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2"/>
          <p:cNvPicPr preferRelativeResize="0"/>
          <p:nvPr/>
        </p:nvPicPr>
        <p:blipFill rotWithShape="1">
          <a:blip r:embed="rId3">
            <a:alphaModFix/>
          </a:blip>
          <a:srcRect b="0" l="0" r="0" t="0"/>
          <a:stretch/>
        </p:blipFill>
        <p:spPr>
          <a:xfrm>
            <a:off x="990141" y="1611850"/>
            <a:ext cx="7439025" cy="4724400"/>
          </a:xfrm>
          <a:prstGeom prst="rect">
            <a:avLst/>
          </a:prstGeom>
          <a:noFill/>
          <a:ln>
            <a:noFill/>
          </a:ln>
        </p:spPr>
      </p:pic>
      <p:sp>
        <p:nvSpPr>
          <p:cNvPr id="150" name="Google Shape;150;p22"/>
          <p:cNvSpPr txBox="1"/>
          <p:nvPr>
            <p:ph idx="1" type="body"/>
          </p:nvPr>
        </p:nvSpPr>
        <p:spPr>
          <a:xfrm>
            <a:off x="1643064" y="125413"/>
            <a:ext cx="8905875" cy="1871662"/>
          </a:xfrm>
          <a:prstGeom prst="rect">
            <a:avLst/>
          </a:prstGeom>
          <a:noFill/>
          <a:ln>
            <a:noFill/>
          </a:ln>
        </p:spPr>
        <p:txBody>
          <a:bodyPr anchorCtr="0" anchor="t" bIns="45700" lIns="91425" spcFirstLastPara="1" rIns="91425" wrap="square" tIns="45700">
            <a:normAutofit/>
          </a:bodyPr>
          <a:lstStyle/>
          <a:p>
            <a:pPr indent="0" lvl="0" marL="114300" rtl="0" algn="just">
              <a:lnSpc>
                <a:spcPct val="90000"/>
              </a:lnSpc>
              <a:spcBef>
                <a:spcPts val="1000"/>
              </a:spcBef>
              <a:spcAft>
                <a:spcPts val="0"/>
              </a:spcAft>
              <a:buSzPts val="1800"/>
              <a:buNone/>
            </a:pPr>
            <a:r>
              <a:rPr b="1" lang="lv-LV" sz="2000" u="sng">
                <a:solidFill>
                  <a:srgbClr val="2A2A7E"/>
                </a:solidFill>
                <a:latin typeface="Times New Roman"/>
                <a:ea typeface="Times New Roman"/>
                <a:cs typeface="Times New Roman"/>
                <a:sym typeface="Times New Roman"/>
              </a:rPr>
              <a:t>Globalization (Globalizācija)</a:t>
            </a:r>
            <a:r>
              <a:rPr b="1" lang="lv-LV" sz="2000">
                <a:solidFill>
                  <a:srgbClr val="2A2A7E"/>
                </a:solidFill>
                <a:latin typeface="Times New Roman"/>
                <a:ea typeface="Times New Roman"/>
                <a:cs typeface="Times New Roman"/>
                <a:sym typeface="Times New Roman"/>
              </a:rPr>
              <a:t> </a:t>
            </a:r>
            <a:r>
              <a:rPr lang="lv-LV" sz="2000">
                <a:latin typeface="Times New Roman"/>
                <a:ea typeface="Times New Roman"/>
                <a:cs typeface="Times New Roman"/>
                <a:sym typeface="Times New Roman"/>
              </a:rPr>
              <a:t>daudzšķautnains process, saistīts ar  ekonomiskajām, sociālajām, tehnoloģiskajām, politiskajām un citām izmaiņām, kuru rezultātā vairums pasaules valstu un ģeogrāfisko reģionu kļūst savstarpēji ciešāk saistīti, taču arī vairāk atkarīgi viens no otra</a:t>
            </a:r>
            <a:endParaRPr sz="2000">
              <a:latin typeface="Times New Roman"/>
              <a:ea typeface="Times New Roman"/>
              <a:cs typeface="Times New Roman"/>
              <a:sym typeface="Times New Roman"/>
            </a:endParaRPr>
          </a:p>
          <a:p>
            <a:pPr indent="-228600" lvl="0" marL="457200" rtl="0" algn="l">
              <a:lnSpc>
                <a:spcPct val="90000"/>
              </a:lnSpc>
              <a:spcBef>
                <a:spcPts val="1000"/>
              </a:spcBef>
              <a:spcAft>
                <a:spcPts val="0"/>
              </a:spcAft>
              <a:buSzPts val="1800"/>
              <a:buNone/>
            </a:pPr>
            <a:r>
              <a:t/>
            </a:r>
            <a:endParaRPr sz="2000"/>
          </a:p>
        </p:txBody>
      </p:sp>
      <p:sp>
        <p:nvSpPr>
          <p:cNvPr id="151" name="Google Shape;151;p22"/>
          <p:cNvSpPr/>
          <p:nvPr/>
        </p:nvSpPr>
        <p:spPr>
          <a:xfrm>
            <a:off x="8140701" y="5661026"/>
            <a:ext cx="2081213"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https://goo.gl/PB5aw6</a:t>
            </a:r>
            <a:r>
              <a:rPr b="0" i="0" lang="lv-LV" sz="1600" u="none" cap="none" strike="noStrike">
                <a:solidFill>
                  <a:srgbClr val="0070C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3"/>
          <p:cNvSpPr txBox="1"/>
          <p:nvPr>
            <p:ph idx="1" type="body"/>
          </p:nvPr>
        </p:nvSpPr>
        <p:spPr>
          <a:xfrm>
            <a:off x="1847850" y="26988"/>
            <a:ext cx="8229600" cy="15875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lv-LV" sz="2400" u="sng">
                <a:solidFill>
                  <a:srgbClr val="2A2A7E"/>
                </a:solidFill>
                <a:latin typeface="Times New Roman"/>
                <a:ea typeface="Times New Roman"/>
                <a:cs typeface="Times New Roman"/>
                <a:sym typeface="Times New Roman"/>
              </a:rPr>
              <a:t>Information age (Informācijas laikmets) </a:t>
            </a:r>
            <a:r>
              <a:rPr lang="lv-LV" sz="2400">
                <a:latin typeface="Times New Roman"/>
                <a:ea typeface="Times New Roman"/>
                <a:cs typeface="Times New Roman"/>
                <a:sym typeface="Times New Roman"/>
              </a:rPr>
              <a:t>informācija kļūst aizvien vērtīgāka. Uzņēmumi meklē efektīvākus veidus, kā vākt, atjaunināt un izmantot informācija, it īpaši mārketinga nolūkos</a:t>
            </a:r>
            <a:endParaRPr/>
          </a:p>
        </p:txBody>
      </p:sp>
      <p:pic>
        <p:nvPicPr>
          <p:cNvPr id="158" name="Google Shape;158;p23"/>
          <p:cNvPicPr preferRelativeResize="0"/>
          <p:nvPr/>
        </p:nvPicPr>
        <p:blipFill rotWithShape="1">
          <a:blip r:embed="rId3">
            <a:alphaModFix/>
          </a:blip>
          <a:srcRect b="0" l="0" r="0" t="0"/>
          <a:stretch/>
        </p:blipFill>
        <p:spPr>
          <a:xfrm>
            <a:off x="3184936" y="1414465"/>
            <a:ext cx="5229225" cy="4267200"/>
          </a:xfrm>
          <a:prstGeom prst="rect">
            <a:avLst/>
          </a:prstGeom>
          <a:noFill/>
          <a:ln>
            <a:noFill/>
          </a:ln>
        </p:spPr>
      </p:pic>
      <p:sp>
        <p:nvSpPr>
          <p:cNvPr id="159" name="Google Shape;159;p23"/>
          <p:cNvSpPr/>
          <p:nvPr/>
        </p:nvSpPr>
        <p:spPr>
          <a:xfrm>
            <a:off x="6765926" y="5783264"/>
            <a:ext cx="23399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https://goo.gl/5qUm47</a:t>
            </a:r>
            <a:r>
              <a:rPr b="0" i="0" lang="lv-LV" sz="1800" u="none" cap="none" strike="noStrike">
                <a:solidFill>
                  <a:srgbClr val="0070C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4"/>
          <p:cNvPicPr preferRelativeResize="0"/>
          <p:nvPr/>
        </p:nvPicPr>
        <p:blipFill rotWithShape="1">
          <a:blip r:embed="rId3">
            <a:alphaModFix/>
          </a:blip>
          <a:srcRect b="0" l="0" r="0" t="0"/>
          <a:stretch/>
        </p:blipFill>
        <p:spPr>
          <a:xfrm>
            <a:off x="1531938" y="506414"/>
            <a:ext cx="4703762" cy="4702175"/>
          </a:xfrm>
          <a:prstGeom prst="rect">
            <a:avLst/>
          </a:prstGeom>
          <a:noFill/>
          <a:ln>
            <a:noFill/>
          </a:ln>
        </p:spPr>
      </p:pic>
      <p:sp>
        <p:nvSpPr>
          <p:cNvPr id="165" name="Google Shape;165;p24"/>
          <p:cNvSpPr/>
          <p:nvPr/>
        </p:nvSpPr>
        <p:spPr>
          <a:xfrm>
            <a:off x="2684463" y="39689"/>
            <a:ext cx="208915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4">
                  <a:extLst>
                    <a:ext uri="{A12FA001-AC4F-418D-AE19-62706E023703}">
                      <ahyp:hlinkClr val="tx"/>
                    </a:ext>
                  </a:extLst>
                </a:hlinkClick>
              </a:rPr>
              <a:t>https://ieej.lv/wb0y9</a:t>
            </a:r>
            <a:endParaRPr b="0" i="0" sz="1800" u="none" cap="none" strike="noStrike">
              <a:solidFill>
                <a:srgbClr val="0070C0"/>
              </a:solidFill>
              <a:latin typeface="Times New Roman"/>
              <a:ea typeface="Times New Roman"/>
              <a:cs typeface="Times New Roman"/>
              <a:sym typeface="Times New Roman"/>
            </a:endParaRPr>
          </a:p>
        </p:txBody>
      </p:sp>
      <p:sp>
        <p:nvSpPr>
          <p:cNvPr id="166" name="Google Shape;166;p24"/>
          <p:cNvSpPr/>
          <p:nvPr/>
        </p:nvSpPr>
        <p:spPr>
          <a:xfrm>
            <a:off x="1631951" y="5359401"/>
            <a:ext cx="4824413"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lv-LV" sz="1600" u="sng" cap="none" strike="noStrike">
                <a:solidFill>
                  <a:srgbClr val="0070C0"/>
                </a:solidFill>
                <a:latin typeface="Times New Roman"/>
                <a:ea typeface="Times New Roman"/>
                <a:cs typeface="Times New Roman"/>
                <a:sym typeface="Times New Roman"/>
                <a:hlinkClick r:id="rId5">
                  <a:extLst>
                    <a:ext uri="{A12FA001-AC4F-418D-AE19-62706E023703}">
                      <ahyp:hlinkClr val="tx"/>
                    </a:ext>
                  </a:extLst>
                </a:hlinkClick>
              </a:rPr>
              <a:t>https://www.youtube.com/watch?v=9Yi2z_G3ldM</a:t>
            </a:r>
            <a:r>
              <a:rPr b="0" i="0" lang="lv-LV" sz="1600" u="none" cap="none" strike="noStrike">
                <a:solidFill>
                  <a:srgbClr val="0070C0"/>
                </a:solidFill>
                <a:latin typeface="Times New Roman"/>
                <a:ea typeface="Times New Roman"/>
                <a:cs typeface="Times New Roman"/>
                <a:sym typeface="Times New Roman"/>
              </a:rPr>
              <a:t> </a:t>
            </a:r>
            <a:endParaRPr b="0" i="0" sz="1600" u="none" cap="none" strike="noStrike">
              <a:solidFill>
                <a:srgbClr val="0070C0"/>
              </a:solidFill>
              <a:latin typeface="Times New Roman"/>
              <a:ea typeface="Times New Roman"/>
              <a:cs typeface="Times New Roman"/>
              <a:sym typeface="Times New Roman"/>
            </a:endParaRPr>
          </a:p>
        </p:txBody>
      </p:sp>
      <p:sp>
        <p:nvSpPr>
          <p:cNvPr id="167" name="Google Shape;167;p24"/>
          <p:cNvSpPr/>
          <p:nvPr/>
        </p:nvSpPr>
        <p:spPr>
          <a:xfrm>
            <a:off x="1631951" y="5665788"/>
            <a:ext cx="639127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6">
                  <a:extLst>
                    <a:ext uri="{A12FA001-AC4F-418D-AE19-62706E023703}">
                      <ahyp:hlinkClr val="tx"/>
                    </a:ext>
                  </a:extLst>
                </a:hlinkClick>
              </a:rPr>
              <a:t>https://www.bondhighplus.com/2022/01/08/what-happen-in-an-internet-minute/</a:t>
            </a:r>
            <a:r>
              <a:rPr b="0" i="0" lang="lv-LV" sz="1800" u="none" cap="none" strike="noStrike">
                <a:solidFill>
                  <a:srgbClr val="0070C0"/>
                </a:solidFill>
                <a:latin typeface="Times New Roman"/>
                <a:ea typeface="Times New Roman"/>
                <a:cs typeface="Times New Roman"/>
                <a:sym typeface="Times New Roman"/>
              </a:rPr>
              <a:t> </a:t>
            </a:r>
            <a:endParaRPr b="0" i="0" sz="1800" u="none" cap="none" strike="noStrike">
              <a:solidFill>
                <a:srgbClr val="0070C0"/>
              </a:solidFill>
              <a:latin typeface="Times New Roman"/>
              <a:ea typeface="Times New Roman"/>
              <a:cs typeface="Times New Roman"/>
              <a:sym typeface="Times New Roman"/>
            </a:endParaRPr>
          </a:p>
        </p:txBody>
      </p:sp>
      <p:sp>
        <p:nvSpPr>
          <p:cNvPr id="168" name="Google Shape;168;p24"/>
          <p:cNvSpPr/>
          <p:nvPr/>
        </p:nvSpPr>
        <p:spPr>
          <a:xfrm>
            <a:off x="8153400" y="198637"/>
            <a:ext cx="18069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sng" cap="none" strike="noStrike">
                <a:solidFill>
                  <a:srgbClr val="000000"/>
                </a:solidFill>
                <a:latin typeface="Arial"/>
                <a:ea typeface="Arial"/>
                <a:cs typeface="Arial"/>
                <a:sym typeface="Arial"/>
                <a:hlinkClick r:id="rId7">
                  <a:extLst>
                    <a:ext uri="{A12FA001-AC4F-418D-AE19-62706E023703}">
                      <ahyp:hlinkClr val="tx"/>
                    </a:ext>
                  </a:extLst>
                </a:hlinkClick>
              </a:rPr>
              <a:t>https://ieej.lv/5oV8F</a:t>
            </a:r>
            <a:r>
              <a:rPr b="0" i="0" lang="lv-LV"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69" name="Google Shape;169;p24"/>
          <p:cNvPicPr preferRelativeResize="0"/>
          <p:nvPr/>
        </p:nvPicPr>
        <p:blipFill rotWithShape="1">
          <a:blip r:embed="rId8">
            <a:alphaModFix/>
          </a:blip>
          <a:srcRect b="0" l="0" r="0" t="0"/>
          <a:stretch/>
        </p:blipFill>
        <p:spPr>
          <a:xfrm>
            <a:off x="6949128" y="452132"/>
            <a:ext cx="4215448" cy="50037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idx="1" type="body"/>
          </p:nvPr>
        </p:nvSpPr>
        <p:spPr>
          <a:xfrm>
            <a:off x="1839914" y="136525"/>
            <a:ext cx="8372475" cy="6072188"/>
          </a:xfrm>
          <a:prstGeom prst="rect">
            <a:avLst/>
          </a:prstGeom>
          <a:noFill/>
          <a:ln>
            <a:noFill/>
          </a:ln>
        </p:spPr>
        <p:txBody>
          <a:bodyPr anchorCtr="0" anchor="t" bIns="45700" lIns="91425" spcFirstLastPara="1" rIns="91425" wrap="square" tIns="45700">
            <a:normAutofit/>
          </a:bodyPr>
          <a:lstStyle/>
          <a:p>
            <a:pPr indent="0" lvl="0" marL="114300" rtl="0" algn="just">
              <a:lnSpc>
                <a:spcPct val="90000"/>
              </a:lnSpc>
              <a:spcBef>
                <a:spcPts val="1000"/>
              </a:spcBef>
              <a:spcAft>
                <a:spcPts val="0"/>
              </a:spcAft>
              <a:buSzPts val="1800"/>
              <a:buNone/>
            </a:pPr>
            <a:r>
              <a:rPr b="1" lang="lv-LV" sz="2400" u="sng">
                <a:solidFill>
                  <a:srgbClr val="2A2A7E"/>
                </a:solidFill>
                <a:latin typeface="Times New Roman"/>
                <a:ea typeface="Times New Roman"/>
                <a:cs typeface="Times New Roman"/>
                <a:sym typeface="Times New Roman"/>
              </a:rPr>
              <a:t>Technologies (Tehnoloģijas) </a:t>
            </a:r>
            <a:r>
              <a:rPr lang="lv-LV" sz="2400">
                <a:latin typeface="Times New Roman"/>
                <a:ea typeface="Times New Roman"/>
                <a:cs typeface="Times New Roman"/>
                <a:sym typeface="Times New Roman"/>
              </a:rPr>
              <a:t>līdz ar tehnoloģiju parādīšanos tagad var īstenot daudzas biznesa idejas. </a:t>
            </a:r>
            <a:endParaRPr sz="2400">
              <a:latin typeface="Times New Roman"/>
              <a:ea typeface="Times New Roman"/>
              <a:cs typeface="Times New Roman"/>
              <a:sym typeface="Times New Roman"/>
            </a:endParaRPr>
          </a:p>
          <a:p>
            <a:pPr indent="-228600" lvl="0" marL="457200" rtl="0" algn="just">
              <a:lnSpc>
                <a:spcPct val="90000"/>
              </a:lnSpc>
              <a:spcBef>
                <a:spcPts val="1000"/>
              </a:spcBef>
              <a:spcAft>
                <a:spcPts val="0"/>
              </a:spcAft>
              <a:buSzPts val="1800"/>
              <a:buNone/>
            </a:pPr>
            <a:r>
              <a:t/>
            </a:r>
            <a:endParaRPr sz="2400">
              <a:latin typeface="Times New Roman"/>
              <a:ea typeface="Times New Roman"/>
              <a:cs typeface="Times New Roman"/>
              <a:sym typeface="Times New Roman"/>
            </a:endParaRPr>
          </a:p>
          <a:p>
            <a:pPr indent="-228600" lvl="0" marL="457200" rtl="0" algn="l">
              <a:lnSpc>
                <a:spcPct val="90000"/>
              </a:lnSpc>
              <a:spcBef>
                <a:spcPts val="1000"/>
              </a:spcBef>
              <a:spcAft>
                <a:spcPts val="0"/>
              </a:spcAft>
              <a:buSzPts val="1800"/>
              <a:buNone/>
            </a:pPr>
            <a:r>
              <a:t/>
            </a:r>
            <a:endParaRPr sz="2400">
              <a:latin typeface="Times New Roman"/>
              <a:ea typeface="Times New Roman"/>
              <a:cs typeface="Times New Roman"/>
              <a:sym typeface="Times New Roman"/>
            </a:endParaRPr>
          </a:p>
        </p:txBody>
      </p:sp>
      <p:pic>
        <p:nvPicPr>
          <p:cNvPr id="175" name="Google Shape;175;p25"/>
          <p:cNvPicPr preferRelativeResize="0"/>
          <p:nvPr/>
        </p:nvPicPr>
        <p:blipFill rotWithShape="1">
          <a:blip r:embed="rId3">
            <a:alphaModFix/>
          </a:blip>
          <a:srcRect b="0" l="0" r="0" t="0"/>
          <a:stretch/>
        </p:blipFill>
        <p:spPr>
          <a:xfrm>
            <a:off x="7431088" y="1281114"/>
            <a:ext cx="3249612" cy="2016125"/>
          </a:xfrm>
          <a:prstGeom prst="rect">
            <a:avLst/>
          </a:prstGeom>
          <a:noFill/>
          <a:ln>
            <a:noFill/>
          </a:ln>
        </p:spPr>
      </p:pic>
      <p:pic>
        <p:nvPicPr>
          <p:cNvPr id="176" name="Google Shape;176;p25"/>
          <p:cNvPicPr preferRelativeResize="0"/>
          <p:nvPr/>
        </p:nvPicPr>
        <p:blipFill rotWithShape="1">
          <a:blip r:embed="rId4">
            <a:alphaModFix/>
          </a:blip>
          <a:srcRect b="0" l="0" r="0" t="0"/>
          <a:stretch/>
        </p:blipFill>
        <p:spPr>
          <a:xfrm>
            <a:off x="7585076" y="3427414"/>
            <a:ext cx="3082925" cy="1806575"/>
          </a:xfrm>
          <a:prstGeom prst="rect">
            <a:avLst/>
          </a:prstGeom>
          <a:noFill/>
          <a:ln>
            <a:noFill/>
          </a:ln>
        </p:spPr>
      </p:pic>
      <p:pic>
        <p:nvPicPr>
          <p:cNvPr id="177" name="Google Shape;177;p25"/>
          <p:cNvPicPr preferRelativeResize="0"/>
          <p:nvPr/>
        </p:nvPicPr>
        <p:blipFill rotWithShape="1">
          <a:blip r:embed="rId5">
            <a:alphaModFix/>
          </a:blip>
          <a:srcRect b="0" l="0" r="0" t="0"/>
          <a:stretch/>
        </p:blipFill>
        <p:spPr>
          <a:xfrm>
            <a:off x="1154114" y="1120776"/>
            <a:ext cx="5821362" cy="4819650"/>
          </a:xfrm>
          <a:prstGeom prst="rect">
            <a:avLst/>
          </a:prstGeom>
          <a:noFill/>
          <a:ln>
            <a:noFill/>
          </a:ln>
        </p:spPr>
      </p:pic>
      <p:sp>
        <p:nvSpPr>
          <p:cNvPr id="178" name="Google Shape;178;p25"/>
          <p:cNvSpPr/>
          <p:nvPr/>
        </p:nvSpPr>
        <p:spPr>
          <a:xfrm>
            <a:off x="7770814" y="5570539"/>
            <a:ext cx="219868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lv-LV" sz="1800" u="sng" cap="none" strike="noStrike">
                <a:solidFill>
                  <a:srgbClr val="0070C0"/>
                </a:solidFill>
                <a:latin typeface="Times New Roman"/>
                <a:ea typeface="Times New Roman"/>
                <a:cs typeface="Times New Roman"/>
                <a:sym typeface="Times New Roman"/>
                <a:hlinkClick r:id="rId6">
                  <a:extLst>
                    <a:ext uri="{A12FA001-AC4F-418D-AE19-62706E023703}">
                      <ahyp:hlinkClr val="tx"/>
                    </a:ext>
                  </a:extLst>
                </a:hlinkClick>
              </a:rPr>
              <a:t>https://goo.gl/nJRqtS</a:t>
            </a:r>
            <a:r>
              <a:rPr b="0" i="0" lang="lv-LV" sz="1800" u="none" cap="none" strike="noStrike">
                <a:solidFill>
                  <a:srgbClr val="0070C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2023-01-20T11:09:16Z</dcterms:created>
  <dc:creator>Jeļena Lonska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0x010100C68C2120135FDC439BD82F2C4EF3B239</vt:lpwstr>
  </property>
  <property fmtid="{D5CDD505-2E9C-101B-9397-08002B2CF9AE}" pid="3" name="MediaServiceImageTags">
    <vt:lpwstr/>
  </property>
</Properties>
</file>