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5"/>
  </p:notesMasterIdLst>
  <p:sldIdLst>
    <p:sldId id="264" r:id="rId3"/>
    <p:sldId id="265" r:id="rId4"/>
    <p:sldId id="258" r:id="rId5"/>
    <p:sldId id="417" r:id="rId6"/>
    <p:sldId id="418"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263"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userDrawn="1">
          <p15:clr>
            <a:srgbClr val="A4A3A4"/>
          </p15:clr>
        </p15:guide>
        <p15:guide id="2" pos="2880">
          <p15:clr>
            <a:srgbClr val="A4A3A4"/>
          </p15:clr>
        </p15:guide>
        <p15:guide id="3" pos="295" userDrawn="1">
          <p15:clr>
            <a:srgbClr val="A4A3A4"/>
          </p15:clr>
        </p15:guide>
        <p15:guide id="4" orient="horz" pos="758" userDrawn="1">
          <p15:clr>
            <a:srgbClr val="A4A3A4"/>
          </p15:clr>
        </p15:guide>
        <p15:guide id="5" orient="horz" pos="10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CC"/>
    <a:srgbClr val="00587E"/>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80" autoAdjust="0"/>
    <p:restoredTop sz="94660"/>
  </p:normalViewPr>
  <p:slideViewPr>
    <p:cSldViewPr>
      <p:cViewPr varScale="1">
        <p:scale>
          <a:sx n="88" d="100"/>
          <a:sy n="88" d="100"/>
        </p:scale>
        <p:origin x="102" y="894"/>
      </p:cViewPr>
      <p:guideLst>
        <p:guide orient="horz" pos="214"/>
        <p:guide pos="2880"/>
        <p:guide pos="295"/>
        <p:guide orient="horz" pos="758"/>
        <p:guide orient="horz" pos="10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C5B17-56BE-4F73-8658-622E2EEAE25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24EB3E6-FD63-4084-8A97-542D93959DAB}">
      <dgm:prSet phldrT="[Text]" custT="1"/>
      <dgm:spPr/>
      <dgm:t>
        <a:bodyPr/>
        <a:lstStyle/>
        <a:p>
          <a:r>
            <a:rPr lang="lv-LV" sz="1200" b="0" i="0" dirty="0" err="1"/>
            <a:t>HubSpot</a:t>
          </a:r>
          <a:r>
            <a:rPr lang="lv-LV" sz="1200" b="0" i="0" dirty="0"/>
            <a:t> izmantoja datus, lai izstrādātu plašu sociālo mediju mārketinga rokasgrāmatu. Analizējot savas auditorijas uzvedību un vēlmes, viņi izstrādāja lejupielādējamu saturu, kas vērsts uz viņu sāpīgajiem jautājumiem un interesēm. Šis atjautīgais ceļvedis uzņēmumam </a:t>
          </a:r>
          <a:r>
            <a:rPr lang="lv-LV" sz="1200" b="0" i="0" dirty="0" err="1"/>
            <a:t>HubSpot</a:t>
          </a:r>
          <a:r>
            <a:rPr lang="lv-LV" sz="1200" b="0" i="0" dirty="0"/>
            <a:t> nodrošināja vairāk nekā 100 000 klientu un nostiprināja </a:t>
          </a:r>
          <a:r>
            <a:rPr lang="lv-LV" sz="1200" b="0" i="0" dirty="0" err="1"/>
            <a:t>HubSpot</a:t>
          </a:r>
          <a:r>
            <a:rPr lang="lv-LV" sz="1200" b="0" i="0" dirty="0"/>
            <a:t> kā nozares ekspertu reputāciju.</a:t>
          </a:r>
          <a:endParaRPr lang="en-US" sz="1200" dirty="0"/>
        </a:p>
      </dgm:t>
    </dgm:pt>
    <dgm:pt modelId="{1F5EF7FB-E02D-47E0-B6C6-18C73D5FB433}" type="parTrans" cxnId="{B153C04A-7B6A-4B6B-B3D1-952E4B5538AB}">
      <dgm:prSet/>
      <dgm:spPr/>
      <dgm:t>
        <a:bodyPr/>
        <a:lstStyle/>
        <a:p>
          <a:endParaRPr lang="en-US"/>
        </a:p>
      </dgm:t>
    </dgm:pt>
    <dgm:pt modelId="{D2FBE767-7A84-40EE-8E86-270B8D4B12CD}" type="sibTrans" cxnId="{B153C04A-7B6A-4B6B-B3D1-952E4B5538AB}">
      <dgm:prSet/>
      <dgm:spPr/>
      <dgm:t>
        <a:bodyPr/>
        <a:lstStyle/>
        <a:p>
          <a:endParaRPr lang="en-US"/>
        </a:p>
      </dgm:t>
    </dgm:pt>
    <dgm:pt modelId="{D0618D6B-CF31-4631-BE78-BB4DF4385B9C}">
      <dgm:prSet phldrT="[Text]" custT="1"/>
      <dgm:spPr/>
      <dgm:t>
        <a:bodyPr/>
        <a:lstStyle/>
        <a:p>
          <a:r>
            <a:rPr lang="en-US" sz="1200" b="0" i="0" dirty="0" err="1"/>
            <a:t>Moz</a:t>
          </a:r>
          <a:r>
            <a:rPr lang="en-US" sz="1200" b="0" i="0" dirty="0"/>
            <a:t> </a:t>
          </a:r>
          <a:r>
            <a:rPr lang="en-US" sz="1200" b="0" i="0" dirty="0" err="1"/>
            <a:t>izmantoja</a:t>
          </a:r>
          <a:r>
            <a:rPr lang="en-US" sz="1200" b="0" i="0" dirty="0"/>
            <a:t> </a:t>
          </a:r>
          <a:r>
            <a:rPr lang="en-US" sz="1200" b="0" i="0" dirty="0" err="1"/>
            <a:t>datus</a:t>
          </a:r>
          <a:r>
            <a:rPr lang="en-US" sz="1200" b="0" i="0" dirty="0"/>
            <a:t>, </a:t>
          </a:r>
          <a:r>
            <a:rPr lang="en-US" sz="1200" b="0" i="0" dirty="0" err="1"/>
            <a:t>lai</a:t>
          </a:r>
          <a:r>
            <a:rPr lang="en-US" sz="1200" b="0" i="0" dirty="0"/>
            <a:t> </a:t>
          </a:r>
          <a:r>
            <a:rPr lang="en-US" sz="1200" b="0" i="0" dirty="0" err="1"/>
            <a:t>izveidotu</a:t>
          </a:r>
          <a:r>
            <a:rPr lang="en-US" sz="1200" b="0" i="0" dirty="0"/>
            <a:t> </a:t>
          </a:r>
          <a:r>
            <a:rPr lang="en-US" sz="1200" b="0" i="0" dirty="0" err="1"/>
            <a:t>interaktīvu</a:t>
          </a:r>
          <a:r>
            <a:rPr lang="en-US" sz="1200" b="0" i="0" dirty="0"/>
            <a:t> </a:t>
          </a:r>
          <a:r>
            <a:rPr lang="en-US" sz="1200" b="0" i="0" dirty="0" err="1"/>
            <a:t>viktorīnu</a:t>
          </a:r>
          <a:r>
            <a:rPr lang="en-US" sz="1200" b="0" i="0" dirty="0"/>
            <a:t>, </a:t>
          </a:r>
          <a:r>
            <a:rPr lang="en-US" sz="1200" b="0" i="0" dirty="0" err="1"/>
            <a:t>kurā</a:t>
          </a:r>
          <a:r>
            <a:rPr lang="en-US" sz="1200" b="0" i="0" dirty="0"/>
            <a:t> </a:t>
          </a:r>
          <a:r>
            <a:rPr lang="en-US" sz="1200" b="0" i="0" dirty="0" err="1"/>
            <a:t>novērtēja</a:t>
          </a:r>
          <a:r>
            <a:rPr lang="en-US" sz="1200" b="0" i="0" dirty="0"/>
            <a:t> </a:t>
          </a:r>
          <a:r>
            <a:rPr lang="en-US" sz="1200" b="0" i="0" dirty="0" err="1"/>
            <a:t>lietotāju</a:t>
          </a:r>
          <a:r>
            <a:rPr lang="en-US" sz="1200" b="0" i="0" dirty="0"/>
            <a:t> </a:t>
          </a:r>
          <a:r>
            <a:rPr lang="en-US" sz="1200" b="0" i="0" dirty="0" err="1"/>
            <a:t>zināšanas</a:t>
          </a:r>
          <a:r>
            <a:rPr lang="en-US" sz="1200" b="0" i="0" dirty="0"/>
            <a:t> par SEO. </a:t>
          </a:r>
          <a:r>
            <a:rPr lang="en-US" sz="1200" b="0" i="0" dirty="0" err="1"/>
            <a:t>Šī</a:t>
          </a:r>
          <a:r>
            <a:rPr lang="en-US" sz="1200" b="0" i="0" dirty="0"/>
            <a:t> </a:t>
          </a:r>
          <a:r>
            <a:rPr lang="en-US" sz="1200" b="0" i="0" dirty="0" err="1"/>
            <a:t>aizraujošā</a:t>
          </a:r>
          <a:r>
            <a:rPr lang="en-US" sz="1200" b="0" i="0" dirty="0"/>
            <a:t> </a:t>
          </a:r>
          <a:r>
            <a:rPr lang="en-US" sz="1200" b="0" i="0" dirty="0" err="1"/>
            <a:t>viktorīna</a:t>
          </a:r>
          <a:r>
            <a:rPr lang="en-US" sz="1200" b="0" i="0" dirty="0"/>
            <a:t> ne </a:t>
          </a:r>
          <a:r>
            <a:rPr lang="en-US" sz="1200" b="0" i="0" dirty="0" err="1"/>
            <a:t>tikai</a:t>
          </a:r>
          <a:r>
            <a:rPr lang="en-US" sz="1200" b="0" i="0" dirty="0"/>
            <a:t> </a:t>
          </a:r>
          <a:r>
            <a:rPr lang="en-US" sz="1200" b="0" i="0" dirty="0" err="1"/>
            <a:t>radīja</a:t>
          </a:r>
          <a:r>
            <a:rPr lang="en-US" sz="1200" b="0" i="0" dirty="0"/>
            <a:t> </a:t>
          </a:r>
          <a:r>
            <a:rPr lang="en-US" sz="1200" b="0" i="0" dirty="0" err="1"/>
            <a:t>vairāk</a:t>
          </a:r>
          <a:r>
            <a:rPr lang="en-US" sz="1200" b="0" i="0" dirty="0"/>
            <a:t> </a:t>
          </a:r>
          <a:r>
            <a:rPr lang="en-US" sz="1200" b="0" i="0" dirty="0" err="1"/>
            <a:t>nekā</a:t>
          </a:r>
          <a:r>
            <a:rPr lang="en-US" sz="1200" b="0" i="0" dirty="0"/>
            <a:t> 20 000 </a:t>
          </a:r>
          <a:r>
            <a:rPr lang="en-US" sz="1200" b="0" i="0" dirty="0" err="1"/>
            <a:t>rezultātu</a:t>
          </a:r>
          <a:r>
            <a:rPr lang="en-US" sz="1200" b="0" i="0" dirty="0"/>
            <a:t>, bet </a:t>
          </a:r>
          <a:r>
            <a:rPr lang="en-US" sz="1200" b="0" i="0" dirty="0" err="1"/>
            <a:t>arī</a:t>
          </a:r>
          <a:r>
            <a:rPr lang="en-US" sz="1200" b="0" i="0" dirty="0"/>
            <a:t> </a:t>
          </a:r>
          <a:r>
            <a:rPr lang="en-US" sz="1200" b="0" i="0" dirty="0" err="1"/>
            <a:t>nostiprināja</a:t>
          </a:r>
          <a:r>
            <a:rPr lang="en-US" sz="1200" b="0" i="0" dirty="0"/>
            <a:t> </a:t>
          </a:r>
          <a:r>
            <a:rPr lang="en-US" sz="1200" b="0" i="0" dirty="0" err="1"/>
            <a:t>Moz</a:t>
          </a:r>
          <a:r>
            <a:rPr lang="en-US" sz="1200" b="0" i="0" dirty="0"/>
            <a:t> </a:t>
          </a:r>
          <a:r>
            <a:rPr lang="en-US" sz="1200" b="0" i="0" dirty="0" err="1"/>
            <a:t>kā</a:t>
          </a:r>
          <a:r>
            <a:rPr lang="en-US" sz="1200" b="0" i="0" dirty="0"/>
            <a:t> SEO </a:t>
          </a:r>
          <a:r>
            <a:rPr lang="en-US" sz="1200" b="0" i="0" dirty="0" err="1"/>
            <a:t>nozares</a:t>
          </a:r>
          <a:r>
            <a:rPr lang="en-US" sz="1200" b="0" i="0" dirty="0"/>
            <a:t> </a:t>
          </a:r>
          <a:r>
            <a:rPr lang="en-US" sz="1200" b="0" i="0" dirty="0" err="1"/>
            <a:t>līdera</a:t>
          </a:r>
          <a:r>
            <a:rPr lang="en-US" sz="1200" b="0" i="0" dirty="0"/>
            <a:t> </a:t>
          </a:r>
          <a:r>
            <a:rPr lang="en-US" sz="1200" b="0" i="0" dirty="0" err="1"/>
            <a:t>pozīciju</a:t>
          </a:r>
          <a:r>
            <a:rPr lang="en-US" sz="1200" b="0" i="0" dirty="0"/>
            <a:t>.</a:t>
          </a:r>
          <a:endParaRPr lang="en-US" sz="1200" dirty="0"/>
        </a:p>
      </dgm:t>
    </dgm:pt>
    <dgm:pt modelId="{19CDF115-DDE3-480A-B084-814E254BF0E2}" type="parTrans" cxnId="{48A18F94-0FF3-4123-B736-58ACFA395335}">
      <dgm:prSet/>
      <dgm:spPr/>
      <dgm:t>
        <a:bodyPr/>
        <a:lstStyle/>
        <a:p>
          <a:endParaRPr lang="en-US"/>
        </a:p>
      </dgm:t>
    </dgm:pt>
    <dgm:pt modelId="{B57ACBB3-6F29-413B-BAE9-50CD5C594C76}" type="sibTrans" cxnId="{48A18F94-0FF3-4123-B736-58ACFA395335}">
      <dgm:prSet/>
      <dgm:spPr/>
      <dgm:t>
        <a:bodyPr/>
        <a:lstStyle/>
        <a:p>
          <a:endParaRPr lang="en-US"/>
        </a:p>
      </dgm:t>
    </dgm:pt>
    <dgm:pt modelId="{CE682C82-99A8-4AE9-B97A-B2BED4D2468E}">
      <dgm:prSet phldrT="[Text]" custT="1"/>
      <dgm:spPr/>
      <dgm:t>
        <a:bodyPr/>
        <a:lstStyle/>
        <a:p>
          <a:r>
            <a:rPr lang="lv-LV" sz="1200" b="0" i="0" dirty="0"/>
            <a:t>Coca-Cola kampaņa "</a:t>
          </a:r>
          <a:r>
            <a:rPr lang="lv-LV" sz="1200" b="0" i="0" dirty="0" err="1"/>
            <a:t>Share</a:t>
          </a:r>
          <a:r>
            <a:rPr lang="lv-LV" sz="1200" b="0" i="0" dirty="0"/>
            <a:t> a </a:t>
          </a:r>
          <a:r>
            <a:rPr lang="lv-LV" sz="1200" b="0" i="0" dirty="0" err="1"/>
            <a:t>Coke</a:t>
          </a:r>
          <a:r>
            <a:rPr lang="lv-LV" sz="1200" b="0" i="0" dirty="0"/>
            <a:t>". Uzņēmums izmantoja klientu datus, lai personalizētu pudeles ar populāriem nosaukumiem, mudinot cilvēkus dalīties ar savu pieredzi sociālajos tīklos. Šīs kampaņas rezultātā ievērojami palielinājās pārdošanas apjomi un zīmola iesaiste.</a:t>
          </a:r>
          <a:endParaRPr lang="en-US" sz="1200" dirty="0"/>
        </a:p>
      </dgm:t>
    </dgm:pt>
    <dgm:pt modelId="{81B5B2A8-7E7D-4C9D-8708-2411E79F45F9}" type="parTrans" cxnId="{9EDA29CD-483C-43E0-9B75-2A7FE68D6A88}">
      <dgm:prSet/>
      <dgm:spPr/>
      <dgm:t>
        <a:bodyPr/>
        <a:lstStyle/>
        <a:p>
          <a:endParaRPr lang="en-US"/>
        </a:p>
      </dgm:t>
    </dgm:pt>
    <dgm:pt modelId="{2E2853B3-A6BC-4FF9-962D-F49627333EDD}" type="sibTrans" cxnId="{9EDA29CD-483C-43E0-9B75-2A7FE68D6A88}">
      <dgm:prSet/>
      <dgm:spPr/>
      <dgm:t>
        <a:bodyPr/>
        <a:lstStyle/>
        <a:p>
          <a:endParaRPr lang="en-US"/>
        </a:p>
      </dgm:t>
    </dgm:pt>
    <dgm:pt modelId="{58A91981-7054-4E5A-91E1-4C06C89A0F57}">
      <dgm:prSet custT="1"/>
      <dgm:spPr/>
      <dgm:t>
        <a:bodyPr/>
        <a:lstStyle/>
        <a:p>
          <a:r>
            <a:rPr lang="lv-LV" sz="1200" b="0" i="0" dirty="0" err="1"/>
            <a:t>Netflix</a:t>
          </a:r>
          <a:r>
            <a:rPr lang="lv-LV" sz="1200" b="0" i="0" dirty="0"/>
            <a:t> izmantoja uz datiem balstītu satura mārketingu, lai radītu </a:t>
          </a:r>
          <a:r>
            <a:rPr lang="lv-LV" sz="1200" b="0" i="0" dirty="0" err="1"/>
            <a:t>oriģinālseriālu</a:t>
          </a:r>
          <a:r>
            <a:rPr lang="lv-LV" sz="1200" b="0" i="0" dirty="0"/>
            <a:t> "</a:t>
          </a:r>
          <a:r>
            <a:rPr lang="lv-LV" sz="1200" b="0" i="0" dirty="0" err="1"/>
            <a:t>House</a:t>
          </a:r>
          <a:r>
            <a:rPr lang="lv-LV" sz="1200" b="0" i="0" dirty="0"/>
            <a:t> </a:t>
          </a:r>
          <a:r>
            <a:rPr lang="lv-LV" sz="1200" b="0" i="0" dirty="0" err="1"/>
            <a:t>of</a:t>
          </a:r>
          <a:r>
            <a:rPr lang="lv-LV" sz="1200" b="0" i="0" dirty="0"/>
            <a:t> </a:t>
          </a:r>
          <a:r>
            <a:rPr lang="lv-LV" sz="1200" b="0" i="0" dirty="0" err="1"/>
            <a:t>Cards</a:t>
          </a:r>
          <a:r>
            <a:rPr lang="lv-LV" sz="1200" b="0" i="0" dirty="0"/>
            <a:t>". Uzņēmums izanalizēja lietotāju datus un vēlmes un noteica, ka seriāla koncepcija atradīs atsaucību auditorijā. Seriāls kļuva par milzīgu hitu, parādot uz datiem balstīta satura radīšanas potenciālu.</a:t>
          </a:r>
        </a:p>
      </dgm:t>
    </dgm:pt>
    <dgm:pt modelId="{BAB5B2BA-20CD-427C-A689-09CED1F0D78D}" type="parTrans" cxnId="{3F26A87A-846A-4006-B509-4267EBE0DD39}">
      <dgm:prSet/>
      <dgm:spPr/>
      <dgm:t>
        <a:bodyPr/>
        <a:lstStyle/>
        <a:p>
          <a:endParaRPr lang="en-US"/>
        </a:p>
      </dgm:t>
    </dgm:pt>
    <dgm:pt modelId="{3D3906D5-FEB3-4CBF-ABC9-762D63BC8FFC}" type="sibTrans" cxnId="{3F26A87A-846A-4006-B509-4267EBE0DD39}">
      <dgm:prSet/>
      <dgm:spPr/>
      <dgm:t>
        <a:bodyPr/>
        <a:lstStyle/>
        <a:p>
          <a:endParaRPr lang="en-US"/>
        </a:p>
      </dgm:t>
    </dgm:pt>
    <dgm:pt modelId="{BD6131AE-692F-4443-BD0C-D37471112150}" type="pres">
      <dgm:prSet presAssocID="{046C5B17-56BE-4F73-8658-622E2EEAE251}" presName="diagram" presStyleCnt="0">
        <dgm:presLayoutVars>
          <dgm:dir/>
          <dgm:resizeHandles val="exact"/>
        </dgm:presLayoutVars>
      </dgm:prSet>
      <dgm:spPr/>
    </dgm:pt>
    <dgm:pt modelId="{C90A71F5-0E1D-4B2B-8370-98CDF051540D}" type="pres">
      <dgm:prSet presAssocID="{C24EB3E6-FD63-4084-8A97-542D93959DAB}" presName="node" presStyleLbl="node1" presStyleIdx="0" presStyleCnt="4">
        <dgm:presLayoutVars>
          <dgm:bulletEnabled val="1"/>
        </dgm:presLayoutVars>
      </dgm:prSet>
      <dgm:spPr/>
    </dgm:pt>
    <dgm:pt modelId="{EA8AF084-CAB9-4ED2-8EE5-22FADB0D5283}" type="pres">
      <dgm:prSet presAssocID="{D2FBE767-7A84-40EE-8E86-270B8D4B12CD}" presName="sibTrans" presStyleCnt="0"/>
      <dgm:spPr/>
    </dgm:pt>
    <dgm:pt modelId="{3D9143CE-8966-4385-81C9-2894AD068F3F}" type="pres">
      <dgm:prSet presAssocID="{D0618D6B-CF31-4631-BE78-BB4DF4385B9C}" presName="node" presStyleLbl="node1" presStyleIdx="1" presStyleCnt="4">
        <dgm:presLayoutVars>
          <dgm:bulletEnabled val="1"/>
        </dgm:presLayoutVars>
      </dgm:prSet>
      <dgm:spPr/>
    </dgm:pt>
    <dgm:pt modelId="{8F018365-D872-4436-B059-BF3D06F362A5}" type="pres">
      <dgm:prSet presAssocID="{B57ACBB3-6F29-413B-BAE9-50CD5C594C76}" presName="sibTrans" presStyleCnt="0"/>
      <dgm:spPr/>
    </dgm:pt>
    <dgm:pt modelId="{CD021D0D-9369-431B-80B6-C70469497881}" type="pres">
      <dgm:prSet presAssocID="{58A91981-7054-4E5A-91E1-4C06C89A0F57}" presName="node" presStyleLbl="node1" presStyleIdx="2" presStyleCnt="4">
        <dgm:presLayoutVars>
          <dgm:bulletEnabled val="1"/>
        </dgm:presLayoutVars>
      </dgm:prSet>
      <dgm:spPr/>
    </dgm:pt>
    <dgm:pt modelId="{B0D106F1-A3E1-40B1-B08B-CA3715A9EFC9}" type="pres">
      <dgm:prSet presAssocID="{3D3906D5-FEB3-4CBF-ABC9-762D63BC8FFC}" presName="sibTrans" presStyleCnt="0"/>
      <dgm:spPr/>
    </dgm:pt>
    <dgm:pt modelId="{3E385649-E53D-4096-9AE9-C0BB97E92F90}" type="pres">
      <dgm:prSet presAssocID="{CE682C82-99A8-4AE9-B97A-B2BED4D2468E}" presName="node" presStyleLbl="node1" presStyleIdx="3" presStyleCnt="4">
        <dgm:presLayoutVars>
          <dgm:bulletEnabled val="1"/>
        </dgm:presLayoutVars>
      </dgm:prSet>
      <dgm:spPr/>
    </dgm:pt>
  </dgm:ptLst>
  <dgm:cxnLst>
    <dgm:cxn modelId="{6C6FF406-3802-417C-9E76-619CF0A24C17}" type="presOf" srcId="{D0618D6B-CF31-4631-BE78-BB4DF4385B9C}" destId="{3D9143CE-8966-4385-81C9-2894AD068F3F}" srcOrd="0" destOrd="0" presId="urn:microsoft.com/office/officeart/2005/8/layout/default"/>
    <dgm:cxn modelId="{9E424023-8BC5-4114-8D2D-724AFCE72815}" type="presOf" srcId="{046C5B17-56BE-4F73-8658-622E2EEAE251}" destId="{BD6131AE-692F-4443-BD0C-D37471112150}" srcOrd="0" destOrd="0" presId="urn:microsoft.com/office/officeart/2005/8/layout/default"/>
    <dgm:cxn modelId="{B2731340-E529-43F0-8FF2-2A9AA82746A9}" type="presOf" srcId="{C24EB3E6-FD63-4084-8A97-542D93959DAB}" destId="{C90A71F5-0E1D-4B2B-8370-98CDF051540D}" srcOrd="0" destOrd="0" presId="urn:microsoft.com/office/officeart/2005/8/layout/default"/>
    <dgm:cxn modelId="{B153C04A-7B6A-4B6B-B3D1-952E4B5538AB}" srcId="{046C5B17-56BE-4F73-8658-622E2EEAE251}" destId="{C24EB3E6-FD63-4084-8A97-542D93959DAB}" srcOrd="0" destOrd="0" parTransId="{1F5EF7FB-E02D-47E0-B6C6-18C73D5FB433}" sibTransId="{D2FBE767-7A84-40EE-8E86-270B8D4B12CD}"/>
    <dgm:cxn modelId="{3F26A87A-846A-4006-B509-4267EBE0DD39}" srcId="{046C5B17-56BE-4F73-8658-622E2EEAE251}" destId="{58A91981-7054-4E5A-91E1-4C06C89A0F57}" srcOrd="2" destOrd="0" parTransId="{BAB5B2BA-20CD-427C-A689-09CED1F0D78D}" sibTransId="{3D3906D5-FEB3-4CBF-ABC9-762D63BC8FFC}"/>
    <dgm:cxn modelId="{48A18F94-0FF3-4123-B736-58ACFA395335}" srcId="{046C5B17-56BE-4F73-8658-622E2EEAE251}" destId="{D0618D6B-CF31-4631-BE78-BB4DF4385B9C}" srcOrd="1" destOrd="0" parTransId="{19CDF115-DDE3-480A-B084-814E254BF0E2}" sibTransId="{B57ACBB3-6F29-413B-BAE9-50CD5C594C76}"/>
    <dgm:cxn modelId="{460D88C0-19EE-4A7C-8035-C44884928CA1}" type="presOf" srcId="{CE682C82-99A8-4AE9-B97A-B2BED4D2468E}" destId="{3E385649-E53D-4096-9AE9-C0BB97E92F90}" srcOrd="0" destOrd="0" presId="urn:microsoft.com/office/officeart/2005/8/layout/default"/>
    <dgm:cxn modelId="{9EDA29CD-483C-43E0-9B75-2A7FE68D6A88}" srcId="{046C5B17-56BE-4F73-8658-622E2EEAE251}" destId="{CE682C82-99A8-4AE9-B97A-B2BED4D2468E}" srcOrd="3" destOrd="0" parTransId="{81B5B2A8-7E7D-4C9D-8708-2411E79F45F9}" sibTransId="{2E2853B3-A6BC-4FF9-962D-F49627333EDD}"/>
    <dgm:cxn modelId="{9A7BC4EF-0BE8-48DA-94C8-9AA8B89831A3}" type="presOf" srcId="{58A91981-7054-4E5A-91E1-4C06C89A0F57}" destId="{CD021D0D-9369-431B-80B6-C70469497881}" srcOrd="0" destOrd="0" presId="urn:microsoft.com/office/officeart/2005/8/layout/default"/>
    <dgm:cxn modelId="{23D04359-9EA0-4482-846E-8AC5A4737307}" type="presParOf" srcId="{BD6131AE-692F-4443-BD0C-D37471112150}" destId="{C90A71F5-0E1D-4B2B-8370-98CDF051540D}" srcOrd="0" destOrd="0" presId="urn:microsoft.com/office/officeart/2005/8/layout/default"/>
    <dgm:cxn modelId="{CCE5975E-B8A5-4EE9-9CF6-2D329D27A308}" type="presParOf" srcId="{BD6131AE-692F-4443-BD0C-D37471112150}" destId="{EA8AF084-CAB9-4ED2-8EE5-22FADB0D5283}" srcOrd="1" destOrd="0" presId="urn:microsoft.com/office/officeart/2005/8/layout/default"/>
    <dgm:cxn modelId="{9BF10A89-8D2F-43D3-AB6F-B7F922D71D93}" type="presParOf" srcId="{BD6131AE-692F-4443-BD0C-D37471112150}" destId="{3D9143CE-8966-4385-81C9-2894AD068F3F}" srcOrd="2" destOrd="0" presId="urn:microsoft.com/office/officeart/2005/8/layout/default"/>
    <dgm:cxn modelId="{52A447E1-6F49-495C-9D2A-7D1C64FBA6DC}" type="presParOf" srcId="{BD6131AE-692F-4443-BD0C-D37471112150}" destId="{8F018365-D872-4436-B059-BF3D06F362A5}" srcOrd="3" destOrd="0" presId="urn:microsoft.com/office/officeart/2005/8/layout/default"/>
    <dgm:cxn modelId="{CEAE6A5A-7106-49A1-901A-8811622D7570}" type="presParOf" srcId="{BD6131AE-692F-4443-BD0C-D37471112150}" destId="{CD021D0D-9369-431B-80B6-C70469497881}" srcOrd="4" destOrd="0" presId="urn:microsoft.com/office/officeart/2005/8/layout/default"/>
    <dgm:cxn modelId="{56B44885-FD51-48ED-9A22-51AB641511CE}" type="presParOf" srcId="{BD6131AE-692F-4443-BD0C-D37471112150}" destId="{B0D106F1-A3E1-40B1-B08B-CA3715A9EFC9}" srcOrd="5" destOrd="0" presId="urn:microsoft.com/office/officeart/2005/8/layout/default"/>
    <dgm:cxn modelId="{49F47C6C-9B3C-4746-ADB2-31D1AE16EB9B}" type="presParOf" srcId="{BD6131AE-692F-4443-BD0C-D37471112150}" destId="{3E385649-E53D-4096-9AE9-C0BB97E92F9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A71F5-0E1D-4B2B-8370-98CDF051540D}">
      <dsp:nvSpPr>
        <dsp:cNvPr id="0" name=""/>
        <dsp:cNvSpPr/>
      </dsp:nvSpPr>
      <dsp:spPr>
        <a:xfrm>
          <a:off x="978645" y="1709"/>
          <a:ext cx="2981888" cy="17891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err="1"/>
            <a:t>HubSpot</a:t>
          </a:r>
          <a:r>
            <a:rPr lang="lv-LV" sz="1200" b="0" i="0" kern="1200" dirty="0"/>
            <a:t> izmantoja datus, lai izstrādātu plašu sociālo mediju mārketinga rokasgrāmatu. Analizējot savas auditorijas uzvedību un vēlmes, viņi izstrādāja lejupielādējamu saturu, kas vērsts uz viņu sāpīgajiem jautājumiem un interesēm. Šis atjautīgais ceļvedis uzņēmumam </a:t>
          </a:r>
          <a:r>
            <a:rPr lang="lv-LV" sz="1200" b="0" i="0" kern="1200" dirty="0" err="1"/>
            <a:t>HubSpot</a:t>
          </a:r>
          <a:r>
            <a:rPr lang="lv-LV" sz="1200" b="0" i="0" kern="1200" dirty="0"/>
            <a:t> nodrošināja vairāk nekā 100 000 klientu un nostiprināja </a:t>
          </a:r>
          <a:r>
            <a:rPr lang="lv-LV" sz="1200" b="0" i="0" kern="1200" dirty="0" err="1"/>
            <a:t>HubSpot</a:t>
          </a:r>
          <a:r>
            <a:rPr lang="lv-LV" sz="1200" b="0" i="0" kern="1200" dirty="0"/>
            <a:t> kā nozares ekspertu reputāciju.</a:t>
          </a:r>
          <a:endParaRPr lang="en-US" sz="1200" kern="1200" dirty="0"/>
        </a:p>
      </dsp:txBody>
      <dsp:txXfrm>
        <a:off x="978645" y="1709"/>
        <a:ext cx="2981888" cy="1789132"/>
      </dsp:txXfrm>
    </dsp:sp>
    <dsp:sp modelId="{3D9143CE-8966-4385-81C9-2894AD068F3F}">
      <dsp:nvSpPr>
        <dsp:cNvPr id="0" name=""/>
        <dsp:cNvSpPr/>
      </dsp:nvSpPr>
      <dsp:spPr>
        <a:xfrm>
          <a:off x="4258722" y="1709"/>
          <a:ext cx="2981888" cy="1789132"/>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err="1"/>
            <a:t>Moz</a:t>
          </a:r>
          <a:r>
            <a:rPr lang="en-US" sz="1200" b="0" i="0" kern="1200" dirty="0"/>
            <a:t> </a:t>
          </a:r>
          <a:r>
            <a:rPr lang="en-US" sz="1200" b="0" i="0" kern="1200" dirty="0" err="1"/>
            <a:t>izmantoja</a:t>
          </a:r>
          <a:r>
            <a:rPr lang="en-US" sz="1200" b="0" i="0" kern="1200" dirty="0"/>
            <a:t> </a:t>
          </a:r>
          <a:r>
            <a:rPr lang="en-US" sz="1200" b="0" i="0" kern="1200" dirty="0" err="1"/>
            <a:t>datus</a:t>
          </a:r>
          <a:r>
            <a:rPr lang="en-US" sz="1200" b="0" i="0" kern="1200" dirty="0"/>
            <a:t>, </a:t>
          </a:r>
          <a:r>
            <a:rPr lang="en-US" sz="1200" b="0" i="0" kern="1200" dirty="0" err="1"/>
            <a:t>lai</a:t>
          </a:r>
          <a:r>
            <a:rPr lang="en-US" sz="1200" b="0" i="0" kern="1200" dirty="0"/>
            <a:t> </a:t>
          </a:r>
          <a:r>
            <a:rPr lang="en-US" sz="1200" b="0" i="0" kern="1200" dirty="0" err="1"/>
            <a:t>izveidotu</a:t>
          </a:r>
          <a:r>
            <a:rPr lang="en-US" sz="1200" b="0" i="0" kern="1200" dirty="0"/>
            <a:t> </a:t>
          </a:r>
          <a:r>
            <a:rPr lang="en-US" sz="1200" b="0" i="0" kern="1200" dirty="0" err="1"/>
            <a:t>interaktīvu</a:t>
          </a:r>
          <a:r>
            <a:rPr lang="en-US" sz="1200" b="0" i="0" kern="1200" dirty="0"/>
            <a:t> </a:t>
          </a:r>
          <a:r>
            <a:rPr lang="en-US" sz="1200" b="0" i="0" kern="1200" dirty="0" err="1"/>
            <a:t>viktorīnu</a:t>
          </a:r>
          <a:r>
            <a:rPr lang="en-US" sz="1200" b="0" i="0" kern="1200" dirty="0"/>
            <a:t>, </a:t>
          </a:r>
          <a:r>
            <a:rPr lang="en-US" sz="1200" b="0" i="0" kern="1200" dirty="0" err="1"/>
            <a:t>kurā</a:t>
          </a:r>
          <a:r>
            <a:rPr lang="en-US" sz="1200" b="0" i="0" kern="1200" dirty="0"/>
            <a:t> </a:t>
          </a:r>
          <a:r>
            <a:rPr lang="en-US" sz="1200" b="0" i="0" kern="1200" dirty="0" err="1"/>
            <a:t>novērtēja</a:t>
          </a:r>
          <a:r>
            <a:rPr lang="en-US" sz="1200" b="0" i="0" kern="1200" dirty="0"/>
            <a:t> </a:t>
          </a:r>
          <a:r>
            <a:rPr lang="en-US" sz="1200" b="0" i="0" kern="1200" dirty="0" err="1"/>
            <a:t>lietotāju</a:t>
          </a:r>
          <a:r>
            <a:rPr lang="en-US" sz="1200" b="0" i="0" kern="1200" dirty="0"/>
            <a:t> </a:t>
          </a:r>
          <a:r>
            <a:rPr lang="en-US" sz="1200" b="0" i="0" kern="1200" dirty="0" err="1"/>
            <a:t>zināšanas</a:t>
          </a:r>
          <a:r>
            <a:rPr lang="en-US" sz="1200" b="0" i="0" kern="1200" dirty="0"/>
            <a:t> par SEO. </a:t>
          </a:r>
          <a:r>
            <a:rPr lang="en-US" sz="1200" b="0" i="0" kern="1200" dirty="0" err="1"/>
            <a:t>Šī</a:t>
          </a:r>
          <a:r>
            <a:rPr lang="en-US" sz="1200" b="0" i="0" kern="1200" dirty="0"/>
            <a:t> </a:t>
          </a:r>
          <a:r>
            <a:rPr lang="en-US" sz="1200" b="0" i="0" kern="1200" dirty="0" err="1"/>
            <a:t>aizraujošā</a:t>
          </a:r>
          <a:r>
            <a:rPr lang="en-US" sz="1200" b="0" i="0" kern="1200" dirty="0"/>
            <a:t> </a:t>
          </a:r>
          <a:r>
            <a:rPr lang="en-US" sz="1200" b="0" i="0" kern="1200" dirty="0" err="1"/>
            <a:t>viktorīna</a:t>
          </a:r>
          <a:r>
            <a:rPr lang="en-US" sz="1200" b="0" i="0" kern="1200" dirty="0"/>
            <a:t> ne </a:t>
          </a:r>
          <a:r>
            <a:rPr lang="en-US" sz="1200" b="0" i="0" kern="1200" dirty="0" err="1"/>
            <a:t>tikai</a:t>
          </a:r>
          <a:r>
            <a:rPr lang="en-US" sz="1200" b="0" i="0" kern="1200" dirty="0"/>
            <a:t> </a:t>
          </a:r>
          <a:r>
            <a:rPr lang="en-US" sz="1200" b="0" i="0" kern="1200" dirty="0" err="1"/>
            <a:t>radīja</a:t>
          </a:r>
          <a:r>
            <a:rPr lang="en-US" sz="1200" b="0" i="0" kern="1200" dirty="0"/>
            <a:t> </a:t>
          </a:r>
          <a:r>
            <a:rPr lang="en-US" sz="1200" b="0" i="0" kern="1200" dirty="0" err="1"/>
            <a:t>vairāk</a:t>
          </a:r>
          <a:r>
            <a:rPr lang="en-US" sz="1200" b="0" i="0" kern="1200" dirty="0"/>
            <a:t> </a:t>
          </a:r>
          <a:r>
            <a:rPr lang="en-US" sz="1200" b="0" i="0" kern="1200" dirty="0" err="1"/>
            <a:t>nekā</a:t>
          </a:r>
          <a:r>
            <a:rPr lang="en-US" sz="1200" b="0" i="0" kern="1200" dirty="0"/>
            <a:t> 20 000 </a:t>
          </a:r>
          <a:r>
            <a:rPr lang="en-US" sz="1200" b="0" i="0" kern="1200" dirty="0" err="1"/>
            <a:t>rezultātu</a:t>
          </a:r>
          <a:r>
            <a:rPr lang="en-US" sz="1200" b="0" i="0" kern="1200" dirty="0"/>
            <a:t>, bet </a:t>
          </a:r>
          <a:r>
            <a:rPr lang="en-US" sz="1200" b="0" i="0" kern="1200" dirty="0" err="1"/>
            <a:t>arī</a:t>
          </a:r>
          <a:r>
            <a:rPr lang="en-US" sz="1200" b="0" i="0" kern="1200" dirty="0"/>
            <a:t> </a:t>
          </a:r>
          <a:r>
            <a:rPr lang="en-US" sz="1200" b="0" i="0" kern="1200" dirty="0" err="1"/>
            <a:t>nostiprināja</a:t>
          </a:r>
          <a:r>
            <a:rPr lang="en-US" sz="1200" b="0" i="0" kern="1200" dirty="0"/>
            <a:t> </a:t>
          </a:r>
          <a:r>
            <a:rPr lang="en-US" sz="1200" b="0" i="0" kern="1200" dirty="0" err="1"/>
            <a:t>Moz</a:t>
          </a:r>
          <a:r>
            <a:rPr lang="en-US" sz="1200" b="0" i="0" kern="1200" dirty="0"/>
            <a:t> </a:t>
          </a:r>
          <a:r>
            <a:rPr lang="en-US" sz="1200" b="0" i="0" kern="1200" dirty="0" err="1"/>
            <a:t>kā</a:t>
          </a:r>
          <a:r>
            <a:rPr lang="en-US" sz="1200" b="0" i="0" kern="1200" dirty="0"/>
            <a:t> SEO </a:t>
          </a:r>
          <a:r>
            <a:rPr lang="en-US" sz="1200" b="0" i="0" kern="1200" dirty="0" err="1"/>
            <a:t>nozares</a:t>
          </a:r>
          <a:r>
            <a:rPr lang="en-US" sz="1200" b="0" i="0" kern="1200" dirty="0"/>
            <a:t> </a:t>
          </a:r>
          <a:r>
            <a:rPr lang="en-US" sz="1200" b="0" i="0" kern="1200" dirty="0" err="1"/>
            <a:t>līdera</a:t>
          </a:r>
          <a:r>
            <a:rPr lang="en-US" sz="1200" b="0" i="0" kern="1200" dirty="0"/>
            <a:t> </a:t>
          </a:r>
          <a:r>
            <a:rPr lang="en-US" sz="1200" b="0" i="0" kern="1200" dirty="0" err="1"/>
            <a:t>pozīciju</a:t>
          </a:r>
          <a:r>
            <a:rPr lang="en-US" sz="1200" b="0" i="0" kern="1200" dirty="0"/>
            <a:t>.</a:t>
          </a:r>
          <a:endParaRPr lang="en-US" sz="1200" kern="1200" dirty="0"/>
        </a:p>
      </dsp:txBody>
      <dsp:txXfrm>
        <a:off x="4258722" y="1709"/>
        <a:ext cx="2981888" cy="1789132"/>
      </dsp:txXfrm>
    </dsp:sp>
    <dsp:sp modelId="{CD021D0D-9369-431B-80B6-C70469497881}">
      <dsp:nvSpPr>
        <dsp:cNvPr id="0" name=""/>
        <dsp:cNvSpPr/>
      </dsp:nvSpPr>
      <dsp:spPr>
        <a:xfrm>
          <a:off x="978645" y="2089031"/>
          <a:ext cx="2981888" cy="1789132"/>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err="1"/>
            <a:t>Netflix</a:t>
          </a:r>
          <a:r>
            <a:rPr lang="lv-LV" sz="1200" b="0" i="0" kern="1200" dirty="0"/>
            <a:t> izmantoja uz datiem balstītu satura mārketingu, lai radītu </a:t>
          </a:r>
          <a:r>
            <a:rPr lang="lv-LV" sz="1200" b="0" i="0" kern="1200" dirty="0" err="1"/>
            <a:t>oriģinālseriālu</a:t>
          </a:r>
          <a:r>
            <a:rPr lang="lv-LV" sz="1200" b="0" i="0" kern="1200" dirty="0"/>
            <a:t> "</a:t>
          </a:r>
          <a:r>
            <a:rPr lang="lv-LV" sz="1200" b="0" i="0" kern="1200" dirty="0" err="1"/>
            <a:t>House</a:t>
          </a:r>
          <a:r>
            <a:rPr lang="lv-LV" sz="1200" b="0" i="0" kern="1200" dirty="0"/>
            <a:t> </a:t>
          </a:r>
          <a:r>
            <a:rPr lang="lv-LV" sz="1200" b="0" i="0" kern="1200" dirty="0" err="1"/>
            <a:t>of</a:t>
          </a:r>
          <a:r>
            <a:rPr lang="lv-LV" sz="1200" b="0" i="0" kern="1200" dirty="0"/>
            <a:t> </a:t>
          </a:r>
          <a:r>
            <a:rPr lang="lv-LV" sz="1200" b="0" i="0" kern="1200" dirty="0" err="1"/>
            <a:t>Cards</a:t>
          </a:r>
          <a:r>
            <a:rPr lang="lv-LV" sz="1200" b="0" i="0" kern="1200" dirty="0"/>
            <a:t>". Uzņēmums izanalizēja lietotāju datus un vēlmes un noteica, ka seriāla koncepcija atradīs atsaucību auditorijā. Seriāls kļuva par milzīgu hitu, parādot uz datiem balstīta satura radīšanas potenciālu.</a:t>
          </a:r>
        </a:p>
      </dsp:txBody>
      <dsp:txXfrm>
        <a:off x="978645" y="2089031"/>
        <a:ext cx="2981888" cy="1789132"/>
      </dsp:txXfrm>
    </dsp:sp>
    <dsp:sp modelId="{3E385649-E53D-4096-9AE9-C0BB97E92F90}">
      <dsp:nvSpPr>
        <dsp:cNvPr id="0" name=""/>
        <dsp:cNvSpPr/>
      </dsp:nvSpPr>
      <dsp:spPr>
        <a:xfrm>
          <a:off x="4258722" y="2089031"/>
          <a:ext cx="2981888" cy="1789132"/>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a:t>Coca-Cola kampaņa "</a:t>
          </a:r>
          <a:r>
            <a:rPr lang="lv-LV" sz="1200" b="0" i="0" kern="1200" dirty="0" err="1"/>
            <a:t>Share</a:t>
          </a:r>
          <a:r>
            <a:rPr lang="lv-LV" sz="1200" b="0" i="0" kern="1200" dirty="0"/>
            <a:t> a </a:t>
          </a:r>
          <a:r>
            <a:rPr lang="lv-LV" sz="1200" b="0" i="0" kern="1200" dirty="0" err="1"/>
            <a:t>Coke</a:t>
          </a:r>
          <a:r>
            <a:rPr lang="lv-LV" sz="1200" b="0" i="0" kern="1200" dirty="0"/>
            <a:t>". Uzņēmums izmantoja klientu datus, lai personalizētu pudeles ar populāriem nosaukumiem, mudinot cilvēkus dalīties ar savu pieredzi sociālajos tīklos. Šīs kampaņas rezultātā ievērojami palielinājās pārdošanas apjomi un zīmola iesaiste.</a:t>
          </a:r>
          <a:endParaRPr lang="en-US" sz="1200" kern="1200" dirty="0"/>
        </a:p>
      </dsp:txBody>
      <dsp:txXfrm>
        <a:off x="4258722" y="2089031"/>
        <a:ext cx="2981888" cy="1789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5FD92-ED00-4FE6-BB0B-08AA65C85625}"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5CD52-018A-41BE-9B18-D64934CBF1F3}" type="slidenum">
              <a:rPr lang="en-US" smtClean="0"/>
              <a:t>‹#›</a:t>
            </a:fld>
            <a:endParaRPr lang="en-US"/>
          </a:p>
        </p:txBody>
      </p:sp>
    </p:spTree>
    <p:extLst>
      <p:ext uri="{BB962C8B-B14F-4D97-AF65-F5344CB8AC3E}">
        <p14:creationId xmlns:p14="http://schemas.microsoft.com/office/powerpoint/2010/main" val="426211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05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42910" y="2143122"/>
            <a:ext cx="7486648" cy="1102519"/>
          </a:xfrm>
        </p:spPr>
        <p:txBody>
          <a:bodyPr/>
          <a:lstStyle>
            <a:lvl1pPr>
              <a:defRPr b="1" baseline="0">
                <a:solidFill>
                  <a:schemeClr val="bg1"/>
                </a:solidFill>
              </a:defRPr>
            </a:lvl1pPr>
          </a:lstStyle>
          <a:p>
            <a:r>
              <a:rPr lang="lv-LV" dirty="0"/>
              <a:t>VIRSRAKSTS PREZENTĀCIJAI</a:t>
            </a:r>
            <a:endParaRPr lang="en-US" dirty="0"/>
          </a:p>
        </p:txBody>
      </p:sp>
      <p:sp>
        <p:nvSpPr>
          <p:cNvPr id="3" name="Subtitle 2"/>
          <p:cNvSpPr>
            <a:spLocks noGrp="1"/>
          </p:cNvSpPr>
          <p:nvPr>
            <p:ph type="subTitle" idx="1" hasCustomPrompt="1"/>
          </p:nvPr>
        </p:nvSpPr>
        <p:spPr>
          <a:xfrm>
            <a:off x="642910" y="3429006"/>
            <a:ext cx="7529538" cy="800094"/>
          </a:xfrm>
        </p:spPr>
        <p:txBody>
          <a:bodyPr>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Te kaut kāds apakšvirstaksts</a:t>
            </a:r>
            <a:endParaRPr 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Slaids ar attēlu sānā</a:t>
            </a:r>
            <a:endParaRPr lang="en-US" dirty="0"/>
          </a:p>
        </p:txBody>
      </p:sp>
      <p:sp>
        <p:nvSpPr>
          <p:cNvPr id="3" name="Content Placeholder 2"/>
          <p:cNvSpPr>
            <a:spLocks noGrp="1"/>
          </p:cNvSpPr>
          <p:nvPr>
            <p:ph sz="half" idx="1" hasCustomPrompt="1"/>
          </p:nvPr>
        </p:nvSpPr>
        <p:spPr>
          <a:xfrm>
            <a:off x="457200" y="1571617"/>
            <a:ext cx="4038600" cy="3023005"/>
          </a:xfrm>
        </p:spPr>
        <p:txBody>
          <a:bodyPr>
            <a:normAutofit/>
          </a:bodyPr>
          <a:lstStyle>
            <a:lvl1pPr marL="0" indent="0">
              <a:lnSpc>
                <a:spcPct val="120000"/>
              </a:lnSpc>
              <a:spcBef>
                <a:spcPts val="600"/>
              </a:spcBef>
              <a:defRPr sz="1600" baseline="0"/>
            </a:lvl1pPr>
            <a:lvl2pPr marL="0" indent="0">
              <a:lnSpc>
                <a:spcPct val="120000"/>
              </a:lnSpc>
              <a:spcBef>
                <a:spcPts val="600"/>
              </a:spcBef>
              <a:defRPr sz="1600"/>
            </a:lvl2pPr>
            <a:lvl3pPr marL="0" indent="0">
              <a:lnSpc>
                <a:spcPct val="120000"/>
              </a:lnSpc>
              <a:spcBef>
                <a:spcPts val="600"/>
              </a:spcBef>
              <a:defRPr sz="1600"/>
            </a:lvl3pPr>
            <a:lvl4pPr marL="0" indent="0">
              <a:lnSpc>
                <a:spcPct val="120000"/>
              </a:lnSpc>
              <a:spcBef>
                <a:spcPts val="600"/>
              </a:spcBef>
              <a:defRPr sz="1600"/>
            </a:lvl4pPr>
            <a:lvl5pPr marL="0" indent="0">
              <a:lnSpc>
                <a:spcPct val="120000"/>
              </a:lnSpc>
              <a:spcBef>
                <a:spcPts val="600"/>
              </a:spcBef>
              <a:defRPr sz="1600"/>
            </a:lvl5pPr>
            <a:lvl6pPr>
              <a:defRPr sz="1800"/>
            </a:lvl6pPr>
            <a:lvl7pPr>
              <a:defRPr sz="1800"/>
            </a:lvl7pPr>
            <a:lvl8pPr>
              <a:defRPr sz="1800"/>
            </a:lvl8pPr>
            <a:lvl9pPr>
              <a:defRPr sz="1800"/>
            </a:lvl9pPr>
          </a:lstStyle>
          <a:p>
            <a:pPr lvl="0"/>
            <a:r>
              <a:rPr lang="lv-LV" dirty="0"/>
              <a:t>Šeit ir teksts. Drīkst mainīt secību arī otrādi – kreisajā pusē attēls un labajā pusē teksts.</a:t>
            </a:r>
            <a:endParaRPr lang="en-US" dirty="0"/>
          </a:p>
        </p:txBody>
      </p:sp>
      <p:sp>
        <p:nvSpPr>
          <p:cNvPr id="4" name="Content Placeholder 3"/>
          <p:cNvSpPr>
            <a:spLocks noGrp="1"/>
          </p:cNvSpPr>
          <p:nvPr>
            <p:ph sz="half" idx="2" hasCustomPrompt="1"/>
          </p:nvPr>
        </p:nvSpPr>
        <p:spPr>
          <a:xfrm>
            <a:off x="4648200" y="1571617"/>
            <a:ext cx="3495700" cy="3023005"/>
          </a:xfrm>
        </p:spPr>
        <p:txBody>
          <a:bodyPr>
            <a:normAutofit/>
          </a:bodyPr>
          <a:lstStyle>
            <a:lvl1pPr marL="0" indent="0">
              <a:lnSpc>
                <a:spcPct val="120000"/>
              </a:lnSpc>
              <a:spcBef>
                <a:spcPts val="600"/>
              </a:spcBef>
              <a:defRPr sz="1600" baseline="0"/>
            </a:lvl1pPr>
            <a:lvl2pPr marL="0" indent="0">
              <a:lnSpc>
                <a:spcPct val="120000"/>
              </a:lnSpc>
              <a:spcBef>
                <a:spcPts val="600"/>
              </a:spcBef>
              <a:defRPr sz="1600"/>
            </a:lvl2pPr>
            <a:lvl3pPr marL="0" indent="0">
              <a:lnSpc>
                <a:spcPct val="120000"/>
              </a:lnSpc>
              <a:spcBef>
                <a:spcPts val="600"/>
              </a:spcBef>
              <a:defRPr sz="1600"/>
            </a:lvl3pPr>
            <a:lvl4pPr marL="0" indent="0">
              <a:lnSpc>
                <a:spcPct val="120000"/>
              </a:lnSpc>
              <a:spcBef>
                <a:spcPts val="600"/>
              </a:spcBef>
              <a:defRPr sz="1600"/>
            </a:lvl4pPr>
            <a:lvl5pPr marL="0" indent="0">
              <a:lnSpc>
                <a:spcPct val="120000"/>
              </a:lnSpc>
              <a:spcBef>
                <a:spcPts val="600"/>
              </a:spcBef>
              <a:defRPr sz="1600"/>
            </a:lvl5pPr>
            <a:lvl6pPr>
              <a:defRPr sz="1800"/>
            </a:lvl6pPr>
            <a:lvl7pPr>
              <a:defRPr sz="1800"/>
            </a:lvl7pPr>
            <a:lvl8pPr>
              <a:defRPr sz="1800"/>
            </a:lvl8pPr>
            <a:lvl9pPr>
              <a:defRPr sz="1800"/>
            </a:lvl9pPr>
          </a:lstStyle>
          <a:p>
            <a:pPr lvl="0"/>
            <a:r>
              <a:rPr lang="lv-LV" dirty="0"/>
              <a:t>Šeit ir vieta attēlam, diagrammai, shēmai vai kādam citam ilustrējošam elementam.</a:t>
            </a:r>
            <a:endParaRPr lang="en-US" dirty="0"/>
          </a:p>
        </p:txBody>
      </p:sp>
    </p:spTree>
    <p:extLst>
      <p:ext uri="{BB962C8B-B14F-4D97-AF65-F5344CB8AC3E}">
        <p14:creationId xmlns:p14="http://schemas.microsoft.com/office/powerpoint/2010/main" val="274925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Slaids tikai ar virsrakstu</a:t>
            </a:r>
            <a:endParaRPr lang="en-US" dirty="0"/>
          </a:p>
        </p:txBody>
      </p:sp>
    </p:spTree>
    <p:extLst>
      <p:ext uri="{BB962C8B-B14F-4D97-AF65-F5344CB8AC3E}">
        <p14:creationId xmlns:p14="http://schemas.microsoft.com/office/powerpoint/2010/main" val="91020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24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lv-LV" dirty="0"/>
              <a:t>Vienkārša slaida virsraksts</a:t>
            </a:r>
            <a:endParaRPr lang="en-US" dirty="0"/>
          </a:p>
        </p:txBody>
      </p:sp>
      <p:sp>
        <p:nvSpPr>
          <p:cNvPr id="3" name="Content Placeholder 2"/>
          <p:cNvSpPr>
            <a:spLocks noGrp="1"/>
          </p:cNvSpPr>
          <p:nvPr>
            <p:ph idx="1" hasCustomPrompt="1"/>
          </p:nvPr>
        </p:nvSpPr>
        <p:spPr>
          <a:xfrm>
            <a:off x="457200" y="1500180"/>
            <a:ext cx="6686568" cy="3143272"/>
          </a:xfrm>
        </p:spPr>
        <p:txBody>
          <a:bodyPr/>
          <a:lstStyle>
            <a:lvl1pPr marL="0" indent="0">
              <a:lnSpc>
                <a:spcPct val="120000"/>
              </a:lnSpc>
              <a:spcBef>
                <a:spcPts val="600"/>
              </a:spcBef>
              <a:defRPr baseline="0"/>
            </a:lvl1pPr>
          </a:lstStyle>
          <a:p>
            <a:pPr lvl="0"/>
            <a:r>
              <a:rPr lang="lv-LV" dirty="0"/>
              <a:t>Teksts ar informāciju, kas izvietota slaida divu trešdaļu platumā. Ieteicams šim platumam “pāri neiet”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ACE9"/>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2910" y="2978954"/>
            <a:ext cx="7772400" cy="664366"/>
          </a:xfrm>
        </p:spPr>
        <p:txBody>
          <a:bodyPr anchor="t">
            <a:noAutofit/>
          </a:bodyPr>
          <a:lstStyle>
            <a:lvl1pPr algn="l">
              <a:defRPr sz="3400" b="1" cap="all" baseline="0">
                <a:solidFill>
                  <a:schemeClr val="bg1"/>
                </a:solidFill>
              </a:defRPr>
            </a:lvl1pPr>
          </a:lstStyle>
          <a:p>
            <a:r>
              <a:rPr lang="lv-LV" dirty="0"/>
              <a:t>Apakšsadaļas virsraksts</a:t>
            </a:r>
            <a:endParaRPr lang="en-US" dirty="0"/>
          </a:p>
        </p:txBody>
      </p:sp>
      <p:sp>
        <p:nvSpPr>
          <p:cNvPr id="3" name="Text Placeholder 2"/>
          <p:cNvSpPr>
            <a:spLocks noGrp="1"/>
          </p:cNvSpPr>
          <p:nvPr>
            <p:ph type="body" idx="1" hasCustomPrompt="1"/>
          </p:nvPr>
        </p:nvSpPr>
        <p:spPr>
          <a:xfrm>
            <a:off x="642910" y="3732626"/>
            <a:ext cx="7772400" cy="696512"/>
          </a:xfrm>
        </p:spPr>
        <p:txBody>
          <a:bodyPr anchor="t">
            <a:normAutofit/>
          </a:bodyPr>
          <a:lstStyle>
            <a:lvl1pPr marL="0" indent="0">
              <a:buNone/>
              <a:defRPr sz="1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dirty="0"/>
              <a:t>Papildus informācija, ja nepieciešama</a:t>
            </a:r>
            <a:endParaRPr lang="en-US" dirty="0"/>
          </a:p>
        </p:txBody>
      </p:sp>
      <p:sp>
        <p:nvSpPr>
          <p:cNvPr id="11" name="Rectangle 10"/>
          <p:cNvSpPr/>
          <p:nvPr userDrawn="1"/>
        </p:nvSpPr>
        <p:spPr>
          <a:xfrm>
            <a:off x="695358" y="2071684"/>
            <a:ext cx="947684" cy="71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Slaids ar attēlu sānā</a:t>
            </a:r>
            <a:endParaRPr lang="en-US" dirty="0"/>
          </a:p>
        </p:txBody>
      </p:sp>
      <p:sp>
        <p:nvSpPr>
          <p:cNvPr id="3" name="Content Placeholder 2"/>
          <p:cNvSpPr>
            <a:spLocks noGrp="1"/>
          </p:cNvSpPr>
          <p:nvPr>
            <p:ph sz="half" idx="1" hasCustomPrompt="1"/>
          </p:nvPr>
        </p:nvSpPr>
        <p:spPr>
          <a:xfrm>
            <a:off x="457200" y="1571617"/>
            <a:ext cx="4038600" cy="3023005"/>
          </a:xfrm>
        </p:spPr>
        <p:txBody>
          <a:bodyPr>
            <a:normAutofit/>
          </a:bodyPr>
          <a:lstStyle>
            <a:lvl1pPr marL="0" indent="0">
              <a:lnSpc>
                <a:spcPct val="120000"/>
              </a:lnSpc>
              <a:spcBef>
                <a:spcPts val="600"/>
              </a:spcBef>
              <a:defRPr sz="1600" baseline="0"/>
            </a:lvl1pPr>
            <a:lvl2pPr marL="0" indent="0">
              <a:lnSpc>
                <a:spcPct val="120000"/>
              </a:lnSpc>
              <a:spcBef>
                <a:spcPts val="600"/>
              </a:spcBef>
              <a:defRPr sz="1600"/>
            </a:lvl2pPr>
            <a:lvl3pPr marL="0" indent="0">
              <a:lnSpc>
                <a:spcPct val="120000"/>
              </a:lnSpc>
              <a:spcBef>
                <a:spcPts val="600"/>
              </a:spcBef>
              <a:defRPr sz="1600"/>
            </a:lvl3pPr>
            <a:lvl4pPr marL="0" indent="0">
              <a:lnSpc>
                <a:spcPct val="120000"/>
              </a:lnSpc>
              <a:spcBef>
                <a:spcPts val="600"/>
              </a:spcBef>
              <a:defRPr sz="1600"/>
            </a:lvl4pPr>
            <a:lvl5pPr marL="0" indent="0">
              <a:lnSpc>
                <a:spcPct val="120000"/>
              </a:lnSpc>
              <a:spcBef>
                <a:spcPts val="600"/>
              </a:spcBef>
              <a:defRPr sz="1600"/>
            </a:lvl5pPr>
            <a:lvl6pPr>
              <a:defRPr sz="1800"/>
            </a:lvl6pPr>
            <a:lvl7pPr>
              <a:defRPr sz="1800"/>
            </a:lvl7pPr>
            <a:lvl8pPr>
              <a:defRPr sz="1800"/>
            </a:lvl8pPr>
            <a:lvl9pPr>
              <a:defRPr sz="1800"/>
            </a:lvl9pPr>
          </a:lstStyle>
          <a:p>
            <a:pPr lvl="0"/>
            <a:r>
              <a:rPr lang="lv-LV" dirty="0"/>
              <a:t>Šeit ir teksts. Drīkst mainīt secību arī otrādi – kreisajā pusē attēls un labajā pusē teksts.</a:t>
            </a:r>
            <a:endParaRPr lang="en-US" dirty="0"/>
          </a:p>
        </p:txBody>
      </p:sp>
      <p:sp>
        <p:nvSpPr>
          <p:cNvPr id="4" name="Content Placeholder 3"/>
          <p:cNvSpPr>
            <a:spLocks noGrp="1"/>
          </p:cNvSpPr>
          <p:nvPr>
            <p:ph sz="half" idx="2" hasCustomPrompt="1"/>
          </p:nvPr>
        </p:nvSpPr>
        <p:spPr>
          <a:xfrm>
            <a:off x="4648200" y="1571617"/>
            <a:ext cx="3495700" cy="3023005"/>
          </a:xfrm>
        </p:spPr>
        <p:txBody>
          <a:bodyPr>
            <a:normAutofit/>
          </a:bodyPr>
          <a:lstStyle>
            <a:lvl1pPr marL="0" indent="0">
              <a:lnSpc>
                <a:spcPct val="120000"/>
              </a:lnSpc>
              <a:spcBef>
                <a:spcPts val="600"/>
              </a:spcBef>
              <a:defRPr sz="1600" baseline="0"/>
            </a:lvl1pPr>
            <a:lvl2pPr marL="0" indent="0">
              <a:lnSpc>
                <a:spcPct val="120000"/>
              </a:lnSpc>
              <a:spcBef>
                <a:spcPts val="600"/>
              </a:spcBef>
              <a:defRPr sz="1600"/>
            </a:lvl2pPr>
            <a:lvl3pPr marL="0" indent="0">
              <a:lnSpc>
                <a:spcPct val="120000"/>
              </a:lnSpc>
              <a:spcBef>
                <a:spcPts val="600"/>
              </a:spcBef>
              <a:defRPr sz="1600"/>
            </a:lvl3pPr>
            <a:lvl4pPr marL="0" indent="0">
              <a:lnSpc>
                <a:spcPct val="120000"/>
              </a:lnSpc>
              <a:spcBef>
                <a:spcPts val="600"/>
              </a:spcBef>
              <a:defRPr sz="1600"/>
            </a:lvl4pPr>
            <a:lvl5pPr marL="0" indent="0">
              <a:lnSpc>
                <a:spcPct val="120000"/>
              </a:lnSpc>
              <a:spcBef>
                <a:spcPts val="600"/>
              </a:spcBef>
              <a:defRPr sz="1600"/>
            </a:lvl5pPr>
            <a:lvl6pPr>
              <a:defRPr sz="1800"/>
            </a:lvl6pPr>
            <a:lvl7pPr>
              <a:defRPr sz="1800"/>
            </a:lvl7pPr>
            <a:lvl8pPr>
              <a:defRPr sz="1800"/>
            </a:lvl8pPr>
            <a:lvl9pPr>
              <a:defRPr sz="1800"/>
            </a:lvl9pPr>
          </a:lstStyle>
          <a:p>
            <a:pPr lvl="0"/>
            <a:r>
              <a:rPr lang="lv-LV" dirty="0"/>
              <a:t>Šeit ir vieta attēlam, diagrammai, shēmai vai kādam citam ilustrējošam elementam.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Slaids tikai ar virsrakstu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42910" y="2143122"/>
            <a:ext cx="7486648" cy="1102519"/>
          </a:xfrm>
        </p:spPr>
        <p:txBody>
          <a:bodyPr/>
          <a:lstStyle>
            <a:lvl1pPr>
              <a:defRPr b="1" baseline="0">
                <a:solidFill>
                  <a:srgbClr val="00587E"/>
                </a:solidFill>
              </a:defRPr>
            </a:lvl1pPr>
          </a:lstStyle>
          <a:p>
            <a:r>
              <a:rPr lang="lv-LV" dirty="0"/>
              <a:t>VIRSRAKSTS PREZENTĀCIJAI</a:t>
            </a:r>
            <a:endParaRPr lang="en-US" dirty="0"/>
          </a:p>
        </p:txBody>
      </p:sp>
      <p:sp>
        <p:nvSpPr>
          <p:cNvPr id="3" name="Subtitle 2"/>
          <p:cNvSpPr>
            <a:spLocks noGrp="1"/>
          </p:cNvSpPr>
          <p:nvPr>
            <p:ph type="subTitle" idx="1" hasCustomPrompt="1"/>
          </p:nvPr>
        </p:nvSpPr>
        <p:spPr>
          <a:xfrm>
            <a:off x="642910" y="3429006"/>
            <a:ext cx="7529538" cy="800094"/>
          </a:xfrm>
        </p:spPr>
        <p:txBody>
          <a:bodyPr>
            <a:normAutofit/>
          </a:bodyPr>
          <a:lstStyle>
            <a:lvl1pPr marL="0" indent="0" algn="l">
              <a:buNone/>
              <a:defRPr sz="1600" baseline="0">
                <a:solidFill>
                  <a:srgbClr val="00587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Te kaut kāds apakšvirstaksts</a:t>
            </a:r>
            <a:endParaRPr lang="en-US" dirty="0"/>
          </a:p>
        </p:txBody>
      </p:sp>
    </p:spTree>
    <p:extLst>
      <p:ext uri="{BB962C8B-B14F-4D97-AF65-F5344CB8AC3E}">
        <p14:creationId xmlns:p14="http://schemas.microsoft.com/office/powerpoint/2010/main" val="6518140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lv-LV" dirty="0"/>
              <a:t>Vienkārša slaida virsraksts</a:t>
            </a:r>
            <a:endParaRPr lang="en-US" dirty="0"/>
          </a:p>
        </p:txBody>
      </p:sp>
      <p:sp>
        <p:nvSpPr>
          <p:cNvPr id="3" name="Content Placeholder 2"/>
          <p:cNvSpPr>
            <a:spLocks noGrp="1"/>
          </p:cNvSpPr>
          <p:nvPr>
            <p:ph idx="1" hasCustomPrompt="1"/>
          </p:nvPr>
        </p:nvSpPr>
        <p:spPr>
          <a:xfrm>
            <a:off x="457200" y="1500180"/>
            <a:ext cx="6686568" cy="3143272"/>
          </a:xfrm>
        </p:spPr>
        <p:txBody>
          <a:bodyPr/>
          <a:lstStyle>
            <a:lvl1pPr marL="0" indent="0">
              <a:lnSpc>
                <a:spcPct val="120000"/>
              </a:lnSpc>
              <a:spcBef>
                <a:spcPts val="600"/>
              </a:spcBef>
              <a:defRPr baseline="0"/>
            </a:lvl1pPr>
          </a:lstStyle>
          <a:p>
            <a:pPr lvl="0"/>
            <a:r>
              <a:rPr lang="lv-LV" dirty="0"/>
              <a:t>Teksts ar informāciju, kas izvietota slaida divu trešdaļu platumā. Ieteicams šim platumam “pāri neiet”</a:t>
            </a:r>
            <a:endParaRPr lang="en-US" dirty="0"/>
          </a:p>
        </p:txBody>
      </p:sp>
    </p:spTree>
    <p:extLst>
      <p:ext uri="{BB962C8B-B14F-4D97-AF65-F5344CB8AC3E}">
        <p14:creationId xmlns:p14="http://schemas.microsoft.com/office/powerpoint/2010/main" val="28224133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ACE9"/>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2910" y="2978954"/>
            <a:ext cx="7772400" cy="664366"/>
          </a:xfrm>
        </p:spPr>
        <p:txBody>
          <a:bodyPr anchor="t">
            <a:noAutofit/>
          </a:bodyPr>
          <a:lstStyle>
            <a:lvl1pPr algn="l">
              <a:defRPr sz="3400" b="1" cap="all" baseline="0">
                <a:solidFill>
                  <a:schemeClr val="bg1"/>
                </a:solidFill>
              </a:defRPr>
            </a:lvl1pPr>
          </a:lstStyle>
          <a:p>
            <a:r>
              <a:rPr lang="lv-LV" dirty="0"/>
              <a:t>Apakšsadaļas virsraksts</a:t>
            </a:r>
            <a:endParaRPr lang="en-US" dirty="0"/>
          </a:p>
        </p:txBody>
      </p:sp>
      <p:sp>
        <p:nvSpPr>
          <p:cNvPr id="3" name="Text Placeholder 2"/>
          <p:cNvSpPr>
            <a:spLocks noGrp="1"/>
          </p:cNvSpPr>
          <p:nvPr>
            <p:ph type="body" idx="1" hasCustomPrompt="1"/>
          </p:nvPr>
        </p:nvSpPr>
        <p:spPr>
          <a:xfrm>
            <a:off x="642910" y="3732626"/>
            <a:ext cx="7772400" cy="696512"/>
          </a:xfrm>
        </p:spPr>
        <p:txBody>
          <a:bodyPr anchor="t">
            <a:normAutofit/>
          </a:bodyPr>
          <a:lstStyle>
            <a:lvl1pPr marL="0" indent="0">
              <a:buNone/>
              <a:defRPr sz="1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dirty="0"/>
              <a:t>Papildus informācija, ja nepieciešama</a:t>
            </a:r>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695358" y="714362"/>
            <a:ext cx="947684" cy="947684"/>
          </a:xfrm>
          <a:prstGeom prst="rect">
            <a:avLst/>
          </a:prstGeom>
          <a:noFill/>
          <a:ln w="9525">
            <a:noFill/>
            <a:miter lim="800000"/>
            <a:headEnd/>
            <a:tailEnd/>
          </a:ln>
          <a:effectLst/>
        </p:spPr>
      </p:pic>
      <p:pic>
        <p:nvPicPr>
          <p:cNvPr id="9" name="Picture 5"/>
          <p:cNvPicPr>
            <a:picLocks noChangeAspect="1" noChangeArrowheads="1"/>
          </p:cNvPicPr>
          <p:nvPr userDrawn="1"/>
        </p:nvPicPr>
        <p:blipFill>
          <a:blip r:embed="rId3" cstate="print"/>
          <a:srcRect l="1131" r="80892"/>
          <a:stretch>
            <a:fillRect/>
          </a:stretch>
        </p:blipFill>
        <p:spPr bwMode="auto">
          <a:xfrm rot="10800000">
            <a:off x="8858248" y="0"/>
            <a:ext cx="285752" cy="5143500"/>
          </a:xfrm>
          <a:prstGeom prst="rect">
            <a:avLst/>
          </a:prstGeom>
          <a:noFill/>
          <a:ln w="9525">
            <a:noFill/>
            <a:miter lim="800000"/>
            <a:headEnd/>
            <a:tailEnd/>
          </a:ln>
          <a:effectLst/>
        </p:spPr>
      </p:pic>
      <p:sp>
        <p:nvSpPr>
          <p:cNvPr id="11" name="Rectangle 10"/>
          <p:cNvSpPr/>
          <p:nvPr userDrawn="1"/>
        </p:nvSpPr>
        <p:spPr>
          <a:xfrm>
            <a:off x="695358" y="2071684"/>
            <a:ext cx="947684" cy="71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804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7172"/>
            <a:ext cx="6686568" cy="857250"/>
          </a:xfrm>
          <a:prstGeom prst="rect">
            <a:avLst/>
          </a:prstGeom>
        </p:spPr>
        <p:txBody>
          <a:bodyPr vert="horz" lIns="91440" tIns="45720" rIns="91440" bIns="45720" rtlCol="0" anchor="ctr">
            <a:normAutofit/>
          </a:bodyPr>
          <a:lstStyle/>
          <a:p>
            <a:r>
              <a:rPr lang="lv-LV" dirty="0"/>
              <a:t>Slaida virsraksts šeit</a:t>
            </a:r>
            <a:endParaRPr lang="en-US" dirty="0"/>
          </a:p>
        </p:txBody>
      </p:sp>
      <p:sp>
        <p:nvSpPr>
          <p:cNvPr id="3" name="Text Placeholder 2"/>
          <p:cNvSpPr>
            <a:spLocks noGrp="1"/>
          </p:cNvSpPr>
          <p:nvPr>
            <p:ph type="body" idx="1"/>
          </p:nvPr>
        </p:nvSpPr>
        <p:spPr>
          <a:xfrm>
            <a:off x="457200" y="1500180"/>
            <a:ext cx="8229600" cy="3143272"/>
          </a:xfrm>
          <a:prstGeom prst="rect">
            <a:avLst/>
          </a:prstGeom>
        </p:spPr>
        <p:txBody>
          <a:bodyPr vert="horz" lIns="91440" tIns="45720" rIns="91440" bIns="45720" rtlCol="0">
            <a:normAutofit/>
          </a:bodyPr>
          <a:lstStyle/>
          <a:p>
            <a:pPr lvl="0"/>
            <a:r>
              <a:rPr lang="lv-LV" dirty="0"/>
              <a:t>Šeit ir ievietojams teksts</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sldNum="0" hdr="0" ftr="0" dt="0"/>
  <p:txStyles>
    <p:titleStyle>
      <a:lvl1pPr algn="l" defTabSz="914400" rtl="0" eaLnBrk="1" latinLnBrk="0" hangingPunct="1">
        <a:spcBef>
          <a:spcPct val="0"/>
        </a:spcBef>
        <a:buNone/>
        <a:defRPr sz="3400" kern="1200" spc="-50" baseline="0">
          <a:solidFill>
            <a:srgbClr val="00587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7172"/>
            <a:ext cx="6686568" cy="857250"/>
          </a:xfrm>
          <a:prstGeom prst="rect">
            <a:avLst/>
          </a:prstGeom>
        </p:spPr>
        <p:txBody>
          <a:bodyPr vert="horz" lIns="91440" tIns="45720" rIns="91440" bIns="45720" rtlCol="0" anchor="ctr">
            <a:normAutofit/>
          </a:bodyPr>
          <a:lstStyle/>
          <a:p>
            <a:r>
              <a:rPr lang="lv-LV" dirty="0"/>
              <a:t>Slaida virsraksts šeit</a:t>
            </a:r>
            <a:endParaRPr lang="en-US" dirty="0"/>
          </a:p>
        </p:txBody>
      </p:sp>
      <p:sp>
        <p:nvSpPr>
          <p:cNvPr id="3" name="Text Placeholder 2"/>
          <p:cNvSpPr>
            <a:spLocks noGrp="1"/>
          </p:cNvSpPr>
          <p:nvPr>
            <p:ph type="body" idx="1"/>
          </p:nvPr>
        </p:nvSpPr>
        <p:spPr>
          <a:xfrm>
            <a:off x="457200" y="1500180"/>
            <a:ext cx="8229600" cy="3143272"/>
          </a:xfrm>
          <a:prstGeom prst="rect">
            <a:avLst/>
          </a:prstGeom>
        </p:spPr>
        <p:txBody>
          <a:bodyPr vert="horz" lIns="91440" tIns="45720" rIns="91440" bIns="45720" rtlCol="0">
            <a:normAutofit/>
          </a:bodyPr>
          <a:lstStyle/>
          <a:p>
            <a:pPr lvl="0"/>
            <a:r>
              <a:rPr lang="lv-LV" dirty="0"/>
              <a:t>Šeit ir ievietojams teksts</a:t>
            </a:r>
            <a:endParaRPr lang="en-US" dirty="0"/>
          </a:p>
        </p:txBody>
      </p:sp>
    </p:spTree>
    <p:extLst>
      <p:ext uri="{BB962C8B-B14F-4D97-AF65-F5344CB8AC3E}">
        <p14:creationId xmlns:p14="http://schemas.microsoft.com/office/powerpoint/2010/main" val="134613334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lvl1pPr algn="l" defTabSz="914400" rtl="0" eaLnBrk="1" latinLnBrk="0" hangingPunct="1">
        <a:spcBef>
          <a:spcPct val="0"/>
        </a:spcBef>
        <a:buNone/>
        <a:defRPr sz="3400" kern="1200" spc="-50" baseline="0">
          <a:solidFill>
            <a:srgbClr val="00587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16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95686"/>
            <a:ext cx="6840760" cy="2088232"/>
          </a:xfrm>
        </p:spPr>
        <p:txBody>
          <a:bodyPr>
            <a:normAutofit/>
          </a:bodyPr>
          <a:lstStyle/>
          <a:p>
            <a:pPr>
              <a:spcBef>
                <a:spcPts val="0"/>
              </a:spcBef>
            </a:pPr>
            <a:r>
              <a:rPr lang="lv-LV" sz="2800" dirty="0"/>
              <a:t>Projekts “</a:t>
            </a:r>
            <a:r>
              <a:rPr lang="lv-LV" sz="2800" dirty="0" err="1"/>
              <a:t>Digitalizācijas</a:t>
            </a:r>
            <a:r>
              <a:rPr lang="lv-LV" sz="2800" dirty="0"/>
              <a:t> iniciatīvas studiju kvalitātes pilnveidei augstskolu stratēģiskās specializācijas jomās”</a:t>
            </a:r>
            <a:br>
              <a:rPr lang="lv-LV" sz="2800" dirty="0"/>
            </a:br>
            <a:br>
              <a:rPr lang="lv-LV" sz="1000" dirty="0"/>
            </a:br>
            <a:r>
              <a:rPr lang="lv-LV" sz="1800" dirty="0"/>
              <a:t>Projekta Nr. 8.2.3.0/22/A/005</a:t>
            </a:r>
            <a:endParaRPr lang="en-US" sz="1800" b="1" dirty="0"/>
          </a:p>
        </p:txBody>
      </p:sp>
      <p:sp>
        <p:nvSpPr>
          <p:cNvPr id="3" name="Subtitle 2"/>
          <p:cNvSpPr>
            <a:spLocks noGrp="1"/>
          </p:cNvSpPr>
          <p:nvPr>
            <p:ph type="subTitle" idx="1"/>
          </p:nvPr>
        </p:nvSpPr>
        <p:spPr>
          <a:xfrm>
            <a:off x="589338" y="4238838"/>
            <a:ext cx="7079006" cy="571522"/>
          </a:xfrm>
        </p:spPr>
        <p:txBody>
          <a:bodyPr>
            <a:normAutofit/>
          </a:bodyPr>
          <a:lstStyle/>
          <a:p>
            <a:r>
              <a:rPr lang="lv-LV" dirty="0">
                <a:solidFill>
                  <a:schemeClr val="tx1"/>
                </a:solidFill>
              </a:rPr>
              <a:t>Projekta vadošais partneris – Latvijas </a:t>
            </a:r>
            <a:r>
              <a:rPr lang="lv-LV" dirty="0" err="1">
                <a:solidFill>
                  <a:schemeClr val="tx1"/>
                </a:solidFill>
              </a:rPr>
              <a:t>Biozinātņu</a:t>
            </a:r>
            <a:r>
              <a:rPr lang="lv-LV" dirty="0">
                <a:solidFill>
                  <a:schemeClr val="tx1"/>
                </a:solidFill>
              </a:rPr>
              <a:t> un tehnoloģiju universitāte</a:t>
            </a:r>
          </a:p>
        </p:txBody>
      </p:sp>
      <p:pic>
        <p:nvPicPr>
          <p:cNvPr id="5" name="Picture 4" descr="C:\Users\KristineTi.TMC_A\Pictures\LV_ID_EU_logo_ansamblis_ESF_RGB.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5526"/>
            <a:ext cx="5699125" cy="1285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BCFF-B9BD-402B-A561-8F6466FBB96D}"/>
              </a:ext>
            </a:extLst>
          </p:cNvPr>
          <p:cNvSpPr>
            <a:spLocks noGrp="1"/>
          </p:cNvSpPr>
          <p:nvPr>
            <p:ph type="title"/>
          </p:nvPr>
        </p:nvSpPr>
        <p:spPr/>
        <p:txBody>
          <a:bodyPr/>
          <a:lstStyle/>
          <a:p>
            <a:r>
              <a:rPr lang="lv-LV" dirty="0"/>
              <a:t>Mājaslapas analītika</a:t>
            </a:r>
            <a:endParaRPr lang="en-US" dirty="0"/>
          </a:p>
        </p:txBody>
      </p:sp>
      <p:sp>
        <p:nvSpPr>
          <p:cNvPr id="3" name="Content Placeholder 2">
            <a:extLst>
              <a:ext uri="{FF2B5EF4-FFF2-40B4-BE49-F238E27FC236}">
                <a16:creationId xmlns:a16="http://schemas.microsoft.com/office/drawing/2014/main" id="{9BA99137-AABC-41D5-B202-84BDD743C9E1}"/>
              </a:ext>
            </a:extLst>
          </p:cNvPr>
          <p:cNvSpPr>
            <a:spLocks noGrp="1"/>
          </p:cNvSpPr>
          <p:nvPr>
            <p:ph idx="1"/>
          </p:nvPr>
        </p:nvSpPr>
        <p:spPr>
          <a:xfrm>
            <a:off x="395536" y="1491630"/>
            <a:ext cx="6686568" cy="3143272"/>
          </a:xfrm>
        </p:spPr>
        <p:txBody>
          <a:bodyPr/>
          <a:lstStyle/>
          <a:p>
            <a:r>
              <a:rPr lang="lv-LV" dirty="0"/>
              <a:t>Google </a:t>
            </a:r>
            <a:r>
              <a:rPr lang="lv-LV" dirty="0" err="1"/>
              <a:t>Analytics</a:t>
            </a:r>
            <a:r>
              <a:rPr lang="lv-LV" dirty="0"/>
              <a:t> apkopo tādus datus kā:</a:t>
            </a:r>
          </a:p>
          <a:p>
            <a:pPr marL="285750" indent="-285750">
              <a:buFont typeface="Arial" panose="020B0604020202020204" pitchFamily="34" charset="0"/>
              <a:buChar char="•"/>
            </a:pPr>
            <a:r>
              <a:rPr lang="lv-LV" dirty="0"/>
              <a:t>Vietnes apmeklētāju skaits,</a:t>
            </a:r>
          </a:p>
          <a:p>
            <a:pPr marL="285750" indent="-285750">
              <a:buFont typeface="Arial" panose="020B0604020202020204" pitchFamily="34" charset="0"/>
              <a:buChar char="•"/>
            </a:pPr>
            <a:r>
              <a:rPr lang="lv-LV" dirty="0"/>
              <a:t>Demogrāfija</a:t>
            </a:r>
          </a:p>
          <a:p>
            <a:pPr marL="285750" indent="-285750">
              <a:buFont typeface="Arial" panose="020B0604020202020204" pitchFamily="34" charset="0"/>
              <a:buChar char="•"/>
            </a:pPr>
            <a:r>
              <a:rPr lang="lv-LV" dirty="0"/>
              <a:t>Uzvedība, </a:t>
            </a:r>
          </a:p>
          <a:p>
            <a:pPr marL="285750" indent="-285750">
              <a:buFont typeface="Arial" panose="020B0604020202020204" pitchFamily="34" charset="0"/>
              <a:buChar char="•"/>
            </a:pPr>
            <a:r>
              <a:rPr lang="lv-LV" dirty="0"/>
              <a:t>Iesaiste</a:t>
            </a:r>
          </a:p>
          <a:p>
            <a:pPr marL="285750" indent="-285750">
              <a:buFont typeface="Arial" panose="020B0604020202020204" pitchFamily="34" charset="0"/>
              <a:buChar char="•"/>
            </a:pPr>
            <a:r>
              <a:rPr lang="lv-LV" dirty="0"/>
              <a:t>u.c.</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27A7D5E-8A63-43FE-B58D-DB0FAA3ED7AD}"/>
              </a:ext>
            </a:extLst>
          </p:cNvPr>
          <p:cNvPicPr>
            <a:picLocks noChangeAspect="1"/>
          </p:cNvPicPr>
          <p:nvPr/>
        </p:nvPicPr>
        <p:blipFill>
          <a:blip r:embed="rId2"/>
          <a:stretch>
            <a:fillRect/>
          </a:stretch>
        </p:blipFill>
        <p:spPr>
          <a:xfrm>
            <a:off x="4211960" y="1285364"/>
            <a:ext cx="4762897" cy="3182934"/>
          </a:xfrm>
          <a:prstGeom prst="rect">
            <a:avLst/>
          </a:prstGeom>
        </p:spPr>
      </p:pic>
    </p:spTree>
    <p:extLst>
      <p:ext uri="{BB962C8B-B14F-4D97-AF65-F5344CB8AC3E}">
        <p14:creationId xmlns:p14="http://schemas.microsoft.com/office/powerpoint/2010/main" val="42718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C480-D65C-41C7-BC92-8CDCDA042628}"/>
              </a:ext>
            </a:extLst>
          </p:cNvPr>
          <p:cNvSpPr>
            <a:spLocks noGrp="1"/>
          </p:cNvSpPr>
          <p:nvPr>
            <p:ph type="title"/>
          </p:nvPr>
        </p:nvSpPr>
        <p:spPr/>
        <p:txBody>
          <a:bodyPr>
            <a:normAutofit/>
          </a:bodyPr>
          <a:lstStyle/>
          <a:p>
            <a:r>
              <a:rPr lang="en-US" dirty="0" err="1"/>
              <a:t>Sociālo</a:t>
            </a:r>
            <a:r>
              <a:rPr lang="en-US" dirty="0"/>
              <a:t> </a:t>
            </a:r>
            <a:r>
              <a:rPr lang="en-US" dirty="0" err="1"/>
              <a:t>mediju</a:t>
            </a:r>
            <a:r>
              <a:rPr lang="en-US" dirty="0"/>
              <a:t> </a:t>
            </a:r>
            <a:r>
              <a:rPr lang="en-US" dirty="0" err="1"/>
              <a:t>analīze</a:t>
            </a:r>
            <a:endParaRPr lang="en-US" dirty="0"/>
          </a:p>
        </p:txBody>
      </p:sp>
      <p:sp>
        <p:nvSpPr>
          <p:cNvPr id="3" name="Content Placeholder 2">
            <a:extLst>
              <a:ext uri="{FF2B5EF4-FFF2-40B4-BE49-F238E27FC236}">
                <a16:creationId xmlns:a16="http://schemas.microsoft.com/office/drawing/2014/main" id="{C444B959-2707-4620-9727-E1A7F3FCB561}"/>
              </a:ext>
            </a:extLst>
          </p:cNvPr>
          <p:cNvSpPr>
            <a:spLocks noGrp="1"/>
          </p:cNvSpPr>
          <p:nvPr>
            <p:ph idx="1"/>
          </p:nvPr>
        </p:nvSpPr>
        <p:spPr/>
        <p:txBody>
          <a:bodyPr/>
          <a:lstStyle/>
          <a:p>
            <a:r>
              <a:rPr lang="lv-LV" dirty="0"/>
              <a:t>Katra no sociālo mediju platformām piedāvā datu analītikas rīkus.</a:t>
            </a:r>
          </a:p>
          <a:p>
            <a:r>
              <a:rPr lang="en-US" dirty="0" err="1"/>
              <a:t>Šīs</a:t>
            </a:r>
            <a:r>
              <a:rPr lang="en-US" dirty="0"/>
              <a:t> </a:t>
            </a:r>
            <a:r>
              <a:rPr lang="en-US" dirty="0" err="1"/>
              <a:t>platformas</a:t>
            </a:r>
            <a:r>
              <a:rPr lang="en-US" dirty="0"/>
              <a:t> </a:t>
            </a:r>
            <a:r>
              <a:rPr lang="en-US" dirty="0" err="1"/>
              <a:t>sniedz</a:t>
            </a:r>
            <a:r>
              <a:rPr lang="en-US" dirty="0"/>
              <a:t> </a:t>
            </a:r>
            <a:r>
              <a:rPr lang="en-US" dirty="0" err="1"/>
              <a:t>datus</a:t>
            </a:r>
            <a:r>
              <a:rPr lang="en-US" dirty="0"/>
              <a:t> par </a:t>
            </a:r>
            <a:r>
              <a:rPr lang="en-US" dirty="0" err="1"/>
              <a:t>jūsu</a:t>
            </a:r>
            <a:r>
              <a:rPr lang="en-US" dirty="0"/>
              <a:t> </a:t>
            </a:r>
            <a:r>
              <a:rPr lang="en-US" dirty="0" err="1"/>
              <a:t>auditorijas</a:t>
            </a:r>
            <a:r>
              <a:rPr lang="en-US" dirty="0"/>
              <a:t> </a:t>
            </a:r>
            <a:r>
              <a:rPr lang="en-US" dirty="0" err="1"/>
              <a:t>iesaistīšanos</a:t>
            </a:r>
            <a:r>
              <a:rPr lang="en-US" dirty="0"/>
              <a:t>, </a:t>
            </a:r>
            <a:r>
              <a:rPr lang="en-US" dirty="0" err="1"/>
              <a:t>vēlmēm</a:t>
            </a:r>
            <a:r>
              <a:rPr lang="en-US" dirty="0"/>
              <a:t> un </a:t>
            </a:r>
            <a:r>
              <a:rPr lang="en-US" dirty="0" err="1"/>
              <a:t>mijiedarbību</a:t>
            </a:r>
            <a:r>
              <a:rPr lang="en-US" dirty="0"/>
              <a:t> </a:t>
            </a:r>
            <a:r>
              <a:rPr lang="en-US" dirty="0" err="1"/>
              <a:t>ar</a:t>
            </a:r>
            <a:r>
              <a:rPr lang="en-US" dirty="0"/>
              <a:t> </a:t>
            </a:r>
            <a:r>
              <a:rPr lang="en-US" dirty="0" err="1"/>
              <a:t>jūsu</a:t>
            </a:r>
            <a:r>
              <a:rPr lang="en-US" dirty="0"/>
              <a:t> </a:t>
            </a:r>
            <a:r>
              <a:rPr lang="en-US" dirty="0" err="1"/>
              <a:t>saturu</a:t>
            </a:r>
            <a:r>
              <a:rPr lang="en-US" dirty="0"/>
              <a:t>.</a:t>
            </a:r>
            <a:endParaRPr lang="lv-LV" dirty="0"/>
          </a:p>
          <a:p>
            <a:endParaRPr lang="en-US" dirty="0"/>
          </a:p>
        </p:txBody>
      </p:sp>
      <p:pic>
        <p:nvPicPr>
          <p:cNvPr id="4" name="Picture 3">
            <a:extLst>
              <a:ext uri="{FF2B5EF4-FFF2-40B4-BE49-F238E27FC236}">
                <a16:creationId xmlns:a16="http://schemas.microsoft.com/office/drawing/2014/main" id="{D8D63B79-6266-4E94-AB11-41360AC83CF0}"/>
              </a:ext>
            </a:extLst>
          </p:cNvPr>
          <p:cNvPicPr>
            <a:picLocks noChangeAspect="1"/>
          </p:cNvPicPr>
          <p:nvPr/>
        </p:nvPicPr>
        <p:blipFill>
          <a:blip r:embed="rId2"/>
          <a:stretch>
            <a:fillRect/>
          </a:stretch>
        </p:blipFill>
        <p:spPr>
          <a:xfrm>
            <a:off x="3563887" y="2355726"/>
            <a:ext cx="4555067" cy="2573484"/>
          </a:xfrm>
          <a:prstGeom prst="rect">
            <a:avLst/>
          </a:prstGeom>
        </p:spPr>
      </p:pic>
    </p:spTree>
    <p:extLst>
      <p:ext uri="{BB962C8B-B14F-4D97-AF65-F5344CB8AC3E}">
        <p14:creationId xmlns:p14="http://schemas.microsoft.com/office/powerpoint/2010/main" val="273947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9A28-272C-4784-878D-54209A5DC7EB}"/>
              </a:ext>
            </a:extLst>
          </p:cNvPr>
          <p:cNvSpPr>
            <a:spLocks noGrp="1"/>
          </p:cNvSpPr>
          <p:nvPr>
            <p:ph type="title"/>
          </p:nvPr>
        </p:nvSpPr>
        <p:spPr/>
        <p:txBody>
          <a:bodyPr>
            <a:normAutofit/>
          </a:bodyPr>
          <a:lstStyle/>
          <a:p>
            <a:r>
              <a:rPr lang="en-US" dirty="0" err="1"/>
              <a:t>Atslēgvārdu</a:t>
            </a:r>
            <a:r>
              <a:rPr lang="en-US" dirty="0"/>
              <a:t> </a:t>
            </a:r>
            <a:r>
              <a:rPr lang="en-US" dirty="0" err="1"/>
              <a:t>izpēte</a:t>
            </a:r>
            <a:endParaRPr lang="en-US" dirty="0"/>
          </a:p>
        </p:txBody>
      </p:sp>
      <p:sp>
        <p:nvSpPr>
          <p:cNvPr id="3" name="Content Placeholder 2">
            <a:extLst>
              <a:ext uri="{FF2B5EF4-FFF2-40B4-BE49-F238E27FC236}">
                <a16:creationId xmlns:a16="http://schemas.microsoft.com/office/drawing/2014/main" id="{F7606156-37CE-4456-88D9-C31B93520EB5}"/>
              </a:ext>
            </a:extLst>
          </p:cNvPr>
          <p:cNvSpPr>
            <a:spLocks noGrp="1"/>
          </p:cNvSpPr>
          <p:nvPr>
            <p:ph idx="1"/>
          </p:nvPr>
        </p:nvSpPr>
        <p:spPr>
          <a:xfrm>
            <a:off x="457200" y="1500180"/>
            <a:ext cx="4042792" cy="3143272"/>
          </a:xfrm>
        </p:spPr>
        <p:txBody>
          <a:bodyPr/>
          <a:lstStyle/>
          <a:p>
            <a:pPr marL="285750" indent="-285750">
              <a:buFont typeface="Arial" panose="020B0604020202020204" pitchFamily="34" charset="0"/>
              <a:buChar char="•"/>
            </a:pPr>
            <a:r>
              <a:rPr lang="lv-LV" dirty="0"/>
              <a:t>Veiciet atslēgvārdu izpēti, lai noteiktu tēmas un meklēšanas vaicājumus, kas interesē jūsu mērķauditoriju;</a:t>
            </a:r>
          </a:p>
          <a:p>
            <a:pPr marL="285750" indent="-285750">
              <a:buFont typeface="Arial" panose="020B0604020202020204" pitchFamily="34" charset="0"/>
              <a:buChar char="•"/>
            </a:pPr>
            <a:r>
              <a:rPr lang="en-US" dirty="0" err="1"/>
              <a:t>Tādi</a:t>
            </a:r>
            <a:r>
              <a:rPr lang="en-US" dirty="0"/>
              <a:t> </a:t>
            </a:r>
            <a:r>
              <a:rPr lang="en-US" dirty="0" err="1"/>
              <a:t>rīki</a:t>
            </a:r>
            <a:r>
              <a:rPr lang="en-US" dirty="0"/>
              <a:t> </a:t>
            </a:r>
            <a:r>
              <a:rPr lang="en-US" dirty="0" err="1"/>
              <a:t>kā</a:t>
            </a:r>
            <a:r>
              <a:rPr lang="en-US" dirty="0"/>
              <a:t> SEMrush, </a:t>
            </a:r>
            <a:r>
              <a:rPr lang="en-US" dirty="0" err="1"/>
              <a:t>Ahrefs</a:t>
            </a:r>
            <a:r>
              <a:rPr lang="en-US" dirty="0"/>
              <a:t> </a:t>
            </a:r>
            <a:r>
              <a:rPr lang="en-US" dirty="0" err="1"/>
              <a:t>vai</a:t>
            </a:r>
            <a:r>
              <a:rPr lang="en-US" dirty="0"/>
              <a:t> </a:t>
            </a:r>
            <a:r>
              <a:rPr lang="en-US" dirty="0" err="1"/>
              <a:t>Moz</a:t>
            </a:r>
            <a:r>
              <a:rPr lang="en-US" dirty="0"/>
              <a:t> var </a:t>
            </a:r>
            <a:r>
              <a:rPr lang="en-US" dirty="0" err="1"/>
              <a:t>sniegt</a:t>
            </a:r>
            <a:r>
              <a:rPr lang="en-US" dirty="0"/>
              <a:t> </a:t>
            </a:r>
            <a:r>
              <a:rPr lang="en-US" dirty="0" err="1"/>
              <a:t>vērtīgus</a:t>
            </a:r>
            <a:r>
              <a:rPr lang="en-US" dirty="0"/>
              <a:t> </a:t>
            </a:r>
            <a:r>
              <a:rPr lang="en-US" dirty="0" err="1"/>
              <a:t>datus</a:t>
            </a:r>
            <a:r>
              <a:rPr lang="en-US" dirty="0"/>
              <a:t> par </a:t>
            </a:r>
            <a:r>
              <a:rPr lang="en-US" dirty="0" err="1"/>
              <a:t>meklēšanas</a:t>
            </a:r>
            <a:r>
              <a:rPr lang="en-US" dirty="0"/>
              <a:t> </a:t>
            </a:r>
            <a:r>
              <a:rPr lang="en-US" dirty="0" err="1"/>
              <a:t>apjomu</a:t>
            </a:r>
            <a:r>
              <a:rPr lang="en-US" dirty="0"/>
              <a:t>, </a:t>
            </a:r>
            <a:r>
              <a:rPr lang="en-US" dirty="0" err="1"/>
              <a:t>konkurenci</a:t>
            </a:r>
            <a:r>
              <a:rPr lang="en-US" dirty="0"/>
              <a:t> un </a:t>
            </a:r>
            <a:r>
              <a:rPr lang="en-US" dirty="0" err="1"/>
              <a:t>saistītiem</a:t>
            </a:r>
            <a:r>
              <a:rPr lang="en-US" dirty="0"/>
              <a:t> </a:t>
            </a:r>
            <a:r>
              <a:rPr lang="en-US" dirty="0" err="1"/>
              <a:t>atslēgvārdiem</a:t>
            </a:r>
            <a:r>
              <a:rPr lang="en-US" dirty="0"/>
              <a:t>.</a:t>
            </a:r>
          </a:p>
        </p:txBody>
      </p:sp>
      <p:pic>
        <p:nvPicPr>
          <p:cNvPr id="4" name="Picture 3">
            <a:extLst>
              <a:ext uri="{FF2B5EF4-FFF2-40B4-BE49-F238E27FC236}">
                <a16:creationId xmlns:a16="http://schemas.microsoft.com/office/drawing/2014/main" id="{4626ABB3-E060-4CF5-A730-76C9B3AC7977}"/>
              </a:ext>
            </a:extLst>
          </p:cNvPr>
          <p:cNvPicPr>
            <a:picLocks noChangeAspect="1"/>
          </p:cNvPicPr>
          <p:nvPr/>
        </p:nvPicPr>
        <p:blipFill>
          <a:blip r:embed="rId2"/>
          <a:stretch>
            <a:fillRect/>
          </a:stretch>
        </p:blipFill>
        <p:spPr>
          <a:xfrm>
            <a:off x="4499992" y="672373"/>
            <a:ext cx="4300851" cy="3798754"/>
          </a:xfrm>
          <a:prstGeom prst="rect">
            <a:avLst/>
          </a:prstGeom>
        </p:spPr>
      </p:pic>
    </p:spTree>
    <p:extLst>
      <p:ext uri="{BB962C8B-B14F-4D97-AF65-F5344CB8AC3E}">
        <p14:creationId xmlns:p14="http://schemas.microsoft.com/office/powerpoint/2010/main" val="74528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0293-1D51-4EB4-A086-257614AAE0F9}"/>
              </a:ext>
            </a:extLst>
          </p:cNvPr>
          <p:cNvSpPr>
            <a:spLocks noGrp="1"/>
          </p:cNvSpPr>
          <p:nvPr>
            <p:ph type="title"/>
          </p:nvPr>
        </p:nvSpPr>
        <p:spPr/>
        <p:txBody>
          <a:bodyPr>
            <a:normAutofit/>
          </a:bodyPr>
          <a:lstStyle/>
          <a:p>
            <a:r>
              <a:rPr lang="en-US" dirty="0" err="1"/>
              <a:t>Klientu</a:t>
            </a:r>
            <a:r>
              <a:rPr lang="en-US" dirty="0"/>
              <a:t> </a:t>
            </a:r>
            <a:r>
              <a:rPr lang="en-US" dirty="0" err="1"/>
              <a:t>atsauksmes</a:t>
            </a:r>
            <a:endParaRPr lang="en-US" dirty="0"/>
          </a:p>
        </p:txBody>
      </p:sp>
      <p:sp>
        <p:nvSpPr>
          <p:cNvPr id="3" name="Content Placeholder 2">
            <a:extLst>
              <a:ext uri="{FF2B5EF4-FFF2-40B4-BE49-F238E27FC236}">
                <a16:creationId xmlns:a16="http://schemas.microsoft.com/office/drawing/2014/main" id="{DA940E9C-48E8-4D08-B33D-D8062FD6CAE3}"/>
              </a:ext>
            </a:extLst>
          </p:cNvPr>
          <p:cNvSpPr>
            <a:spLocks noGrp="1"/>
          </p:cNvSpPr>
          <p:nvPr>
            <p:ph idx="1"/>
          </p:nvPr>
        </p:nvSpPr>
        <p:spPr/>
        <p:txBody>
          <a:bodyPr/>
          <a:lstStyle/>
          <a:p>
            <a:r>
              <a:rPr lang="lv-LV" dirty="0"/>
              <a:t>Apkopojiet klientu atsauksmes, izmantojot aptaujas, atsauksmes un mijiedarbību sociālajos plašsaziņas līdzekļos, lai saprastu viņu vajadzības, vēlmes un viedokļus par jūsu uzņēmumu.</a:t>
            </a:r>
            <a:endParaRPr lang="en-US" dirty="0"/>
          </a:p>
        </p:txBody>
      </p:sp>
      <p:pic>
        <p:nvPicPr>
          <p:cNvPr id="4" name="Picture 3">
            <a:extLst>
              <a:ext uri="{FF2B5EF4-FFF2-40B4-BE49-F238E27FC236}">
                <a16:creationId xmlns:a16="http://schemas.microsoft.com/office/drawing/2014/main" id="{523BF393-A210-4217-A18E-500B702EC2A4}"/>
              </a:ext>
            </a:extLst>
          </p:cNvPr>
          <p:cNvPicPr>
            <a:picLocks noChangeAspect="1"/>
          </p:cNvPicPr>
          <p:nvPr/>
        </p:nvPicPr>
        <p:blipFill>
          <a:blip r:embed="rId2"/>
          <a:stretch>
            <a:fillRect/>
          </a:stretch>
        </p:blipFill>
        <p:spPr>
          <a:xfrm>
            <a:off x="2627784" y="2654067"/>
            <a:ext cx="4593228" cy="1989385"/>
          </a:xfrm>
          <a:prstGeom prst="rect">
            <a:avLst/>
          </a:prstGeom>
        </p:spPr>
      </p:pic>
    </p:spTree>
    <p:extLst>
      <p:ext uri="{BB962C8B-B14F-4D97-AF65-F5344CB8AC3E}">
        <p14:creationId xmlns:p14="http://schemas.microsoft.com/office/powerpoint/2010/main" val="407110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4C10-A588-434C-878A-BD6E41375616}"/>
              </a:ext>
            </a:extLst>
          </p:cNvPr>
          <p:cNvSpPr>
            <a:spLocks noGrp="1"/>
          </p:cNvSpPr>
          <p:nvPr>
            <p:ph type="title"/>
          </p:nvPr>
        </p:nvSpPr>
        <p:spPr/>
        <p:txBody>
          <a:bodyPr>
            <a:normAutofit/>
          </a:bodyPr>
          <a:lstStyle/>
          <a:p>
            <a:r>
              <a:rPr lang="en-US" dirty="0" err="1"/>
              <a:t>Konkurentu</a:t>
            </a:r>
            <a:r>
              <a:rPr lang="en-US" dirty="0"/>
              <a:t> </a:t>
            </a:r>
            <a:r>
              <a:rPr lang="en-US" dirty="0" err="1"/>
              <a:t>analīze</a:t>
            </a:r>
            <a:endParaRPr lang="en-US" dirty="0"/>
          </a:p>
        </p:txBody>
      </p:sp>
      <p:sp>
        <p:nvSpPr>
          <p:cNvPr id="3" name="Content Placeholder 2">
            <a:extLst>
              <a:ext uri="{FF2B5EF4-FFF2-40B4-BE49-F238E27FC236}">
                <a16:creationId xmlns:a16="http://schemas.microsoft.com/office/drawing/2014/main" id="{052720AE-89A7-49A1-ADEC-0900F7B81DC3}"/>
              </a:ext>
            </a:extLst>
          </p:cNvPr>
          <p:cNvSpPr>
            <a:spLocks noGrp="1"/>
          </p:cNvSpPr>
          <p:nvPr>
            <p:ph idx="1"/>
          </p:nvPr>
        </p:nvSpPr>
        <p:spPr/>
        <p:txBody>
          <a:bodyPr/>
          <a:lstStyle/>
          <a:p>
            <a:pPr marL="285750" indent="-285750">
              <a:buFont typeface="Arial" panose="020B0604020202020204" pitchFamily="34" charset="0"/>
              <a:buChar char="•"/>
            </a:pPr>
            <a:r>
              <a:rPr lang="lv-LV" dirty="0"/>
              <a:t>Analizējiet konkurentu mārketinga un satura stratēģijas, lai noteiktu trūkumus, iespējas un tendences jūsu nozarē. </a:t>
            </a:r>
          </a:p>
          <a:p>
            <a:pPr marL="285750" indent="-285750">
              <a:buFont typeface="Arial" panose="020B0604020202020204" pitchFamily="34" charset="0"/>
              <a:buChar char="•"/>
            </a:pPr>
            <a:r>
              <a:rPr lang="lv-LV" dirty="0"/>
              <a:t>Ievāciet datus par pārdošanas apjomiem, investīcijām reklāmā </a:t>
            </a:r>
            <a:r>
              <a:rPr lang="lv-LV" dirty="0" err="1"/>
              <a:t>utml</a:t>
            </a:r>
            <a:r>
              <a:rPr lang="lv-LV" dirty="0"/>
              <a:t>.</a:t>
            </a:r>
          </a:p>
          <a:p>
            <a:pPr marL="285750" indent="-285750">
              <a:buFont typeface="Arial" panose="020B0604020202020204" pitchFamily="34" charset="0"/>
              <a:buChar char="•"/>
            </a:pPr>
            <a:r>
              <a:rPr lang="lv-LV" dirty="0"/>
              <a:t>Tādi rīki kā </a:t>
            </a:r>
            <a:r>
              <a:rPr lang="lv-LV" dirty="0" err="1"/>
              <a:t>BuzzSumo</a:t>
            </a:r>
            <a:r>
              <a:rPr lang="lv-LV" dirty="0"/>
              <a:t> var palīdzēt jums atklāt jūsu nišas saturu, kas ir visbiežāk kopīgots un populārākais.</a:t>
            </a:r>
            <a:endParaRPr lang="en-US" dirty="0"/>
          </a:p>
        </p:txBody>
      </p:sp>
    </p:spTree>
    <p:extLst>
      <p:ext uri="{BB962C8B-B14F-4D97-AF65-F5344CB8AC3E}">
        <p14:creationId xmlns:p14="http://schemas.microsoft.com/office/powerpoint/2010/main" val="156190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5204-4263-4909-8594-AE0F64E01559}"/>
              </a:ext>
            </a:extLst>
          </p:cNvPr>
          <p:cNvSpPr>
            <a:spLocks noGrp="1"/>
          </p:cNvSpPr>
          <p:nvPr>
            <p:ph type="title"/>
          </p:nvPr>
        </p:nvSpPr>
        <p:spPr/>
        <p:txBody>
          <a:bodyPr>
            <a:normAutofit fontScale="90000"/>
          </a:bodyPr>
          <a:lstStyle/>
          <a:p>
            <a:r>
              <a:rPr lang="lv-LV" dirty="0"/>
              <a:t>Svarīgi – izpratne par mērķauditoriju</a:t>
            </a:r>
            <a:endParaRPr lang="en-US" dirty="0"/>
          </a:p>
        </p:txBody>
      </p:sp>
      <p:sp>
        <p:nvSpPr>
          <p:cNvPr id="3" name="Content Placeholder 2">
            <a:extLst>
              <a:ext uri="{FF2B5EF4-FFF2-40B4-BE49-F238E27FC236}">
                <a16:creationId xmlns:a16="http://schemas.microsoft.com/office/drawing/2014/main" id="{810CDC73-DFCC-41EC-A769-24DD746F9B96}"/>
              </a:ext>
            </a:extLst>
          </p:cNvPr>
          <p:cNvSpPr>
            <a:spLocks noGrp="1"/>
          </p:cNvSpPr>
          <p:nvPr>
            <p:ph idx="1"/>
          </p:nvPr>
        </p:nvSpPr>
        <p:spPr/>
        <p:txBody>
          <a:bodyPr/>
          <a:lstStyle/>
          <a:p>
            <a:pPr marL="342900" indent="-342900">
              <a:buFont typeface="+mj-lt"/>
              <a:buAutoNum type="arabicPeriod"/>
            </a:pPr>
            <a:r>
              <a:rPr lang="en-US" dirty="0" err="1"/>
              <a:t>Pircēju</a:t>
            </a:r>
            <a:r>
              <a:rPr lang="en-US" dirty="0"/>
              <a:t> </a:t>
            </a:r>
            <a:r>
              <a:rPr lang="lv-LV" dirty="0"/>
              <a:t>profila</a:t>
            </a:r>
            <a:r>
              <a:rPr lang="en-US" dirty="0"/>
              <a:t> </a:t>
            </a:r>
            <a:r>
              <a:rPr lang="en-US" dirty="0" err="1"/>
              <a:t>izveide</a:t>
            </a:r>
            <a:r>
              <a:rPr lang="lv-LV" dirty="0"/>
              <a:t>,</a:t>
            </a:r>
          </a:p>
          <a:p>
            <a:pPr marL="342900" indent="-342900">
              <a:buFont typeface="+mj-lt"/>
              <a:buAutoNum type="arabicPeriod"/>
            </a:pPr>
            <a:r>
              <a:rPr lang="en-US" dirty="0" err="1"/>
              <a:t>Auditorijas</a:t>
            </a:r>
            <a:r>
              <a:rPr lang="en-US" dirty="0"/>
              <a:t> </a:t>
            </a:r>
            <a:r>
              <a:rPr lang="en-US" dirty="0" err="1"/>
              <a:t>uzvedības</a:t>
            </a:r>
            <a:r>
              <a:rPr lang="en-US" dirty="0"/>
              <a:t> </a:t>
            </a:r>
            <a:r>
              <a:rPr lang="en-US" dirty="0" err="1"/>
              <a:t>analīze</a:t>
            </a:r>
            <a:endParaRPr lang="en-US" dirty="0"/>
          </a:p>
          <a:p>
            <a:pPr marL="342900" indent="-342900">
              <a:buFont typeface="+mj-lt"/>
              <a:buAutoNum type="arabicPeriod"/>
            </a:pPr>
            <a:r>
              <a:rPr lang="en-US" dirty="0" err="1"/>
              <a:t>Auditorijas</a:t>
            </a:r>
            <a:r>
              <a:rPr lang="en-US" dirty="0"/>
              <a:t> </a:t>
            </a:r>
            <a:r>
              <a:rPr lang="en-US" dirty="0" err="1"/>
              <a:t>segmentācija</a:t>
            </a:r>
            <a:endParaRPr lang="en-US" dirty="0"/>
          </a:p>
          <a:p>
            <a:endParaRPr lang="en-US" b="1" dirty="0"/>
          </a:p>
          <a:p>
            <a:pPr marL="342900" indent="-342900">
              <a:buFont typeface="+mj-lt"/>
              <a:buAutoNum type="arabicPeriod"/>
            </a:pPr>
            <a:endParaRPr lang="en-US" dirty="0"/>
          </a:p>
        </p:txBody>
      </p:sp>
      <p:pic>
        <p:nvPicPr>
          <p:cNvPr id="4" name="Picture 3">
            <a:extLst>
              <a:ext uri="{FF2B5EF4-FFF2-40B4-BE49-F238E27FC236}">
                <a16:creationId xmlns:a16="http://schemas.microsoft.com/office/drawing/2014/main" id="{466CDAF9-4141-450B-A426-B5B4510E8625}"/>
              </a:ext>
            </a:extLst>
          </p:cNvPr>
          <p:cNvPicPr>
            <a:picLocks noChangeAspect="1"/>
          </p:cNvPicPr>
          <p:nvPr/>
        </p:nvPicPr>
        <p:blipFill>
          <a:blip r:embed="rId2"/>
          <a:stretch>
            <a:fillRect/>
          </a:stretch>
        </p:blipFill>
        <p:spPr>
          <a:xfrm>
            <a:off x="2843808" y="2670794"/>
            <a:ext cx="5630001" cy="1969430"/>
          </a:xfrm>
          <a:prstGeom prst="rect">
            <a:avLst/>
          </a:prstGeom>
        </p:spPr>
      </p:pic>
    </p:spTree>
    <p:extLst>
      <p:ext uri="{BB962C8B-B14F-4D97-AF65-F5344CB8AC3E}">
        <p14:creationId xmlns:p14="http://schemas.microsoft.com/office/powerpoint/2010/main" val="416545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6A6C-6C36-4C6C-8109-D7D6B6B7D830}"/>
              </a:ext>
            </a:extLst>
          </p:cNvPr>
          <p:cNvSpPr>
            <a:spLocks noGrp="1"/>
          </p:cNvSpPr>
          <p:nvPr>
            <p:ph type="title"/>
          </p:nvPr>
        </p:nvSpPr>
        <p:spPr>
          <a:xfrm>
            <a:off x="457200" y="357172"/>
            <a:ext cx="7427168" cy="857250"/>
          </a:xfrm>
        </p:spPr>
        <p:txBody>
          <a:bodyPr>
            <a:normAutofit fontScale="90000"/>
          </a:bodyPr>
          <a:lstStyle/>
          <a:p>
            <a:r>
              <a:rPr lang="en-US" dirty="0" err="1"/>
              <a:t>Datu</a:t>
            </a:r>
            <a:r>
              <a:rPr lang="en-US" dirty="0"/>
              <a:t> </a:t>
            </a:r>
            <a:r>
              <a:rPr lang="en-US" dirty="0" err="1"/>
              <a:t>izmantošana</a:t>
            </a:r>
            <a:r>
              <a:rPr lang="en-US" dirty="0"/>
              <a:t> </a:t>
            </a:r>
            <a:r>
              <a:rPr lang="en-US" dirty="0" err="1"/>
              <a:t>labākai</a:t>
            </a:r>
            <a:r>
              <a:rPr lang="en-US" dirty="0"/>
              <a:t> </a:t>
            </a:r>
            <a:r>
              <a:rPr lang="en-US" dirty="0" err="1"/>
              <a:t>satura</a:t>
            </a:r>
            <a:r>
              <a:rPr lang="en-US" dirty="0"/>
              <a:t> </a:t>
            </a:r>
            <a:r>
              <a:rPr lang="en-US" dirty="0" err="1"/>
              <a:t>izveidei</a:t>
            </a:r>
            <a:endParaRPr lang="en-US" dirty="0"/>
          </a:p>
        </p:txBody>
      </p:sp>
      <p:sp>
        <p:nvSpPr>
          <p:cNvPr id="3" name="Content Placeholder 2">
            <a:extLst>
              <a:ext uri="{FF2B5EF4-FFF2-40B4-BE49-F238E27FC236}">
                <a16:creationId xmlns:a16="http://schemas.microsoft.com/office/drawing/2014/main" id="{C3FF3156-18B3-44BA-94B2-83FA63F89147}"/>
              </a:ext>
            </a:extLst>
          </p:cNvPr>
          <p:cNvSpPr>
            <a:spLocks noGrp="1"/>
          </p:cNvSpPr>
          <p:nvPr>
            <p:ph idx="1"/>
          </p:nvPr>
        </p:nvSpPr>
        <p:spPr/>
        <p:txBody>
          <a:bodyPr/>
          <a:lstStyle/>
          <a:p>
            <a:r>
              <a:rPr lang="en-US" dirty="0" err="1"/>
              <a:t>Izmantojot</a:t>
            </a:r>
            <a:r>
              <a:rPr lang="en-US" dirty="0"/>
              <a:t> </a:t>
            </a:r>
            <a:r>
              <a:rPr lang="en-US" dirty="0" err="1"/>
              <a:t>datu</a:t>
            </a:r>
            <a:r>
              <a:rPr lang="en-US" dirty="0"/>
              <a:t> </a:t>
            </a:r>
            <a:r>
              <a:rPr lang="en-US" dirty="0" err="1"/>
              <a:t>ieskatu</a:t>
            </a:r>
            <a:r>
              <a:rPr lang="en-US" dirty="0"/>
              <a:t>, </a:t>
            </a:r>
            <a:r>
              <a:rPr lang="en-US" dirty="0" err="1"/>
              <a:t>varat</a:t>
            </a:r>
            <a:r>
              <a:rPr lang="en-US" dirty="0"/>
              <a:t> </a:t>
            </a:r>
            <a:r>
              <a:rPr lang="en-US" dirty="0" err="1"/>
              <a:t>veidot</a:t>
            </a:r>
            <a:r>
              <a:rPr lang="en-US" dirty="0"/>
              <a:t> </a:t>
            </a:r>
            <a:r>
              <a:rPr lang="en-US" dirty="0" err="1"/>
              <a:t>saturu</a:t>
            </a:r>
            <a:r>
              <a:rPr lang="en-US" dirty="0"/>
              <a:t>, kas </a:t>
            </a:r>
            <a:r>
              <a:rPr lang="en-US" dirty="0" err="1"/>
              <a:t>atbilst</a:t>
            </a:r>
            <a:r>
              <a:rPr lang="en-US" dirty="0"/>
              <a:t> </a:t>
            </a:r>
            <a:r>
              <a:rPr lang="en-US" dirty="0" err="1"/>
              <a:t>jūsu</a:t>
            </a:r>
            <a:r>
              <a:rPr lang="en-US" dirty="0"/>
              <a:t> </a:t>
            </a:r>
            <a:r>
              <a:rPr lang="en-US" dirty="0" err="1"/>
              <a:t>auditorijas</a:t>
            </a:r>
            <a:r>
              <a:rPr lang="en-US" dirty="0"/>
              <a:t> </a:t>
            </a:r>
            <a:r>
              <a:rPr lang="en-US" dirty="0" err="1"/>
              <a:t>interesēm</a:t>
            </a:r>
            <a:r>
              <a:rPr lang="en-US" dirty="0"/>
              <a:t> un </a:t>
            </a:r>
            <a:r>
              <a:rPr lang="en-US" dirty="0" err="1"/>
              <a:t>vajadzībām</a:t>
            </a:r>
            <a:r>
              <a:rPr lang="en-US" dirty="0"/>
              <a:t>, </a:t>
            </a:r>
            <a:r>
              <a:rPr lang="en-US" dirty="0" err="1"/>
              <a:t>tādējādi</a:t>
            </a:r>
            <a:r>
              <a:rPr lang="en-US" dirty="0"/>
              <a:t> </a:t>
            </a:r>
            <a:r>
              <a:rPr lang="en-US" dirty="0" err="1"/>
              <a:t>palielinot</a:t>
            </a:r>
            <a:r>
              <a:rPr lang="en-US" dirty="0"/>
              <a:t> </a:t>
            </a:r>
            <a:r>
              <a:rPr lang="en-US" dirty="0" err="1"/>
              <a:t>iesaistīšanās</a:t>
            </a:r>
            <a:r>
              <a:rPr lang="en-US" dirty="0"/>
              <a:t> un </a:t>
            </a:r>
            <a:r>
              <a:rPr lang="en-US" dirty="0" err="1"/>
              <a:t>konversiju</a:t>
            </a:r>
            <a:r>
              <a:rPr lang="en-US" dirty="0"/>
              <a:t> </a:t>
            </a:r>
            <a:r>
              <a:rPr lang="en-US" dirty="0" err="1"/>
              <a:t>rādītājus</a:t>
            </a:r>
            <a:r>
              <a:rPr lang="lv-LV" dirty="0"/>
              <a:t>.</a:t>
            </a:r>
          </a:p>
          <a:p>
            <a:pPr marL="342900" indent="-342900">
              <a:buFont typeface="+mj-lt"/>
              <a:buAutoNum type="arabicPeriod"/>
            </a:pPr>
            <a:r>
              <a:rPr lang="lv-LV" dirty="0"/>
              <a:t>Auditorijas vēlmju un interešu apzināšana</a:t>
            </a:r>
          </a:p>
          <a:p>
            <a:pPr marL="342900" indent="-342900">
              <a:buFont typeface="+mj-lt"/>
              <a:buAutoNum type="arabicPeriod"/>
            </a:pPr>
            <a:r>
              <a:rPr lang="en-US" dirty="0" err="1"/>
              <a:t>Satura</a:t>
            </a:r>
            <a:r>
              <a:rPr lang="en-US" dirty="0"/>
              <a:t> </a:t>
            </a:r>
            <a:r>
              <a:rPr lang="en-US" dirty="0" err="1"/>
              <a:t>nepilnību</a:t>
            </a:r>
            <a:r>
              <a:rPr lang="en-US" dirty="0"/>
              <a:t>, </a:t>
            </a:r>
            <a:r>
              <a:rPr lang="en-US" dirty="0" err="1"/>
              <a:t>populāru</a:t>
            </a:r>
            <a:r>
              <a:rPr lang="en-US" dirty="0"/>
              <a:t> </a:t>
            </a:r>
            <a:r>
              <a:rPr lang="en-US" dirty="0" err="1"/>
              <a:t>tēmu</a:t>
            </a:r>
            <a:r>
              <a:rPr lang="en-US" dirty="0"/>
              <a:t> un </a:t>
            </a:r>
            <a:r>
              <a:rPr lang="en-US" dirty="0" err="1"/>
              <a:t>jaunu</a:t>
            </a:r>
            <a:r>
              <a:rPr lang="en-US" dirty="0"/>
              <a:t> </a:t>
            </a:r>
            <a:r>
              <a:rPr lang="en-US" dirty="0" err="1"/>
              <a:t>tendenču</a:t>
            </a:r>
            <a:r>
              <a:rPr lang="en-US" dirty="0"/>
              <a:t> </a:t>
            </a:r>
            <a:r>
              <a:rPr lang="en-US" dirty="0" err="1"/>
              <a:t>identificēšana</a:t>
            </a:r>
            <a:endParaRPr lang="en-US" dirty="0"/>
          </a:p>
          <a:p>
            <a:pPr marL="342900" indent="-342900">
              <a:buFont typeface="+mj-lt"/>
              <a:buAutoNum type="arabicPeriod"/>
            </a:pPr>
            <a:r>
              <a:rPr lang="en-US" dirty="0" err="1"/>
              <a:t>Interaktīvā</a:t>
            </a:r>
            <a:r>
              <a:rPr lang="en-US" dirty="0"/>
              <a:t> </a:t>
            </a:r>
            <a:r>
              <a:rPr lang="en-US" dirty="0" err="1"/>
              <a:t>satura</a:t>
            </a:r>
            <a:r>
              <a:rPr lang="en-US" dirty="0"/>
              <a:t> </a:t>
            </a:r>
            <a:r>
              <a:rPr lang="en-US" dirty="0" err="1"/>
              <a:t>izveide</a:t>
            </a:r>
            <a:endParaRPr lang="en-US" dirty="0"/>
          </a:p>
          <a:p>
            <a:pPr marL="342900" indent="-342900">
              <a:buFont typeface="+mj-lt"/>
              <a:buAutoNum type="arabicPeriod"/>
            </a:pPr>
            <a:endParaRPr lang="lv-LV" dirty="0"/>
          </a:p>
          <a:p>
            <a:endParaRPr lang="en-US" dirty="0"/>
          </a:p>
        </p:txBody>
      </p:sp>
    </p:spTree>
    <p:extLst>
      <p:ext uri="{BB962C8B-B14F-4D97-AF65-F5344CB8AC3E}">
        <p14:creationId xmlns:p14="http://schemas.microsoft.com/office/powerpoint/2010/main" val="213569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2518-29A9-476E-9363-961B356E5A68}"/>
              </a:ext>
            </a:extLst>
          </p:cNvPr>
          <p:cNvSpPr>
            <a:spLocks noGrp="1"/>
          </p:cNvSpPr>
          <p:nvPr>
            <p:ph type="title"/>
          </p:nvPr>
        </p:nvSpPr>
        <p:spPr/>
        <p:txBody>
          <a:bodyPr>
            <a:normAutofit/>
          </a:bodyPr>
          <a:lstStyle/>
          <a:p>
            <a:r>
              <a:rPr lang="en-US" dirty="0"/>
              <a:t>A/B </a:t>
            </a:r>
            <a:r>
              <a:rPr lang="en-US" dirty="0" err="1"/>
              <a:t>testēšana</a:t>
            </a:r>
            <a:endParaRPr lang="en-US" dirty="0"/>
          </a:p>
        </p:txBody>
      </p:sp>
      <p:sp>
        <p:nvSpPr>
          <p:cNvPr id="3" name="Content Placeholder 2">
            <a:extLst>
              <a:ext uri="{FF2B5EF4-FFF2-40B4-BE49-F238E27FC236}">
                <a16:creationId xmlns:a16="http://schemas.microsoft.com/office/drawing/2014/main" id="{4199C2C6-ECC7-4A30-87E2-FC4112F3C774}"/>
              </a:ext>
            </a:extLst>
          </p:cNvPr>
          <p:cNvSpPr>
            <a:spLocks noGrp="1"/>
          </p:cNvSpPr>
          <p:nvPr>
            <p:ph idx="1"/>
          </p:nvPr>
        </p:nvSpPr>
        <p:spPr>
          <a:xfrm>
            <a:off x="457200" y="1500180"/>
            <a:ext cx="4330824" cy="3143272"/>
          </a:xfrm>
        </p:spPr>
        <p:txBody>
          <a:bodyPr/>
          <a:lstStyle/>
          <a:p>
            <a:r>
              <a:rPr lang="lv-LV" dirty="0"/>
              <a:t>Izmantojiet A/B testēšanu, lai optimizētu satura mārketinga stratēģiju. </a:t>
            </a:r>
          </a:p>
          <a:p>
            <a:r>
              <a:rPr lang="lv-LV" dirty="0"/>
              <a:t>Šī metode ietver divu satura variāciju izveidi un to veiktspējas salīdzināšanu, lai noteiktu, kura versija ir efektīvāka. </a:t>
            </a:r>
          </a:p>
          <a:p>
            <a:r>
              <a:rPr lang="lv-LV" dirty="0"/>
              <a:t>Nepārtraukti testējot un pilnveidojot saturu, jūs varat sasniegt maksimālus rezultātus no saviem mārketinga centieniem.</a:t>
            </a:r>
            <a:endParaRPr lang="en-US" dirty="0"/>
          </a:p>
        </p:txBody>
      </p:sp>
      <p:pic>
        <p:nvPicPr>
          <p:cNvPr id="4" name="Picture 3">
            <a:extLst>
              <a:ext uri="{FF2B5EF4-FFF2-40B4-BE49-F238E27FC236}">
                <a16:creationId xmlns:a16="http://schemas.microsoft.com/office/drawing/2014/main" id="{7EDCB861-AE0D-4474-8D0F-1FFC296451B3}"/>
              </a:ext>
            </a:extLst>
          </p:cNvPr>
          <p:cNvPicPr>
            <a:picLocks noChangeAspect="1"/>
          </p:cNvPicPr>
          <p:nvPr/>
        </p:nvPicPr>
        <p:blipFill>
          <a:blip r:embed="rId2"/>
          <a:stretch>
            <a:fillRect/>
          </a:stretch>
        </p:blipFill>
        <p:spPr>
          <a:xfrm>
            <a:off x="4788024" y="1500180"/>
            <a:ext cx="4203424" cy="2727754"/>
          </a:xfrm>
          <a:prstGeom prst="rect">
            <a:avLst/>
          </a:prstGeom>
        </p:spPr>
      </p:pic>
    </p:spTree>
    <p:extLst>
      <p:ext uri="{BB962C8B-B14F-4D97-AF65-F5344CB8AC3E}">
        <p14:creationId xmlns:p14="http://schemas.microsoft.com/office/powerpoint/2010/main" val="148878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11BB-11B2-45B7-A77D-9BA051C1778D}"/>
              </a:ext>
            </a:extLst>
          </p:cNvPr>
          <p:cNvSpPr>
            <a:spLocks noGrp="1"/>
          </p:cNvSpPr>
          <p:nvPr>
            <p:ph type="title"/>
          </p:nvPr>
        </p:nvSpPr>
        <p:spPr>
          <a:xfrm>
            <a:off x="457200" y="357172"/>
            <a:ext cx="7571184" cy="857250"/>
          </a:xfrm>
        </p:spPr>
        <p:txBody>
          <a:bodyPr>
            <a:normAutofit fontScale="90000"/>
          </a:bodyPr>
          <a:lstStyle/>
          <a:p>
            <a:r>
              <a:rPr lang="en-US" dirty="0" err="1"/>
              <a:t>Uz</a:t>
            </a:r>
            <a:r>
              <a:rPr lang="en-US" dirty="0"/>
              <a:t> </a:t>
            </a:r>
            <a:r>
              <a:rPr lang="en-US" dirty="0" err="1"/>
              <a:t>datiem</a:t>
            </a:r>
            <a:r>
              <a:rPr lang="en-US" dirty="0"/>
              <a:t> </a:t>
            </a:r>
            <a:r>
              <a:rPr lang="en-US" dirty="0" err="1"/>
              <a:t>balstīta</a:t>
            </a:r>
            <a:r>
              <a:rPr lang="en-US" dirty="0"/>
              <a:t> </a:t>
            </a:r>
            <a:r>
              <a:rPr lang="en-US" dirty="0" err="1"/>
              <a:t>satura</a:t>
            </a:r>
            <a:r>
              <a:rPr lang="en-US" dirty="0"/>
              <a:t> </a:t>
            </a:r>
            <a:r>
              <a:rPr lang="en-US" dirty="0" err="1"/>
              <a:t>mārketinga</a:t>
            </a:r>
            <a:r>
              <a:rPr lang="en-US" dirty="0"/>
              <a:t> </a:t>
            </a:r>
            <a:r>
              <a:rPr lang="en-US" dirty="0" err="1"/>
              <a:t>rīki</a:t>
            </a:r>
            <a:endParaRPr lang="en-US" dirty="0"/>
          </a:p>
        </p:txBody>
      </p:sp>
      <p:sp>
        <p:nvSpPr>
          <p:cNvPr id="3" name="Content Placeholder 2">
            <a:extLst>
              <a:ext uri="{FF2B5EF4-FFF2-40B4-BE49-F238E27FC236}">
                <a16:creationId xmlns:a16="http://schemas.microsoft.com/office/drawing/2014/main" id="{10162857-8054-457E-9B97-9CD14D5258FF}"/>
              </a:ext>
            </a:extLst>
          </p:cNvPr>
          <p:cNvSpPr>
            <a:spLocks noGrp="1"/>
          </p:cNvSpPr>
          <p:nvPr>
            <p:ph idx="1"/>
          </p:nvPr>
        </p:nvSpPr>
        <p:spPr/>
        <p:txBody>
          <a:bodyPr/>
          <a:lstStyle/>
          <a:p>
            <a:pPr marL="342900" indent="-342900">
              <a:buFont typeface="+mj-lt"/>
              <a:buAutoNum type="arabicPeriod"/>
            </a:pPr>
            <a:r>
              <a:rPr lang="en-US" b="1" dirty="0"/>
              <a:t>Google Analytics</a:t>
            </a:r>
            <a:r>
              <a:rPr lang="lv-LV" dirty="0"/>
              <a:t> - bezmaksas rīks piedāvā vērtīgu ieskatu par jūsu vietnes datplūsmu, lietotāju uzvedību un iesaistīšanās rādītājiem, palīdzot jums pieņemt pamatotus lēmumus par satura stratēģiju.</a:t>
            </a:r>
          </a:p>
          <a:p>
            <a:pPr marL="342900" indent="-342900">
              <a:buFont typeface="+mj-lt"/>
              <a:buAutoNum type="arabicPeriod"/>
            </a:pPr>
            <a:r>
              <a:rPr lang="en-US" b="1" dirty="0" err="1"/>
              <a:t>Ranktracker</a:t>
            </a:r>
            <a:r>
              <a:rPr lang="lv-LV" b="1" dirty="0"/>
              <a:t> </a:t>
            </a:r>
            <a:r>
              <a:rPr lang="lv-LV" dirty="0"/>
              <a:t>- </a:t>
            </a:r>
            <a:r>
              <a:rPr lang="en-US" dirty="0"/>
              <a:t>SEO </a:t>
            </a:r>
            <a:r>
              <a:rPr lang="en-US" dirty="0" err="1"/>
              <a:t>rīks</a:t>
            </a:r>
            <a:r>
              <a:rPr lang="en-US" dirty="0"/>
              <a:t> </a:t>
            </a:r>
            <a:r>
              <a:rPr lang="en-US" dirty="0" err="1"/>
              <a:t>vietnes</a:t>
            </a:r>
            <a:r>
              <a:rPr lang="en-US" dirty="0"/>
              <a:t> </a:t>
            </a:r>
            <a:r>
              <a:rPr lang="en-US" dirty="0" err="1"/>
              <a:t>atslēgvārdu</a:t>
            </a:r>
            <a:r>
              <a:rPr lang="en-US" dirty="0"/>
              <a:t> </a:t>
            </a:r>
            <a:r>
              <a:rPr lang="en-US" dirty="0" err="1"/>
              <a:t>klasifikācijas</a:t>
            </a:r>
            <a:r>
              <a:rPr lang="en-US" dirty="0"/>
              <a:t> </a:t>
            </a:r>
            <a:r>
              <a:rPr lang="en-US" dirty="0" err="1"/>
              <a:t>uzraudzībai</a:t>
            </a:r>
            <a:r>
              <a:rPr lang="en-US" dirty="0"/>
              <a:t> </a:t>
            </a:r>
            <a:r>
              <a:rPr lang="en-US" dirty="0" err="1"/>
              <a:t>dažādās</a:t>
            </a:r>
            <a:r>
              <a:rPr lang="en-US" dirty="0"/>
              <a:t> </a:t>
            </a:r>
            <a:r>
              <a:rPr lang="en-US" dirty="0" err="1"/>
              <a:t>meklētājprogrammās</a:t>
            </a:r>
            <a:r>
              <a:rPr lang="en-US" dirty="0"/>
              <a:t>, </a:t>
            </a:r>
            <a:r>
              <a:rPr lang="en-US" dirty="0" err="1"/>
              <a:t>piemēram</a:t>
            </a:r>
            <a:r>
              <a:rPr lang="en-US" dirty="0"/>
              <a:t>, Google, Bing un Yahoo.</a:t>
            </a:r>
            <a:r>
              <a:rPr lang="lv-LV" dirty="0"/>
              <a:t> Tas ir nenovērtējams resurss uzņēmumiem un mārketinga speciālistiem, kuri vēlas optimizēt savas SEO stratēģijas un palielināt savas vietnes redzamību meklētājprogrammu rezultātu lapās.</a:t>
            </a:r>
            <a:endParaRPr lang="en-US" b="1" dirty="0"/>
          </a:p>
          <a:p>
            <a:pPr marL="342900" indent="-342900">
              <a:buFont typeface="+mj-lt"/>
              <a:buAutoNum type="arabicPeriod"/>
            </a:pPr>
            <a:endParaRPr lang="en-US" b="1" dirty="0"/>
          </a:p>
        </p:txBody>
      </p:sp>
    </p:spTree>
    <p:extLst>
      <p:ext uri="{BB962C8B-B14F-4D97-AF65-F5344CB8AC3E}">
        <p14:creationId xmlns:p14="http://schemas.microsoft.com/office/powerpoint/2010/main" val="115835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11BB-11B2-45B7-A77D-9BA051C1778D}"/>
              </a:ext>
            </a:extLst>
          </p:cNvPr>
          <p:cNvSpPr>
            <a:spLocks noGrp="1"/>
          </p:cNvSpPr>
          <p:nvPr>
            <p:ph type="title"/>
          </p:nvPr>
        </p:nvSpPr>
        <p:spPr>
          <a:xfrm>
            <a:off x="457200" y="357172"/>
            <a:ext cx="7571184" cy="857250"/>
          </a:xfrm>
        </p:spPr>
        <p:txBody>
          <a:bodyPr>
            <a:normAutofit fontScale="90000"/>
          </a:bodyPr>
          <a:lstStyle/>
          <a:p>
            <a:r>
              <a:rPr lang="en-US" dirty="0" err="1"/>
              <a:t>Uz</a:t>
            </a:r>
            <a:r>
              <a:rPr lang="en-US" dirty="0"/>
              <a:t> </a:t>
            </a:r>
            <a:r>
              <a:rPr lang="en-US" dirty="0" err="1"/>
              <a:t>datiem</a:t>
            </a:r>
            <a:r>
              <a:rPr lang="en-US" dirty="0"/>
              <a:t> </a:t>
            </a:r>
            <a:r>
              <a:rPr lang="en-US" dirty="0" err="1"/>
              <a:t>balstīta</a:t>
            </a:r>
            <a:r>
              <a:rPr lang="en-US" dirty="0"/>
              <a:t> </a:t>
            </a:r>
            <a:r>
              <a:rPr lang="en-US" dirty="0" err="1"/>
              <a:t>satura</a:t>
            </a:r>
            <a:r>
              <a:rPr lang="en-US" dirty="0"/>
              <a:t> </a:t>
            </a:r>
            <a:r>
              <a:rPr lang="en-US" dirty="0" err="1"/>
              <a:t>mārketinga</a:t>
            </a:r>
            <a:r>
              <a:rPr lang="en-US" dirty="0"/>
              <a:t> </a:t>
            </a:r>
            <a:r>
              <a:rPr lang="en-US" dirty="0" err="1"/>
              <a:t>rīki</a:t>
            </a:r>
            <a:endParaRPr lang="en-US" dirty="0"/>
          </a:p>
        </p:txBody>
      </p:sp>
      <p:sp>
        <p:nvSpPr>
          <p:cNvPr id="3" name="Content Placeholder 2">
            <a:extLst>
              <a:ext uri="{FF2B5EF4-FFF2-40B4-BE49-F238E27FC236}">
                <a16:creationId xmlns:a16="http://schemas.microsoft.com/office/drawing/2014/main" id="{10162857-8054-457E-9B97-9CD14D5258FF}"/>
              </a:ext>
            </a:extLst>
          </p:cNvPr>
          <p:cNvSpPr>
            <a:spLocks noGrp="1"/>
          </p:cNvSpPr>
          <p:nvPr>
            <p:ph idx="1"/>
          </p:nvPr>
        </p:nvSpPr>
        <p:spPr>
          <a:xfrm>
            <a:off x="457200" y="1500180"/>
            <a:ext cx="8003232" cy="3143272"/>
          </a:xfrm>
        </p:spPr>
        <p:txBody>
          <a:bodyPr>
            <a:normAutofit/>
          </a:bodyPr>
          <a:lstStyle/>
          <a:p>
            <a:r>
              <a:rPr lang="lv-LV" b="1" dirty="0"/>
              <a:t>3. </a:t>
            </a:r>
            <a:r>
              <a:rPr lang="en-US" b="1" dirty="0" err="1"/>
              <a:t>BuzzSumo</a:t>
            </a:r>
            <a:r>
              <a:rPr lang="lv-LV" b="1" dirty="0"/>
              <a:t> </a:t>
            </a:r>
            <a:r>
              <a:rPr lang="lv-LV" dirty="0"/>
              <a:t> - satura analīzes platforma, kas ļauj jums atklāt visefektīvāko saturu sociālajos plašsaziņas līdzekļos, veicinot saistošāka un koplietojamāka satura radīšanu.</a:t>
            </a:r>
          </a:p>
          <a:p>
            <a:r>
              <a:rPr lang="lv-LV" b="1" dirty="0"/>
              <a:t>4. </a:t>
            </a:r>
            <a:r>
              <a:rPr lang="en-US" b="1" dirty="0"/>
              <a:t>SEMrush</a:t>
            </a:r>
            <a:r>
              <a:rPr lang="lv-LV" b="1" dirty="0"/>
              <a:t> </a:t>
            </a:r>
            <a:r>
              <a:rPr lang="lv-LV" dirty="0"/>
              <a:t>- </a:t>
            </a:r>
            <a:r>
              <a:rPr lang="en-US" dirty="0"/>
              <a:t>«</a:t>
            </a:r>
            <a:r>
              <a:rPr lang="lv-LV" dirty="0"/>
              <a:t>v</a:t>
            </a:r>
            <a:r>
              <a:rPr lang="en-US" dirty="0" err="1"/>
              <a:t>iss</a:t>
            </a:r>
            <a:r>
              <a:rPr lang="en-US" dirty="0"/>
              <a:t> </a:t>
            </a:r>
            <a:r>
              <a:rPr lang="en-US" dirty="0" err="1"/>
              <a:t>vienā</a:t>
            </a:r>
            <a:r>
              <a:rPr lang="en-US" dirty="0"/>
              <a:t>" </a:t>
            </a:r>
            <a:r>
              <a:rPr lang="en-US" dirty="0" err="1"/>
              <a:t>mārketinga</a:t>
            </a:r>
            <a:r>
              <a:rPr lang="en-US" dirty="0"/>
              <a:t> </a:t>
            </a:r>
            <a:r>
              <a:rPr lang="en-US" dirty="0" err="1"/>
              <a:t>rīku</a:t>
            </a:r>
            <a:r>
              <a:rPr lang="en-US" dirty="0"/>
              <a:t> </a:t>
            </a:r>
            <a:r>
              <a:rPr lang="en-US" dirty="0" err="1"/>
              <a:t>komplekts</a:t>
            </a:r>
            <a:r>
              <a:rPr lang="en-US" dirty="0"/>
              <a:t> </a:t>
            </a:r>
            <a:r>
              <a:rPr lang="en-US" dirty="0" err="1"/>
              <a:t>atslēgvārdu</a:t>
            </a:r>
            <a:r>
              <a:rPr lang="en-US" dirty="0"/>
              <a:t> </a:t>
            </a:r>
            <a:r>
              <a:rPr lang="en-US" dirty="0" err="1"/>
              <a:t>izpētei</a:t>
            </a:r>
            <a:r>
              <a:rPr lang="en-US" dirty="0"/>
              <a:t>, SEO </a:t>
            </a:r>
            <a:r>
              <a:rPr lang="en-US" dirty="0" err="1"/>
              <a:t>optimizācijai</a:t>
            </a:r>
            <a:r>
              <a:rPr lang="en-US" dirty="0"/>
              <a:t> un </a:t>
            </a:r>
            <a:r>
              <a:rPr lang="en-US" dirty="0" err="1"/>
              <a:t>konkurentu</a:t>
            </a:r>
            <a:r>
              <a:rPr lang="en-US" dirty="0"/>
              <a:t> </a:t>
            </a:r>
            <a:r>
              <a:rPr lang="en-US" dirty="0" err="1"/>
              <a:t>analīzei</a:t>
            </a:r>
            <a:r>
              <a:rPr lang="en-US" dirty="0"/>
              <a:t>, kas </a:t>
            </a:r>
            <a:r>
              <a:rPr lang="en-US" dirty="0" err="1"/>
              <a:t>nodrošina</a:t>
            </a:r>
            <a:r>
              <a:rPr lang="en-US" dirty="0"/>
              <a:t>, ka </a:t>
            </a:r>
            <a:r>
              <a:rPr lang="en-US" dirty="0" err="1"/>
              <a:t>jūsu</a:t>
            </a:r>
            <a:r>
              <a:rPr lang="en-US" dirty="0"/>
              <a:t> </a:t>
            </a:r>
            <a:r>
              <a:rPr lang="en-US" dirty="0" err="1"/>
              <a:t>saturs</a:t>
            </a:r>
            <a:r>
              <a:rPr lang="en-US" dirty="0"/>
              <a:t> </a:t>
            </a:r>
            <a:r>
              <a:rPr lang="en-US" dirty="0" err="1"/>
              <a:t>ir</a:t>
            </a:r>
            <a:r>
              <a:rPr lang="en-US" dirty="0"/>
              <a:t> </a:t>
            </a:r>
            <a:r>
              <a:rPr lang="en-US" dirty="0" err="1"/>
              <a:t>atbilstošs</a:t>
            </a:r>
            <a:r>
              <a:rPr lang="en-US" dirty="0"/>
              <a:t> un </a:t>
            </a:r>
            <a:r>
              <a:rPr lang="en-US" dirty="0" err="1"/>
              <a:t>redzams</a:t>
            </a:r>
            <a:r>
              <a:rPr lang="en-US" dirty="0"/>
              <a:t> </a:t>
            </a:r>
            <a:r>
              <a:rPr lang="en-US" dirty="0" err="1"/>
              <a:t>meklētājprogrammu</a:t>
            </a:r>
            <a:r>
              <a:rPr lang="en-US" dirty="0"/>
              <a:t> </a:t>
            </a:r>
            <a:r>
              <a:rPr lang="en-US" dirty="0" err="1"/>
              <a:t>rezultātos</a:t>
            </a:r>
            <a:r>
              <a:rPr lang="en-US" dirty="0"/>
              <a:t>.</a:t>
            </a:r>
            <a:endParaRPr lang="lv-LV" dirty="0"/>
          </a:p>
          <a:p>
            <a:r>
              <a:rPr lang="lv-LV" b="1" dirty="0"/>
              <a:t>5. </a:t>
            </a:r>
            <a:r>
              <a:rPr lang="en-US" b="1" dirty="0"/>
              <a:t>Hootsuite</a:t>
            </a:r>
            <a:r>
              <a:rPr lang="lv-LV" b="1" dirty="0"/>
              <a:t> </a:t>
            </a:r>
            <a:r>
              <a:rPr lang="lv-LV" dirty="0"/>
              <a:t>- visaptverošs sociālo plašsaziņas līdzekļu pārvaldības rīks, kas optimizē grafiku plānošanu, iesaistes uzraudzību un metriku izsekošanu dažādās platformās, lai optimizētu jūsu sociālo plašsaziņas līdzekļu stratēģiju.</a:t>
            </a:r>
            <a:endParaRPr lang="en-US" b="1" dirty="0"/>
          </a:p>
          <a:p>
            <a:endParaRPr lang="en-US" b="1" dirty="0"/>
          </a:p>
          <a:p>
            <a:endParaRPr lang="en-US" b="1" dirty="0"/>
          </a:p>
        </p:txBody>
      </p:sp>
    </p:spTree>
    <p:extLst>
      <p:ext uri="{BB962C8B-B14F-4D97-AF65-F5344CB8AC3E}">
        <p14:creationId xmlns:p14="http://schemas.microsoft.com/office/powerpoint/2010/main" val="127066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3122"/>
            <a:ext cx="7486648" cy="1102519"/>
          </a:xfrm>
        </p:spPr>
        <p:txBody>
          <a:bodyPr/>
          <a:lstStyle/>
          <a:p>
            <a:r>
              <a:rPr lang="lv-LV" b="1" dirty="0"/>
              <a:t>DIGITĀLAIS MĀRKETINGS</a:t>
            </a:r>
            <a:endParaRPr lang="en-US" b="1" dirty="0"/>
          </a:p>
        </p:txBody>
      </p:sp>
      <p:sp>
        <p:nvSpPr>
          <p:cNvPr id="3" name="Subtitle 2"/>
          <p:cNvSpPr>
            <a:spLocks noGrp="1"/>
          </p:cNvSpPr>
          <p:nvPr>
            <p:ph type="subTitle" idx="1"/>
          </p:nvPr>
        </p:nvSpPr>
        <p:spPr>
          <a:xfrm>
            <a:off x="571472" y="3429006"/>
            <a:ext cx="7529538" cy="1357322"/>
          </a:xfrm>
        </p:spPr>
        <p:txBody>
          <a:bodyPr>
            <a:normAutofit/>
          </a:bodyPr>
          <a:lstStyle/>
          <a:p>
            <a:r>
              <a:rPr lang="lv-LV" dirty="0"/>
              <a:t>Mg. Inta Ozola</a:t>
            </a:r>
            <a:endParaRPr lang="en-US" dirty="0"/>
          </a:p>
        </p:txBody>
      </p:sp>
      <p:sp>
        <p:nvSpPr>
          <p:cNvPr id="4" name="Rectangle 3"/>
          <p:cNvSpPr/>
          <p:nvPr/>
        </p:nvSpPr>
        <p:spPr>
          <a:xfrm>
            <a:off x="695358" y="3143254"/>
            <a:ext cx="1876378" cy="714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77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11BB-11B2-45B7-A77D-9BA051C1778D}"/>
              </a:ext>
            </a:extLst>
          </p:cNvPr>
          <p:cNvSpPr>
            <a:spLocks noGrp="1"/>
          </p:cNvSpPr>
          <p:nvPr>
            <p:ph type="title"/>
          </p:nvPr>
        </p:nvSpPr>
        <p:spPr>
          <a:xfrm>
            <a:off x="457200" y="357172"/>
            <a:ext cx="7571184" cy="857250"/>
          </a:xfrm>
        </p:spPr>
        <p:txBody>
          <a:bodyPr>
            <a:normAutofit fontScale="90000"/>
          </a:bodyPr>
          <a:lstStyle/>
          <a:p>
            <a:r>
              <a:rPr lang="en-US" dirty="0" err="1"/>
              <a:t>Uz</a:t>
            </a:r>
            <a:r>
              <a:rPr lang="en-US" dirty="0"/>
              <a:t> </a:t>
            </a:r>
            <a:r>
              <a:rPr lang="en-US" dirty="0" err="1"/>
              <a:t>datiem</a:t>
            </a:r>
            <a:r>
              <a:rPr lang="en-US" dirty="0"/>
              <a:t> </a:t>
            </a:r>
            <a:r>
              <a:rPr lang="en-US" dirty="0" err="1"/>
              <a:t>balstīta</a:t>
            </a:r>
            <a:r>
              <a:rPr lang="en-US" dirty="0"/>
              <a:t> </a:t>
            </a:r>
            <a:r>
              <a:rPr lang="en-US" dirty="0" err="1"/>
              <a:t>satura</a:t>
            </a:r>
            <a:r>
              <a:rPr lang="en-US" dirty="0"/>
              <a:t> </a:t>
            </a:r>
            <a:r>
              <a:rPr lang="en-US" dirty="0" err="1"/>
              <a:t>mārketinga</a:t>
            </a:r>
            <a:r>
              <a:rPr lang="en-US" dirty="0"/>
              <a:t> </a:t>
            </a:r>
            <a:r>
              <a:rPr lang="en-US" dirty="0" err="1"/>
              <a:t>rīki</a:t>
            </a:r>
            <a:endParaRPr lang="en-US" dirty="0"/>
          </a:p>
        </p:txBody>
      </p:sp>
      <p:sp>
        <p:nvSpPr>
          <p:cNvPr id="3" name="Content Placeholder 2">
            <a:extLst>
              <a:ext uri="{FF2B5EF4-FFF2-40B4-BE49-F238E27FC236}">
                <a16:creationId xmlns:a16="http://schemas.microsoft.com/office/drawing/2014/main" id="{10162857-8054-457E-9B97-9CD14D5258FF}"/>
              </a:ext>
            </a:extLst>
          </p:cNvPr>
          <p:cNvSpPr>
            <a:spLocks noGrp="1"/>
          </p:cNvSpPr>
          <p:nvPr>
            <p:ph idx="1"/>
          </p:nvPr>
        </p:nvSpPr>
        <p:spPr>
          <a:xfrm>
            <a:off x="457200" y="1500180"/>
            <a:ext cx="8003232" cy="3143272"/>
          </a:xfrm>
        </p:spPr>
        <p:txBody>
          <a:bodyPr>
            <a:normAutofit/>
          </a:bodyPr>
          <a:lstStyle/>
          <a:p>
            <a:r>
              <a:rPr lang="lv-LV" b="1" dirty="0"/>
              <a:t>6. </a:t>
            </a:r>
            <a:r>
              <a:rPr lang="en-US" b="1" dirty="0" err="1"/>
              <a:t>Ahrefs</a:t>
            </a:r>
            <a:r>
              <a:rPr lang="lv-LV" b="1" dirty="0"/>
              <a:t> </a:t>
            </a:r>
            <a:r>
              <a:rPr lang="lv-LV" dirty="0"/>
              <a:t> - SEO rīku komplekts, kas sniedz ieskatu jūsu konkurentu stratēģijās, </a:t>
            </a:r>
            <a:r>
              <a:rPr lang="lv-LV" dirty="0" err="1"/>
              <a:t>atpakaļsaišu</a:t>
            </a:r>
            <a:r>
              <a:rPr lang="lv-LV" dirty="0"/>
              <a:t> analīzi un atslēgvārdu izpēti, palīdzot jums pielāgot saturu, lai meklēšanas rezultātos ieņemtu augstāku vietu.</a:t>
            </a:r>
          </a:p>
          <a:p>
            <a:r>
              <a:rPr lang="lv-LV" b="1" dirty="0"/>
              <a:t>7. </a:t>
            </a:r>
            <a:r>
              <a:rPr lang="en-US" b="1" dirty="0"/>
              <a:t>Mailchimp</a:t>
            </a:r>
            <a:r>
              <a:rPr lang="lv-LV" b="1" dirty="0"/>
              <a:t> </a:t>
            </a:r>
            <a:r>
              <a:rPr lang="lv-LV" dirty="0"/>
              <a:t>- E-pasta mārketinga platforma, kas vienkāršo e-pasta kampaņu izveidi, piegādi un izsekošanu, ļaujot jums sasniegt savu auditoriju ar personalizētu saturu un analizēt rezultātus.</a:t>
            </a:r>
          </a:p>
          <a:p>
            <a:r>
              <a:rPr lang="lv-LV" b="1" dirty="0"/>
              <a:t>8. </a:t>
            </a:r>
            <a:r>
              <a:rPr lang="en-US" b="1" dirty="0"/>
              <a:t>Google </a:t>
            </a:r>
            <a:r>
              <a:rPr lang="en-US" b="1" dirty="0" err="1"/>
              <a:t>datu</a:t>
            </a:r>
            <a:r>
              <a:rPr lang="en-US" b="1" dirty="0"/>
              <a:t> </a:t>
            </a:r>
            <a:r>
              <a:rPr lang="en-US" b="1" dirty="0" err="1"/>
              <a:t>studija</a:t>
            </a:r>
            <a:r>
              <a:rPr lang="lv-LV" b="1" dirty="0"/>
              <a:t> </a:t>
            </a:r>
            <a:r>
              <a:rPr lang="lv-LV" dirty="0"/>
              <a:t>- Datu </a:t>
            </a:r>
            <a:r>
              <a:rPr lang="lv-LV" dirty="0" err="1"/>
              <a:t>vizualizācijas</a:t>
            </a:r>
            <a:r>
              <a:rPr lang="lv-LV" dirty="0"/>
              <a:t> un pārskatu veidošanas rīks, kas atvieglo interaktīvu, koplietojamu paneļu un pārskatu veidošanu, ļaujot jums labāk izprast un informēt par satura mārketinga rezultātiem.</a:t>
            </a:r>
            <a:endParaRPr lang="en-US" b="1" dirty="0"/>
          </a:p>
          <a:p>
            <a:endParaRPr lang="en-US" b="1" dirty="0"/>
          </a:p>
        </p:txBody>
      </p:sp>
    </p:spTree>
    <p:extLst>
      <p:ext uri="{BB962C8B-B14F-4D97-AF65-F5344CB8AC3E}">
        <p14:creationId xmlns:p14="http://schemas.microsoft.com/office/powerpoint/2010/main" val="244769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989F-E5EB-42A7-B1AC-3468E329AF94}"/>
              </a:ext>
            </a:extLst>
          </p:cNvPr>
          <p:cNvSpPr>
            <a:spLocks noGrp="1"/>
          </p:cNvSpPr>
          <p:nvPr>
            <p:ph type="title"/>
          </p:nvPr>
        </p:nvSpPr>
        <p:spPr>
          <a:xfrm>
            <a:off x="457200" y="357172"/>
            <a:ext cx="8219256" cy="857250"/>
          </a:xfrm>
        </p:spPr>
        <p:txBody>
          <a:bodyPr>
            <a:normAutofit fontScale="90000"/>
          </a:bodyPr>
          <a:lstStyle/>
          <a:p>
            <a:r>
              <a:rPr lang="lv-LV" dirty="0"/>
              <a:t>Daži datos balstīta satura mārketinga piemēri</a:t>
            </a:r>
            <a:endParaRPr lang="en-US" dirty="0"/>
          </a:p>
        </p:txBody>
      </p:sp>
      <p:graphicFrame>
        <p:nvGraphicFramePr>
          <p:cNvPr id="4" name="Content Placeholder 3">
            <a:extLst>
              <a:ext uri="{FF2B5EF4-FFF2-40B4-BE49-F238E27FC236}">
                <a16:creationId xmlns:a16="http://schemas.microsoft.com/office/drawing/2014/main" id="{EC107DFC-A4F3-49F6-83AB-04DCEF9B24C9}"/>
              </a:ext>
            </a:extLst>
          </p:cNvPr>
          <p:cNvGraphicFramePr>
            <a:graphicFrameLocks noGrp="1"/>
          </p:cNvGraphicFramePr>
          <p:nvPr>
            <p:ph idx="1"/>
            <p:extLst>
              <p:ext uri="{D42A27DB-BD31-4B8C-83A1-F6EECF244321}">
                <p14:modId xmlns:p14="http://schemas.microsoft.com/office/powerpoint/2010/main" val="588067985"/>
              </p:ext>
            </p:extLst>
          </p:nvPr>
        </p:nvGraphicFramePr>
        <p:xfrm>
          <a:off x="179512" y="1192938"/>
          <a:ext cx="8219256" cy="3879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99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3122"/>
            <a:ext cx="7486648" cy="1102519"/>
          </a:xfrm>
        </p:spPr>
        <p:txBody>
          <a:bodyPr/>
          <a:lstStyle/>
          <a:p>
            <a:r>
              <a:rPr lang="lv-LV" b="1" dirty="0"/>
              <a:t>PALDIES </a:t>
            </a:r>
            <a:endParaRPr lang="en-US" b="1" dirty="0"/>
          </a:p>
        </p:txBody>
      </p:sp>
      <p:sp>
        <p:nvSpPr>
          <p:cNvPr id="4" name="Rectangle 3"/>
          <p:cNvSpPr/>
          <p:nvPr/>
        </p:nvSpPr>
        <p:spPr>
          <a:xfrm>
            <a:off x="695358" y="3143254"/>
            <a:ext cx="1876378" cy="714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57488" y="1571618"/>
            <a:ext cx="5500726" cy="71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2499742"/>
            <a:ext cx="7772400" cy="664366"/>
          </a:xfrm>
        </p:spPr>
        <p:txBody>
          <a:bodyPr/>
          <a:lstStyle/>
          <a:p>
            <a:r>
              <a:rPr lang="lv-LV" dirty="0"/>
              <a:t>Digitālajā vidē apkopoto datu nozīme un to analīze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B9DA7-456B-4767-83D4-0BBDE507E52D}"/>
              </a:ext>
            </a:extLst>
          </p:cNvPr>
          <p:cNvSpPr>
            <a:spLocks noGrp="1"/>
          </p:cNvSpPr>
          <p:nvPr>
            <p:ph type="title"/>
          </p:nvPr>
        </p:nvSpPr>
        <p:spPr/>
        <p:txBody>
          <a:bodyPr/>
          <a:lstStyle/>
          <a:p>
            <a:r>
              <a:rPr lang="lv-LV" dirty="0"/>
              <a:t>Dati ir mūsdienu nafta!</a:t>
            </a:r>
            <a:endParaRPr lang="en-US" dirty="0"/>
          </a:p>
        </p:txBody>
      </p:sp>
      <p:pic>
        <p:nvPicPr>
          <p:cNvPr id="14" name="Content Placeholder 13">
            <a:extLst>
              <a:ext uri="{FF2B5EF4-FFF2-40B4-BE49-F238E27FC236}">
                <a16:creationId xmlns:a16="http://schemas.microsoft.com/office/drawing/2014/main" id="{462EB7FE-93FF-42A7-96F2-04C2A4C14DDC}"/>
              </a:ext>
            </a:extLst>
          </p:cNvPr>
          <p:cNvPicPr>
            <a:picLocks noGrp="1" noChangeAspect="1"/>
          </p:cNvPicPr>
          <p:nvPr>
            <p:ph idx="1"/>
          </p:nvPr>
        </p:nvPicPr>
        <p:blipFill>
          <a:blip r:embed="rId2"/>
          <a:stretch>
            <a:fillRect/>
          </a:stretch>
        </p:blipFill>
        <p:spPr>
          <a:xfrm>
            <a:off x="1274473" y="1214422"/>
            <a:ext cx="6048672" cy="3358394"/>
          </a:xfrm>
          <a:prstGeom prst="rect">
            <a:avLst/>
          </a:prstGeom>
        </p:spPr>
      </p:pic>
    </p:spTree>
    <p:extLst>
      <p:ext uri="{BB962C8B-B14F-4D97-AF65-F5344CB8AC3E}">
        <p14:creationId xmlns:p14="http://schemas.microsoft.com/office/powerpoint/2010/main" val="257247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A7F8-D10F-47C5-957A-66BA51F5D2DE}"/>
              </a:ext>
            </a:extLst>
          </p:cNvPr>
          <p:cNvSpPr>
            <a:spLocks noGrp="1"/>
          </p:cNvSpPr>
          <p:nvPr>
            <p:ph type="title"/>
          </p:nvPr>
        </p:nvSpPr>
        <p:spPr/>
        <p:txBody>
          <a:bodyPr>
            <a:normAutofit/>
          </a:bodyPr>
          <a:lstStyle/>
          <a:p>
            <a:r>
              <a:rPr lang="lv-LV" dirty="0"/>
              <a:t>Kas ir digitālā vide?</a:t>
            </a:r>
            <a:endParaRPr lang="en-US" dirty="0"/>
          </a:p>
        </p:txBody>
      </p:sp>
      <p:sp>
        <p:nvSpPr>
          <p:cNvPr id="3" name="Content Placeholder 2">
            <a:extLst>
              <a:ext uri="{FF2B5EF4-FFF2-40B4-BE49-F238E27FC236}">
                <a16:creationId xmlns:a16="http://schemas.microsoft.com/office/drawing/2014/main" id="{4DF93D4D-40F4-487A-AF89-8EF995CF1BCE}"/>
              </a:ext>
            </a:extLst>
          </p:cNvPr>
          <p:cNvSpPr>
            <a:spLocks noGrp="1"/>
          </p:cNvSpPr>
          <p:nvPr>
            <p:ph idx="1"/>
          </p:nvPr>
        </p:nvSpPr>
        <p:spPr>
          <a:xfrm>
            <a:off x="404539" y="1347614"/>
            <a:ext cx="8147248" cy="3143272"/>
          </a:xfrm>
        </p:spPr>
        <p:txBody>
          <a:bodyPr/>
          <a:lstStyle/>
          <a:p>
            <a:pPr algn="ctr"/>
            <a:r>
              <a:rPr lang="lv-LV" dirty="0"/>
              <a:t>Digitālā vide ir plašs termins, kas apzīmē visu digitālo informāciju un tehnoloģijas, kas mums apkārt. Tā ietver datorus, mobilos telefonus, interneta pakalpojumus, sociālo mediju platformas, tiešsaistes veikalus, lietotņu ekosistēmas un daudz ko citu. Tas ir digitālais ekosistēmas kopums, kurā mēs dzīvojam un darbojamies.</a:t>
            </a:r>
            <a:endParaRPr lang="en-US" dirty="0"/>
          </a:p>
        </p:txBody>
      </p:sp>
      <p:pic>
        <p:nvPicPr>
          <p:cNvPr id="4" name="Picture 3">
            <a:extLst>
              <a:ext uri="{FF2B5EF4-FFF2-40B4-BE49-F238E27FC236}">
                <a16:creationId xmlns:a16="http://schemas.microsoft.com/office/drawing/2014/main" id="{A1FE3C18-0B1B-46E3-9473-787A3FA87C72}"/>
              </a:ext>
            </a:extLst>
          </p:cNvPr>
          <p:cNvPicPr>
            <a:picLocks noChangeAspect="1"/>
          </p:cNvPicPr>
          <p:nvPr/>
        </p:nvPicPr>
        <p:blipFill>
          <a:blip r:embed="rId2"/>
          <a:stretch>
            <a:fillRect/>
          </a:stretch>
        </p:blipFill>
        <p:spPr>
          <a:xfrm>
            <a:off x="2581682" y="2794343"/>
            <a:ext cx="3980635" cy="2162746"/>
          </a:xfrm>
          <a:prstGeom prst="rect">
            <a:avLst/>
          </a:prstGeom>
        </p:spPr>
      </p:pic>
    </p:spTree>
    <p:extLst>
      <p:ext uri="{BB962C8B-B14F-4D97-AF65-F5344CB8AC3E}">
        <p14:creationId xmlns:p14="http://schemas.microsoft.com/office/powerpoint/2010/main" val="83513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A7F8-D10F-47C5-957A-66BA51F5D2DE}"/>
              </a:ext>
            </a:extLst>
          </p:cNvPr>
          <p:cNvSpPr>
            <a:spLocks noGrp="1"/>
          </p:cNvSpPr>
          <p:nvPr>
            <p:ph type="title"/>
          </p:nvPr>
        </p:nvSpPr>
        <p:spPr>
          <a:xfrm>
            <a:off x="457199" y="357172"/>
            <a:ext cx="8147247" cy="857250"/>
          </a:xfrm>
        </p:spPr>
        <p:txBody>
          <a:bodyPr>
            <a:normAutofit fontScale="90000"/>
          </a:bodyPr>
          <a:lstStyle/>
          <a:p>
            <a:r>
              <a:rPr lang="lv-LV" dirty="0"/>
              <a:t>Veiksmīgas uz datiem balstītas mārketinga stratēģijas elementi</a:t>
            </a:r>
            <a:endParaRPr lang="en-US" dirty="0"/>
          </a:p>
        </p:txBody>
      </p:sp>
      <p:sp>
        <p:nvSpPr>
          <p:cNvPr id="3" name="Content Placeholder 2">
            <a:extLst>
              <a:ext uri="{FF2B5EF4-FFF2-40B4-BE49-F238E27FC236}">
                <a16:creationId xmlns:a16="http://schemas.microsoft.com/office/drawing/2014/main" id="{4DF93D4D-40F4-487A-AF89-8EF995CF1BCE}"/>
              </a:ext>
            </a:extLst>
          </p:cNvPr>
          <p:cNvSpPr>
            <a:spLocks noGrp="1"/>
          </p:cNvSpPr>
          <p:nvPr>
            <p:ph idx="1"/>
          </p:nvPr>
        </p:nvSpPr>
        <p:spPr>
          <a:xfrm>
            <a:off x="395536" y="1629956"/>
            <a:ext cx="8147248" cy="3143272"/>
          </a:xfrm>
        </p:spPr>
        <p:txBody>
          <a:bodyPr/>
          <a:lstStyle/>
          <a:p>
            <a:pPr algn="ctr"/>
            <a:r>
              <a:rPr lang="lv-LV" dirty="0"/>
              <a:t>Lai loģiski un efektīvi sasniegtu izvirzītos mērķus, ļoti svarīga nozīme ir lēmumus balstīt datos, nevis emocijās.</a:t>
            </a:r>
          </a:p>
          <a:p>
            <a:pPr algn="ctr"/>
            <a:endParaRPr lang="en-US" dirty="0"/>
          </a:p>
        </p:txBody>
      </p:sp>
      <p:pic>
        <p:nvPicPr>
          <p:cNvPr id="5" name="Picture 4">
            <a:extLst>
              <a:ext uri="{FF2B5EF4-FFF2-40B4-BE49-F238E27FC236}">
                <a16:creationId xmlns:a16="http://schemas.microsoft.com/office/drawing/2014/main" id="{CBECAEB5-5123-46B1-8F5F-656A09DF1434}"/>
              </a:ext>
            </a:extLst>
          </p:cNvPr>
          <p:cNvPicPr>
            <a:picLocks noChangeAspect="1"/>
          </p:cNvPicPr>
          <p:nvPr/>
        </p:nvPicPr>
        <p:blipFill>
          <a:blip r:embed="rId2"/>
          <a:stretch>
            <a:fillRect/>
          </a:stretch>
        </p:blipFill>
        <p:spPr>
          <a:xfrm>
            <a:off x="1956110" y="2434465"/>
            <a:ext cx="5026099" cy="2351863"/>
          </a:xfrm>
          <a:prstGeom prst="rect">
            <a:avLst/>
          </a:prstGeom>
        </p:spPr>
      </p:pic>
    </p:spTree>
    <p:extLst>
      <p:ext uri="{BB962C8B-B14F-4D97-AF65-F5344CB8AC3E}">
        <p14:creationId xmlns:p14="http://schemas.microsoft.com/office/powerpoint/2010/main" val="259491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928B-17F4-4FEF-9311-05534E8D0BF7}"/>
              </a:ext>
            </a:extLst>
          </p:cNvPr>
          <p:cNvSpPr>
            <a:spLocks noGrp="1"/>
          </p:cNvSpPr>
          <p:nvPr>
            <p:ph type="title"/>
          </p:nvPr>
        </p:nvSpPr>
        <p:spPr>
          <a:xfrm>
            <a:off x="457200" y="357172"/>
            <a:ext cx="7643192" cy="857250"/>
          </a:xfrm>
        </p:spPr>
        <p:txBody>
          <a:bodyPr>
            <a:normAutofit fontScale="90000"/>
          </a:bodyPr>
          <a:lstStyle/>
          <a:p>
            <a:r>
              <a:rPr lang="lv-LV" dirty="0"/>
              <a:t>Skaidru mērķu un uzdevumu noteikšana</a:t>
            </a:r>
            <a:endParaRPr lang="en-US" dirty="0"/>
          </a:p>
        </p:txBody>
      </p:sp>
      <p:sp>
        <p:nvSpPr>
          <p:cNvPr id="3" name="Content Placeholder 2">
            <a:extLst>
              <a:ext uri="{FF2B5EF4-FFF2-40B4-BE49-F238E27FC236}">
                <a16:creationId xmlns:a16="http://schemas.microsoft.com/office/drawing/2014/main" id="{D4DC0227-40BC-480D-970D-6C1E3801843D}"/>
              </a:ext>
            </a:extLst>
          </p:cNvPr>
          <p:cNvSpPr>
            <a:spLocks noGrp="1"/>
          </p:cNvSpPr>
          <p:nvPr>
            <p:ph idx="1"/>
          </p:nvPr>
        </p:nvSpPr>
        <p:spPr>
          <a:xfrm>
            <a:off x="457200" y="1500180"/>
            <a:ext cx="7859216" cy="3143272"/>
          </a:xfrm>
        </p:spPr>
        <p:txBody>
          <a:bodyPr/>
          <a:lstStyle/>
          <a:p>
            <a:pPr marL="285750" indent="-285750">
              <a:buFont typeface="Arial" panose="020B0604020202020204" pitchFamily="34" charset="0"/>
              <a:buChar char="•"/>
            </a:pPr>
            <a:r>
              <a:rPr lang="lv-LV" dirty="0"/>
              <a:t>Svarīgi definēt mārketinga stratēģijas mērķus, piemēram, mājaslapas apmeklētāju skaits, nopirkto produktu skaits, apgrozījuma pieaugums </a:t>
            </a:r>
            <a:r>
              <a:rPr lang="lv-LV" dirty="0" err="1"/>
              <a:t>utml</a:t>
            </a:r>
            <a:r>
              <a:rPr lang="lv-LV" dirty="0"/>
              <a:t>.</a:t>
            </a:r>
          </a:p>
          <a:p>
            <a:pPr marL="285750" indent="-285750">
              <a:buFont typeface="Arial" panose="020B0604020202020204" pitchFamily="34" charset="0"/>
              <a:buChar char="•"/>
            </a:pPr>
            <a:r>
              <a:rPr lang="lv-LV" dirty="0"/>
              <a:t>Šo mērķu saskaņošana ar jūsu vispārējiem uzņēmējdarbības mērķiem nodrošina, ka jūsu mārketinga centieni veicina jūsu uzņēmuma panākumus.</a:t>
            </a:r>
          </a:p>
          <a:p>
            <a:pPr marL="285750" indent="-285750">
              <a:buFont typeface="Arial" panose="020B0604020202020204" pitchFamily="34" charset="0"/>
              <a:buChar char="•"/>
            </a:pPr>
            <a:r>
              <a:rPr lang="lv-LV" dirty="0"/>
              <a:t>Izvirzot konkrētus mērķus, jūs varat efektīvāk koncentrēt savus centienus un resursus, vieglāk novērtēt savu progresu un vajadzības gadījumā pielāgot stratēģiju.</a:t>
            </a:r>
            <a:endParaRPr lang="en-US" dirty="0"/>
          </a:p>
        </p:txBody>
      </p:sp>
    </p:spTree>
    <p:extLst>
      <p:ext uri="{BB962C8B-B14F-4D97-AF65-F5344CB8AC3E}">
        <p14:creationId xmlns:p14="http://schemas.microsoft.com/office/powerpoint/2010/main" val="123575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7769-14A5-4F12-8662-60C070539466}"/>
              </a:ext>
            </a:extLst>
          </p:cNvPr>
          <p:cNvSpPr>
            <a:spLocks noGrp="1"/>
          </p:cNvSpPr>
          <p:nvPr>
            <p:ph type="title"/>
          </p:nvPr>
        </p:nvSpPr>
        <p:spPr>
          <a:xfrm>
            <a:off x="457200" y="357172"/>
            <a:ext cx="8147248" cy="857250"/>
          </a:xfrm>
        </p:spPr>
        <p:txBody>
          <a:bodyPr>
            <a:normAutofit fontScale="90000"/>
          </a:bodyPr>
          <a:lstStyle/>
          <a:p>
            <a:r>
              <a:rPr lang="lv-LV" dirty="0"/>
              <a:t>5 soļi skaidru mērķu un uzdevumu izvirzīšanai</a:t>
            </a:r>
            <a:endParaRPr lang="en-US" dirty="0"/>
          </a:p>
        </p:txBody>
      </p:sp>
      <p:sp>
        <p:nvSpPr>
          <p:cNvPr id="3" name="Content Placeholder 2">
            <a:extLst>
              <a:ext uri="{FF2B5EF4-FFF2-40B4-BE49-F238E27FC236}">
                <a16:creationId xmlns:a16="http://schemas.microsoft.com/office/drawing/2014/main" id="{4090AD9A-2DF1-4E47-BFFC-02197791786E}"/>
              </a:ext>
            </a:extLst>
          </p:cNvPr>
          <p:cNvSpPr>
            <a:spLocks noGrp="1"/>
          </p:cNvSpPr>
          <p:nvPr>
            <p:ph idx="1"/>
          </p:nvPr>
        </p:nvSpPr>
        <p:spPr>
          <a:xfrm>
            <a:off x="457200" y="1500180"/>
            <a:ext cx="8686800" cy="3143272"/>
          </a:xfrm>
        </p:spPr>
        <p:txBody>
          <a:bodyPr>
            <a:normAutofit fontScale="92500" lnSpcReduction="20000"/>
          </a:bodyPr>
          <a:lstStyle/>
          <a:p>
            <a:pPr marL="342900" indent="-342900">
              <a:buFont typeface="+mj-lt"/>
              <a:buAutoNum type="arabicPeriod"/>
            </a:pPr>
            <a:r>
              <a:rPr lang="lv-LV" b="1" dirty="0"/>
              <a:t>Saskaņošana ar uzņēmējdarbības mērķiem </a:t>
            </a:r>
            <a:r>
              <a:rPr lang="lv-LV" dirty="0"/>
              <a:t>- mārketinga mērķi atbilst jūsu vispārējiem uzņēmējdarbības mērķiem, piemēram, zīmola atpazīstamības palielināšana.</a:t>
            </a:r>
          </a:p>
          <a:p>
            <a:pPr marL="342900" indent="-342900">
              <a:buFont typeface="+mj-lt"/>
              <a:buAutoNum type="arabicPeriod"/>
            </a:pPr>
            <a:r>
              <a:rPr lang="lv-LV" b="1" dirty="0"/>
              <a:t>Mērķiem un </a:t>
            </a:r>
            <a:r>
              <a:rPr lang="lv-LV" b="1" dirty="0" err="1"/>
              <a:t>uzdvumiem</a:t>
            </a:r>
            <a:r>
              <a:rPr lang="lv-LV" b="1" dirty="0"/>
              <a:t> j</a:t>
            </a:r>
            <a:r>
              <a:rPr lang="en-US" b="1" dirty="0" err="1"/>
              <a:t>ābūt</a:t>
            </a:r>
            <a:r>
              <a:rPr lang="en-US" b="1" dirty="0"/>
              <a:t> </a:t>
            </a:r>
            <a:r>
              <a:rPr lang="en-US" b="1" dirty="0" err="1"/>
              <a:t>konkrēt</a:t>
            </a:r>
            <a:r>
              <a:rPr lang="lv-LV" b="1" dirty="0" err="1"/>
              <a:t>ie</a:t>
            </a:r>
            <a:r>
              <a:rPr lang="en-US" b="1" dirty="0"/>
              <a:t>m un </a:t>
            </a:r>
            <a:r>
              <a:rPr lang="en-US" b="1" dirty="0" err="1"/>
              <a:t>izmērām</a:t>
            </a:r>
            <a:r>
              <a:rPr lang="lv-LV" b="1" dirty="0" err="1"/>
              <a:t>ie</a:t>
            </a:r>
            <a:r>
              <a:rPr lang="en-US" b="1" dirty="0"/>
              <a:t>m</a:t>
            </a:r>
            <a:r>
              <a:rPr lang="lv-LV" b="1" dirty="0"/>
              <a:t> - </a:t>
            </a:r>
            <a:r>
              <a:rPr lang="lv-LV" dirty="0"/>
              <a:t>izvirziet mērķus, kas ir konkrēti, izmērāmi, sasniedzami, atbilstoši un ierobežoti laikā (SMART)</a:t>
            </a:r>
            <a:br>
              <a:rPr lang="lv-LV" dirty="0"/>
            </a:br>
            <a:r>
              <a:rPr lang="lv-LV" dirty="0"/>
              <a:t>nevis: </a:t>
            </a:r>
            <a:r>
              <a:rPr lang="lv-LV" dirty="0">
                <a:solidFill>
                  <a:schemeClr val="accent6">
                    <a:lumMod val="75000"/>
                  </a:schemeClr>
                </a:solidFill>
              </a:rPr>
              <a:t>"palielināt tīmekļa vietnes datplūsmu", </a:t>
            </a:r>
            <a:br>
              <a:rPr lang="lv-LV" dirty="0">
                <a:solidFill>
                  <a:schemeClr val="accent6">
                    <a:lumMod val="75000"/>
                  </a:schemeClr>
                </a:solidFill>
              </a:rPr>
            </a:br>
            <a:r>
              <a:rPr lang="lv-LV" dirty="0"/>
              <a:t>bet: </a:t>
            </a:r>
            <a:r>
              <a:rPr lang="lv-LV" dirty="0">
                <a:solidFill>
                  <a:schemeClr val="accent3">
                    <a:lumMod val="75000"/>
                  </a:schemeClr>
                </a:solidFill>
              </a:rPr>
              <a:t>"nākamajos 6 mēnešos palielināt organisko tīmekļa vietnes datplūsmu par 20 %"</a:t>
            </a:r>
            <a:endParaRPr lang="en-US" b="1" dirty="0">
              <a:solidFill>
                <a:schemeClr val="accent3">
                  <a:lumMod val="75000"/>
                </a:schemeClr>
              </a:solidFill>
            </a:endParaRPr>
          </a:p>
          <a:p>
            <a:pPr marL="342900" indent="-342900">
              <a:buFont typeface="+mj-lt"/>
              <a:buAutoNum type="arabicPeriod"/>
            </a:pPr>
            <a:r>
              <a:rPr lang="lv-LV" b="1" dirty="0"/>
              <a:t>Nosakiet prioritātes saviem mērķiem</a:t>
            </a:r>
            <a:r>
              <a:rPr lang="lv-LV" dirty="0"/>
              <a:t> - šāda koncentrēšanās ļauj efektīvi sadalīt resursus</a:t>
            </a:r>
          </a:p>
          <a:p>
            <a:pPr marL="342900" indent="-342900">
              <a:buFont typeface="+mj-lt"/>
              <a:buAutoNum type="arabicPeriod"/>
            </a:pPr>
            <a:r>
              <a:rPr lang="lv-LV" b="1" dirty="0"/>
              <a:t>Sadaliet mērķus mazākos uzdevumos </a:t>
            </a:r>
            <a:r>
              <a:rPr lang="lv-LV" dirty="0"/>
              <a:t>- sadaliet savus vispārējos mērķus mazākos, praktiski veicamos uzdevumos, lai tos būtu vieglāk pārvaldāmi un izsekojami.</a:t>
            </a:r>
            <a:endParaRPr lang="lv-LV" b="1" dirty="0"/>
          </a:p>
          <a:p>
            <a:pPr marL="342900" indent="-342900">
              <a:buFont typeface="+mj-lt"/>
              <a:buAutoNum type="arabicPeriod"/>
            </a:pPr>
            <a:r>
              <a:rPr lang="en-US" b="1" dirty="0" err="1"/>
              <a:t>Uzrau</a:t>
            </a:r>
            <a:r>
              <a:rPr lang="lv-LV" b="1" dirty="0" err="1"/>
              <a:t>giet</a:t>
            </a:r>
            <a:r>
              <a:rPr lang="en-US" b="1" dirty="0"/>
              <a:t> un </a:t>
            </a:r>
            <a:r>
              <a:rPr lang="en-US" b="1" dirty="0" err="1"/>
              <a:t>pielāgo</a:t>
            </a:r>
            <a:r>
              <a:rPr lang="lv-LV" b="1" dirty="0" err="1"/>
              <a:t>jiet</a:t>
            </a:r>
            <a:r>
              <a:rPr lang="lv-LV" dirty="0"/>
              <a:t> – nemitīgi pārskatiet mērķus un uzdevumus, lai pārliecinātos, ka tie joprojām ir aktuāli un saskaņoti ar jūsu uzņēmuma vajadzībām, ja nepieciešams – koriģējiet.</a:t>
            </a:r>
            <a:endParaRPr lang="en-US" b="1" dirty="0"/>
          </a:p>
          <a:p>
            <a:endParaRPr lang="lv-LV" b="1" dirty="0"/>
          </a:p>
          <a:p>
            <a:endParaRPr lang="lv-LV" b="1" dirty="0"/>
          </a:p>
          <a:p>
            <a:endParaRPr lang="en-US" dirty="0"/>
          </a:p>
        </p:txBody>
      </p:sp>
    </p:spTree>
    <p:extLst>
      <p:ext uri="{BB962C8B-B14F-4D97-AF65-F5344CB8AC3E}">
        <p14:creationId xmlns:p14="http://schemas.microsoft.com/office/powerpoint/2010/main" val="167405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9B26-7884-4D5C-9C4A-80E187C59179}"/>
              </a:ext>
            </a:extLst>
          </p:cNvPr>
          <p:cNvSpPr>
            <a:spLocks noGrp="1"/>
          </p:cNvSpPr>
          <p:nvPr>
            <p:ph type="title"/>
          </p:nvPr>
        </p:nvSpPr>
        <p:spPr/>
        <p:txBody>
          <a:bodyPr/>
          <a:lstStyle/>
          <a:p>
            <a:r>
              <a:rPr lang="lv-LV" dirty="0"/>
              <a:t>Kā ievākt datus?</a:t>
            </a:r>
            <a:endParaRPr lang="en-US" dirty="0"/>
          </a:p>
        </p:txBody>
      </p:sp>
      <p:pic>
        <p:nvPicPr>
          <p:cNvPr id="4" name="Content Placeholder 3">
            <a:extLst>
              <a:ext uri="{FF2B5EF4-FFF2-40B4-BE49-F238E27FC236}">
                <a16:creationId xmlns:a16="http://schemas.microsoft.com/office/drawing/2014/main" id="{B852083B-E319-48C0-AD9E-55BE3A0A1683}"/>
              </a:ext>
            </a:extLst>
          </p:cNvPr>
          <p:cNvPicPr>
            <a:picLocks noGrp="1" noChangeAspect="1"/>
          </p:cNvPicPr>
          <p:nvPr>
            <p:ph idx="1"/>
          </p:nvPr>
        </p:nvPicPr>
        <p:blipFill>
          <a:blip r:embed="rId2"/>
          <a:stretch>
            <a:fillRect/>
          </a:stretch>
        </p:blipFill>
        <p:spPr>
          <a:xfrm>
            <a:off x="1763688" y="1214422"/>
            <a:ext cx="5802209" cy="3853510"/>
          </a:xfrm>
          <a:prstGeom prst="rect">
            <a:avLst/>
          </a:prstGeom>
        </p:spPr>
      </p:pic>
    </p:spTree>
    <p:extLst>
      <p:ext uri="{BB962C8B-B14F-4D97-AF65-F5344CB8AC3E}">
        <p14:creationId xmlns:p14="http://schemas.microsoft.com/office/powerpoint/2010/main" val="1822632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11043</TotalTime>
  <Words>1088</Words>
  <Application>Microsoft Office PowerPoint</Application>
  <PresentationFormat>On-screen Show (16:9)</PresentationFormat>
  <Paragraphs>71</Paragraphs>
  <Slides>22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Office Theme</vt:lpstr>
      <vt:lpstr>1_Office Theme</vt:lpstr>
      <vt:lpstr>Projekts “Digitalizācijas iniciatīvas studiju kvalitātes pilnveidei augstskolu stratēģiskās specializācijas jomās”  Projekta Nr. 8.2.3.0/22/A/005</vt:lpstr>
      <vt:lpstr>DIGITĀLAIS MĀRKETINGS</vt:lpstr>
      <vt:lpstr>Digitālajā vidē apkopoto datu nozīme un to analīze</vt:lpstr>
      <vt:lpstr>Dati ir mūsdienu nafta!</vt:lpstr>
      <vt:lpstr>Kas ir digitālā vide?</vt:lpstr>
      <vt:lpstr>Veiksmīgas uz datiem balstītas mārketinga stratēģijas elementi</vt:lpstr>
      <vt:lpstr>Skaidru mērķu un uzdevumu noteikšana</vt:lpstr>
      <vt:lpstr>5 soļi skaidru mērķu un uzdevumu izvirzīšanai</vt:lpstr>
      <vt:lpstr>Kā ievākt datus?</vt:lpstr>
      <vt:lpstr>Mājaslapas analītika</vt:lpstr>
      <vt:lpstr>Sociālo mediju analīze</vt:lpstr>
      <vt:lpstr>Atslēgvārdu izpēte</vt:lpstr>
      <vt:lpstr>Klientu atsauksmes</vt:lpstr>
      <vt:lpstr>Konkurentu analīze</vt:lpstr>
      <vt:lpstr>Svarīgi – izpratne par mērķauditoriju</vt:lpstr>
      <vt:lpstr>Datu izmantošana labākai satura izveidei</vt:lpstr>
      <vt:lpstr>A/B testēšana</vt:lpstr>
      <vt:lpstr>Uz datiem balstīta satura mārketinga rīki</vt:lpstr>
      <vt:lpstr>Uz datiem balstīta satura mārketinga rīki</vt:lpstr>
      <vt:lpstr>Uz datiem balstīta satura mārketinga rīki</vt:lpstr>
      <vt:lpstr>Daži datos balstīta satura mārketinga piemēri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VIRSRAKSTS</dc:title>
  <dc:creator>Gundars Strazdiņš</dc:creator>
  <cp:lastModifiedBy>Inta Ozola</cp:lastModifiedBy>
  <cp:revision>99</cp:revision>
  <dcterms:created xsi:type="dcterms:W3CDTF">2019-03-10T15:44:34Z</dcterms:created>
  <dcterms:modified xsi:type="dcterms:W3CDTF">2023-06-29T12:56:24Z</dcterms:modified>
</cp:coreProperties>
</file>